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6"/>
  </p:notesMasterIdLst>
  <p:sldIdLst>
    <p:sldId id="256" r:id="rId2"/>
    <p:sldId id="306" r:id="rId3"/>
    <p:sldId id="307" r:id="rId4"/>
    <p:sldId id="30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309" r:id="rId25"/>
    <p:sldId id="278" r:id="rId26"/>
    <p:sldId id="279" r:id="rId27"/>
    <p:sldId id="280" r:id="rId28"/>
    <p:sldId id="281" r:id="rId29"/>
    <p:sldId id="282" r:id="rId30"/>
    <p:sldId id="283" r:id="rId31"/>
    <p:sldId id="284" r:id="rId32"/>
    <p:sldId id="285" r:id="rId33"/>
    <p:sldId id="331" r:id="rId34"/>
    <p:sldId id="332" r:id="rId35"/>
    <p:sldId id="333" r:id="rId36"/>
    <p:sldId id="334" r:id="rId37"/>
    <p:sldId id="335" r:id="rId38"/>
    <p:sldId id="336" r:id="rId39"/>
    <p:sldId id="286" r:id="rId40"/>
    <p:sldId id="287" r:id="rId41"/>
    <p:sldId id="288" r:id="rId42"/>
    <p:sldId id="289" r:id="rId43"/>
    <p:sldId id="290" r:id="rId44"/>
    <p:sldId id="291" r:id="rId45"/>
    <p:sldId id="292" r:id="rId46"/>
    <p:sldId id="293" r:id="rId47"/>
    <p:sldId id="294" r:id="rId48"/>
    <p:sldId id="295" r:id="rId49"/>
    <p:sldId id="296" r:id="rId50"/>
    <p:sldId id="310" r:id="rId51"/>
    <p:sldId id="311" r:id="rId52"/>
    <p:sldId id="312" r:id="rId53"/>
    <p:sldId id="313" r:id="rId54"/>
    <p:sldId id="314" r:id="rId55"/>
    <p:sldId id="315" r:id="rId56"/>
    <p:sldId id="319" r:id="rId57"/>
    <p:sldId id="320" r:id="rId58"/>
    <p:sldId id="323" r:id="rId59"/>
    <p:sldId id="324" r:id="rId60"/>
    <p:sldId id="325" r:id="rId61"/>
    <p:sldId id="327" r:id="rId62"/>
    <p:sldId id="328" r:id="rId63"/>
    <p:sldId id="337" r:id="rId64"/>
    <p:sldId id="338" r:id="rId6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883" y="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C450E39-6DB0-498D-93F7-A0CB07616245}" type="datetimeFigureOut">
              <a:rPr lang="en-US" smtClean="0"/>
              <a:pPr/>
              <a:t>11/28/2019</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14781E4-BA17-4E7D-9BCF-DD0481847F79}" type="slidenum">
              <a:rPr lang="en-IN" smtClean="0"/>
              <a:pPr/>
              <a:t>‹#›</a:t>
            </a:fld>
            <a:endParaRPr lang="en-IN"/>
          </a:p>
        </p:txBody>
      </p:sp>
    </p:spTree>
    <p:extLst>
      <p:ext uri="{BB962C8B-B14F-4D97-AF65-F5344CB8AC3E}">
        <p14:creationId xmlns:p14="http://schemas.microsoft.com/office/powerpoint/2010/main" val="55991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14781E4-BA17-4E7D-9BCF-DD0481847F79}"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555F82A-B34E-445F-ACFF-5319D920BD5E}" type="datetime1">
              <a:rPr lang="en-US" smtClean="0"/>
              <a:pPr/>
              <a:t>11/28/2019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marL="12700">
              <a:lnSpc>
                <a:spcPts val="1240"/>
              </a:lnSpc>
            </a:pPr>
            <a:endParaRPr lang="en-US" spc="10"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marL="25400">
              <a:lnSpc>
                <a:spcPts val="1240"/>
              </a:lnSpc>
            </a:pPr>
            <a:fld id="{81D60167-4931-47E6-BA6A-407CBD079E47}" type="slidenum">
              <a:rPr lang="en-US" smtClean="0"/>
              <a:pPr marL="25400">
                <a:lnSpc>
                  <a:spcPts val="1240"/>
                </a:lnSpc>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E24EA9-4E84-4C39-8E19-030DF4D9E363}" type="datetime1">
              <a:rPr lang="en-US" smtClean="0"/>
              <a:pPr/>
              <a:t>11/28/2019</a:t>
            </a:fld>
            <a:endParaRPr lang="en-US"/>
          </a:p>
        </p:txBody>
      </p:sp>
      <p:sp>
        <p:nvSpPr>
          <p:cNvPr id="5" name="Footer Placeholder 4"/>
          <p:cNvSpPr>
            <a:spLocks noGrp="1"/>
          </p:cNvSpPr>
          <p:nvPr>
            <p:ph type="ftr" sz="quarter" idx="11"/>
          </p:nvPr>
        </p:nvSpPr>
        <p:spPr/>
        <p:txBody>
          <a:bodyPr/>
          <a:lstStyle/>
          <a:p>
            <a:pPr marL="12700">
              <a:lnSpc>
                <a:spcPts val="1240"/>
              </a:lnSpc>
            </a:pPr>
            <a:endParaRPr lang="en-US" spc="10" dirty="0"/>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US" smtClean="0"/>
              <a:pPr marL="25400">
                <a:lnSpc>
                  <a:spcPts val="1240"/>
                </a:lnSpc>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EA96F2-57F5-4B0E-A5D9-2470FBC8928F}" type="datetime1">
              <a:rPr lang="en-US" smtClean="0"/>
              <a:pPr/>
              <a:t>11/28/2019</a:t>
            </a:fld>
            <a:endParaRPr lang="en-US"/>
          </a:p>
        </p:txBody>
      </p:sp>
      <p:sp>
        <p:nvSpPr>
          <p:cNvPr id="5" name="Footer Placeholder 4"/>
          <p:cNvSpPr>
            <a:spLocks noGrp="1"/>
          </p:cNvSpPr>
          <p:nvPr>
            <p:ph type="ftr" sz="quarter" idx="11"/>
          </p:nvPr>
        </p:nvSpPr>
        <p:spPr/>
        <p:txBody>
          <a:bodyPr/>
          <a:lstStyle/>
          <a:p>
            <a:pPr marL="12700">
              <a:lnSpc>
                <a:spcPts val="1240"/>
              </a:lnSpc>
            </a:pPr>
            <a:endParaRPr lang="en-US" spc="10" dirty="0"/>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US" smtClean="0"/>
              <a:pPr marL="25400">
                <a:lnSpc>
                  <a:spcPts val="1240"/>
                </a:lnSpc>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F45C193-E2AF-47C2-971D-94A4C9499137}" type="datetime1">
              <a:rPr lang="en-US" smtClean="0"/>
              <a:pPr/>
              <a:t>11/28/2019</a:t>
            </a:fld>
            <a:endParaRPr lang="en-US"/>
          </a:p>
        </p:txBody>
      </p:sp>
      <p:sp>
        <p:nvSpPr>
          <p:cNvPr id="9" name="Slide Number Placeholder 8"/>
          <p:cNvSpPr>
            <a:spLocks noGrp="1"/>
          </p:cNvSpPr>
          <p:nvPr>
            <p:ph type="sldNum" sz="quarter" idx="15"/>
          </p:nvPr>
        </p:nvSpPr>
        <p:spPr/>
        <p:txBody>
          <a:bodyPr rtlCol="0"/>
          <a:lstStyle/>
          <a:p>
            <a:pPr marL="25400">
              <a:lnSpc>
                <a:spcPts val="1240"/>
              </a:lnSpc>
            </a:pPr>
            <a:fld id="{81D60167-4931-47E6-BA6A-407CBD079E47}" type="slidenum">
              <a:rPr lang="en-US" smtClean="0"/>
              <a:pPr marL="25400">
                <a:lnSpc>
                  <a:spcPts val="1240"/>
                </a:lnSpc>
              </a:pPr>
              <a:t>‹#›</a:t>
            </a:fld>
            <a:endParaRPr lang="en-US" dirty="0"/>
          </a:p>
        </p:txBody>
      </p:sp>
      <p:sp>
        <p:nvSpPr>
          <p:cNvPr id="10" name="Footer Placeholder 9"/>
          <p:cNvSpPr>
            <a:spLocks noGrp="1"/>
          </p:cNvSpPr>
          <p:nvPr>
            <p:ph type="ftr" sz="quarter" idx="16"/>
          </p:nvPr>
        </p:nvSpPr>
        <p:spPr/>
        <p:txBody>
          <a:bodyPr rtlCol="0"/>
          <a:lstStyle/>
          <a:p>
            <a:pPr marL="12700">
              <a:lnSpc>
                <a:spcPts val="1240"/>
              </a:lnSpc>
            </a:pPr>
            <a:endParaRPr lang="en-US"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4928B69-C589-4ED7-85E9-F57D79C96A83}" type="datetime1">
              <a:rPr lang="en-US" smtClean="0"/>
              <a:pPr/>
              <a:t>11/28/2019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marL="12700">
              <a:lnSpc>
                <a:spcPts val="1240"/>
              </a:lnSpc>
            </a:pPr>
            <a:endParaRPr lang="en-US" spc="10"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marL="25400">
              <a:lnSpc>
                <a:spcPts val="1240"/>
              </a:lnSpc>
            </a:pPr>
            <a:fld id="{81D60167-4931-47E6-BA6A-407CBD079E47}" type="slidenum">
              <a:rPr lang="en-US" smtClean="0"/>
              <a:pPr marL="25400">
                <a:lnSpc>
                  <a:spcPts val="1240"/>
                </a:lnSpc>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0E07D0-5FC9-4BAD-8A73-486C46DEE0EC}" type="datetime1">
              <a:rPr lang="en-US" smtClean="0"/>
              <a:pPr/>
              <a:t>11/28/2019</a:t>
            </a:fld>
            <a:endParaRPr lang="en-US"/>
          </a:p>
        </p:txBody>
      </p:sp>
      <p:sp>
        <p:nvSpPr>
          <p:cNvPr id="6" name="Footer Placeholder 5"/>
          <p:cNvSpPr>
            <a:spLocks noGrp="1"/>
          </p:cNvSpPr>
          <p:nvPr>
            <p:ph type="ftr" sz="quarter" idx="11"/>
          </p:nvPr>
        </p:nvSpPr>
        <p:spPr/>
        <p:txBody>
          <a:bodyPr/>
          <a:lstStyle/>
          <a:p>
            <a:pPr marL="12700">
              <a:lnSpc>
                <a:spcPts val="1240"/>
              </a:lnSpc>
            </a:pPr>
            <a:endParaRPr lang="en-US" spc="10" dirty="0"/>
          </a:p>
        </p:txBody>
      </p:sp>
      <p:sp>
        <p:nvSpPr>
          <p:cNvPr id="7" name="Slide Number Placeholder 6"/>
          <p:cNvSpPr>
            <a:spLocks noGrp="1"/>
          </p:cNvSpPr>
          <p:nvPr>
            <p:ph type="sldNum" sz="quarter" idx="12"/>
          </p:nvPr>
        </p:nvSpPr>
        <p:spPr/>
        <p:txBody>
          <a:bodyPr/>
          <a:lstStyle/>
          <a:p>
            <a:pPr marL="25400">
              <a:lnSpc>
                <a:spcPts val="1240"/>
              </a:lnSpc>
            </a:pPr>
            <a:fld id="{81D60167-4931-47E6-BA6A-407CBD079E47}" type="slidenum">
              <a:rPr lang="en-US" smtClean="0"/>
              <a:pPr marL="25400">
                <a:lnSpc>
                  <a:spcPts val="1240"/>
                </a:lnSpc>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406D7E-A210-47D7-8455-7EF80EE7FFBB}" type="datetime1">
              <a:rPr lang="en-US" smtClean="0"/>
              <a:pPr/>
              <a:t>11/28/2019</a:t>
            </a:fld>
            <a:endParaRPr lang="en-US"/>
          </a:p>
        </p:txBody>
      </p:sp>
      <p:sp>
        <p:nvSpPr>
          <p:cNvPr id="8" name="Footer Placeholder 7"/>
          <p:cNvSpPr>
            <a:spLocks noGrp="1"/>
          </p:cNvSpPr>
          <p:nvPr>
            <p:ph type="ftr" sz="quarter" idx="11"/>
          </p:nvPr>
        </p:nvSpPr>
        <p:spPr/>
        <p:txBody>
          <a:bodyPr/>
          <a:lstStyle/>
          <a:p>
            <a:pPr marL="12700">
              <a:lnSpc>
                <a:spcPts val="1240"/>
              </a:lnSpc>
            </a:pPr>
            <a:endParaRPr lang="en-US" spc="10" dirty="0"/>
          </a:p>
        </p:txBody>
      </p:sp>
      <p:sp>
        <p:nvSpPr>
          <p:cNvPr id="9" name="Slide Number Placeholder 8"/>
          <p:cNvSpPr>
            <a:spLocks noGrp="1"/>
          </p:cNvSpPr>
          <p:nvPr>
            <p:ph type="sldNum" sz="quarter" idx="12"/>
          </p:nvPr>
        </p:nvSpPr>
        <p:spPr/>
        <p:txBody>
          <a:bodyPr/>
          <a:lstStyle/>
          <a:p>
            <a:pPr marL="25400">
              <a:lnSpc>
                <a:spcPts val="1240"/>
              </a:lnSpc>
            </a:pPr>
            <a:fld id="{81D60167-4931-47E6-BA6A-407CBD079E47}" type="slidenum">
              <a:rPr lang="en-US" smtClean="0"/>
              <a:pPr marL="25400">
                <a:lnSpc>
                  <a:spcPts val="1240"/>
                </a:lnSpc>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E6886AB-DE98-4A09-A9B7-66384A6B43FA}" type="datetime1">
              <a:rPr lang="en-US" smtClean="0"/>
              <a:pPr/>
              <a:t>11/28/2019</a:t>
            </a:fld>
            <a:endParaRPr lang="en-US"/>
          </a:p>
        </p:txBody>
      </p:sp>
      <p:sp>
        <p:nvSpPr>
          <p:cNvPr id="7" name="Slide Number Placeholder 6"/>
          <p:cNvSpPr>
            <a:spLocks noGrp="1"/>
          </p:cNvSpPr>
          <p:nvPr>
            <p:ph type="sldNum" sz="quarter" idx="11"/>
          </p:nvPr>
        </p:nvSpPr>
        <p:spPr/>
        <p:txBody>
          <a:bodyPr rtlCol="0"/>
          <a:lstStyle/>
          <a:p>
            <a:pPr marL="25400">
              <a:lnSpc>
                <a:spcPts val="1240"/>
              </a:lnSpc>
            </a:pPr>
            <a:fld id="{81D60167-4931-47E6-BA6A-407CBD079E47}" type="slidenum">
              <a:rPr lang="en-US" smtClean="0"/>
              <a:pPr marL="25400">
                <a:lnSpc>
                  <a:spcPts val="1240"/>
                </a:lnSpc>
              </a:pPr>
              <a:t>‹#›</a:t>
            </a:fld>
            <a:endParaRPr lang="en-US" dirty="0"/>
          </a:p>
        </p:txBody>
      </p:sp>
      <p:sp>
        <p:nvSpPr>
          <p:cNvPr id="8" name="Footer Placeholder 7"/>
          <p:cNvSpPr>
            <a:spLocks noGrp="1"/>
          </p:cNvSpPr>
          <p:nvPr>
            <p:ph type="ftr" sz="quarter" idx="12"/>
          </p:nvPr>
        </p:nvSpPr>
        <p:spPr/>
        <p:txBody>
          <a:bodyPr rtlCol="0"/>
          <a:lstStyle/>
          <a:p>
            <a:pPr marL="12700">
              <a:lnSpc>
                <a:spcPts val="1240"/>
              </a:lnSpc>
            </a:pPr>
            <a:endParaRPr lang="en-US" spc="1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AF55B-9A53-4CE1-A1F5-6FF5A5648E2C}" type="datetime1">
              <a:rPr lang="en-US" smtClean="0"/>
              <a:pPr/>
              <a:t>11/28/2019</a:t>
            </a:fld>
            <a:endParaRPr lang="en-US"/>
          </a:p>
        </p:txBody>
      </p:sp>
      <p:sp>
        <p:nvSpPr>
          <p:cNvPr id="3" name="Footer Placeholder 2"/>
          <p:cNvSpPr>
            <a:spLocks noGrp="1"/>
          </p:cNvSpPr>
          <p:nvPr>
            <p:ph type="ftr" sz="quarter" idx="11"/>
          </p:nvPr>
        </p:nvSpPr>
        <p:spPr/>
        <p:txBody>
          <a:bodyPr/>
          <a:lstStyle/>
          <a:p>
            <a:pPr marL="12700">
              <a:lnSpc>
                <a:spcPts val="1240"/>
              </a:lnSpc>
            </a:pPr>
            <a:endParaRPr lang="en-US" spc="10" dirty="0"/>
          </a:p>
        </p:txBody>
      </p:sp>
      <p:sp>
        <p:nvSpPr>
          <p:cNvPr id="4" name="Slide Number Placeholder 3"/>
          <p:cNvSpPr>
            <a:spLocks noGrp="1"/>
          </p:cNvSpPr>
          <p:nvPr>
            <p:ph type="sldNum" sz="quarter" idx="12"/>
          </p:nvPr>
        </p:nvSpPr>
        <p:spPr/>
        <p:txBody>
          <a:bodyPr/>
          <a:lstStyle/>
          <a:p>
            <a:pPr marL="25400">
              <a:lnSpc>
                <a:spcPts val="1240"/>
              </a:lnSpc>
            </a:pPr>
            <a:fld id="{81D60167-4931-47E6-BA6A-407CBD079E47}" type="slidenum">
              <a:rPr lang="en-US" smtClean="0"/>
              <a:pPr marL="25400">
                <a:lnSpc>
                  <a:spcPts val="1240"/>
                </a:lnSpc>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531AF9C-E9FA-4BC5-BF03-15F7BCE52565}" type="datetime1">
              <a:rPr lang="en-US" smtClean="0"/>
              <a:pPr/>
              <a:t>11/28/2019</a:t>
            </a:fld>
            <a:endParaRPr lang="en-US"/>
          </a:p>
        </p:txBody>
      </p:sp>
      <p:sp>
        <p:nvSpPr>
          <p:cNvPr id="22" name="Slide Number Placeholder 21"/>
          <p:cNvSpPr>
            <a:spLocks noGrp="1"/>
          </p:cNvSpPr>
          <p:nvPr>
            <p:ph type="sldNum" sz="quarter" idx="15"/>
          </p:nvPr>
        </p:nvSpPr>
        <p:spPr/>
        <p:txBody>
          <a:bodyPr rtlCol="0"/>
          <a:lstStyle/>
          <a:p>
            <a:pPr marL="25400">
              <a:lnSpc>
                <a:spcPts val="1240"/>
              </a:lnSpc>
            </a:pPr>
            <a:fld id="{81D60167-4931-47E6-BA6A-407CBD079E47}" type="slidenum">
              <a:rPr lang="en-US" smtClean="0"/>
              <a:pPr marL="25400">
                <a:lnSpc>
                  <a:spcPts val="1240"/>
                </a:lnSpc>
              </a:pPr>
              <a:t>‹#›</a:t>
            </a:fld>
            <a:endParaRPr lang="en-US" dirty="0"/>
          </a:p>
        </p:txBody>
      </p:sp>
      <p:sp>
        <p:nvSpPr>
          <p:cNvPr id="23" name="Footer Placeholder 22"/>
          <p:cNvSpPr>
            <a:spLocks noGrp="1"/>
          </p:cNvSpPr>
          <p:nvPr>
            <p:ph type="ftr" sz="quarter" idx="16"/>
          </p:nvPr>
        </p:nvSpPr>
        <p:spPr/>
        <p:txBody>
          <a:bodyPr rtlCol="0"/>
          <a:lstStyle/>
          <a:p>
            <a:pPr marL="12700">
              <a:lnSpc>
                <a:spcPts val="1240"/>
              </a:lnSpc>
            </a:pPr>
            <a:endParaRPr lang="en-US" spc="10"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8FF43E4-A6BA-4A49-8704-F5F21BC20E7F}" type="datetime1">
              <a:rPr lang="en-US" smtClean="0"/>
              <a:pPr/>
              <a:t>11/28/2019</a:t>
            </a:fld>
            <a:endParaRPr lang="en-US"/>
          </a:p>
        </p:txBody>
      </p:sp>
      <p:sp>
        <p:nvSpPr>
          <p:cNvPr id="18" name="Slide Number Placeholder 17"/>
          <p:cNvSpPr>
            <a:spLocks noGrp="1"/>
          </p:cNvSpPr>
          <p:nvPr>
            <p:ph type="sldNum" sz="quarter" idx="11"/>
          </p:nvPr>
        </p:nvSpPr>
        <p:spPr/>
        <p:txBody>
          <a:bodyPr rtlCol="0"/>
          <a:lstStyle/>
          <a:p>
            <a:pPr marL="25400">
              <a:lnSpc>
                <a:spcPts val="1240"/>
              </a:lnSpc>
            </a:pPr>
            <a:fld id="{81D60167-4931-47E6-BA6A-407CBD079E47}" type="slidenum">
              <a:rPr lang="en-US" smtClean="0"/>
              <a:pPr marL="25400">
                <a:lnSpc>
                  <a:spcPts val="1240"/>
                </a:lnSpc>
              </a:pPr>
              <a:t>‹#›</a:t>
            </a:fld>
            <a:endParaRPr lang="en-US" dirty="0"/>
          </a:p>
        </p:txBody>
      </p:sp>
      <p:sp>
        <p:nvSpPr>
          <p:cNvPr id="21" name="Footer Placeholder 20"/>
          <p:cNvSpPr>
            <a:spLocks noGrp="1"/>
          </p:cNvSpPr>
          <p:nvPr>
            <p:ph type="ftr" sz="quarter" idx="12"/>
          </p:nvPr>
        </p:nvSpPr>
        <p:spPr/>
        <p:txBody>
          <a:bodyPr rtlCol="0"/>
          <a:lstStyle/>
          <a:p>
            <a:pPr marL="12700">
              <a:lnSpc>
                <a:spcPts val="1240"/>
              </a:lnSpc>
            </a:pPr>
            <a:endParaRPr lang="en-US" spc="1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04DA865-A043-4365-BA79-B49AB2D612BB}" type="datetime1">
              <a:rPr lang="en-US" smtClean="0"/>
              <a:pPr/>
              <a:t>11/28/2019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12700">
              <a:lnSpc>
                <a:spcPts val="1240"/>
              </a:lnSpc>
            </a:pPr>
            <a:endParaRPr lang="en-US" spc="10"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25400">
              <a:lnSpc>
                <a:spcPts val="1240"/>
              </a:lnSpc>
            </a:pPr>
            <a:fld id="{81D60167-4931-47E6-BA6A-407CBD079E47}" type="slidenum">
              <a:rPr lang="en-US" smtClean="0"/>
              <a:pPr marL="25400">
                <a:lnSpc>
                  <a:spcPts val="1240"/>
                </a:lnSpc>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taxmann.com/fileopen.aspx?id=101010000000078999&amp;amp;source=link"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57686" y="5429264"/>
            <a:ext cx="4340860" cy="509114"/>
          </a:xfrm>
          <a:prstGeom prst="rect">
            <a:avLst/>
          </a:prstGeom>
        </p:spPr>
        <p:txBody>
          <a:bodyPr vert="horz" wrap="square" lIns="0" tIns="16510" rIns="0" bIns="0" rtlCol="0">
            <a:spAutoFit/>
          </a:bodyPr>
          <a:lstStyle/>
          <a:p>
            <a:pPr marL="12700">
              <a:lnSpc>
                <a:spcPct val="100000"/>
              </a:lnSpc>
              <a:spcBef>
                <a:spcPts val="130"/>
              </a:spcBef>
            </a:pPr>
            <a:r>
              <a:rPr lang="en-US" sz="3200" b="1" i="1" spc="10" dirty="0" smtClean="0">
                <a:latin typeface="Palatino Linotype"/>
                <a:cs typeface="Palatino Linotype"/>
              </a:rPr>
              <a:t>       </a:t>
            </a:r>
            <a:r>
              <a:rPr lang="en-US" sz="2000" b="1" spc="10" dirty="0" smtClean="0">
                <a:latin typeface="Times New Roman" pitchFamily="18" charset="0"/>
                <a:cs typeface="Times New Roman" pitchFamily="18" charset="0"/>
              </a:rPr>
              <a:t>CA R. KRISHNAN </a:t>
            </a:r>
            <a:r>
              <a:rPr lang="en-US" sz="1600" b="1" spc="10" dirty="0" smtClean="0">
                <a:latin typeface="Times New Roman" pitchFamily="18" charset="0"/>
                <a:cs typeface="Times New Roman" pitchFamily="18" charset="0"/>
              </a:rPr>
              <a:t>FCA DISA</a:t>
            </a:r>
            <a:endParaRPr sz="1600" dirty="0">
              <a:latin typeface="Times New Roman" pitchFamily="18" charset="0"/>
              <a:cs typeface="Times New Roman" pitchFamily="18" charset="0"/>
            </a:endParaRPr>
          </a:p>
        </p:txBody>
      </p:sp>
      <p:sp>
        <p:nvSpPr>
          <p:cNvPr id="6" name="Rectangle 5"/>
          <p:cNvSpPr/>
          <p:nvPr/>
        </p:nvSpPr>
        <p:spPr>
          <a:xfrm>
            <a:off x="310271" y="620688"/>
            <a:ext cx="7718113"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a:ln w="11430"/>
                <a:solidFill>
                  <a:schemeClr val="accent1">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TAXATION ISSUES  </a:t>
            </a:r>
            <a:r>
              <a:rPr lang="en-US" sz="5400" b="1" spc="50" dirty="0" smtClean="0">
                <a:ln w="11430"/>
                <a:solidFill>
                  <a:schemeClr val="accent1">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ON </a:t>
            </a:r>
            <a:r>
              <a:rPr lang="en-US" sz="5400" b="1" spc="50" dirty="0">
                <a:ln w="11430"/>
                <a:solidFill>
                  <a:schemeClr val="accent1">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DEMONETISATION</a:t>
            </a:r>
            <a:endParaRPr lang="en-US" sz="5400" b="1" spc="50" dirty="0">
              <a:ln w="11430"/>
              <a:solidFill>
                <a:schemeClr val="accent1">
                  <a:lumMod val="75000"/>
                </a:schemeClr>
              </a:solidFill>
              <a:effectLst>
                <a:outerShdw blurRad="76200" dist="50800" dir="5400000" algn="tl" rotWithShape="0">
                  <a:srgbClr val="000000">
                    <a:alpha val="65000"/>
                  </a:srgbClr>
                </a:outerShdw>
              </a:effectLst>
            </a:endParaRPr>
          </a:p>
        </p:txBody>
      </p:sp>
      <p:sp>
        <p:nvSpPr>
          <p:cNvPr id="7" name="Footer Placeholder 6"/>
          <p:cNvSpPr>
            <a:spLocks noGrp="1"/>
          </p:cNvSpPr>
          <p:nvPr>
            <p:ph type="ftr" sz="quarter" idx="11"/>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596" y="571480"/>
            <a:ext cx="7940040" cy="884729"/>
          </a:xfrm>
          <a:prstGeom prst="rect">
            <a:avLst/>
          </a:prstGeom>
        </p:spPr>
        <p:txBody>
          <a:bodyPr vert="horz" wrap="square" lIns="0" tIns="5715" rIns="0" bIns="0" rtlCol="0">
            <a:spAutoFit/>
          </a:bodyPr>
          <a:lstStyle/>
          <a:p>
            <a:pPr marL="2339340" marR="5080" indent="-2326640">
              <a:lnSpc>
                <a:spcPct val="102400"/>
              </a:lnSpc>
              <a:spcBef>
                <a:spcPts val="45"/>
              </a:spcBef>
            </a:pPr>
            <a:r>
              <a:rPr b="1" u="sng" spc="20" dirty="0">
                <a:latin typeface="Times New Roman" pitchFamily="18" charset="0"/>
                <a:cs typeface="Times New Roman" pitchFamily="18" charset="0"/>
              </a:rPr>
              <a:t>SOURCE OF SOURCE </a:t>
            </a:r>
            <a:r>
              <a:rPr b="1" u="sng" dirty="0">
                <a:latin typeface="Times New Roman" pitchFamily="18" charset="0"/>
                <a:cs typeface="Times New Roman" pitchFamily="18" charset="0"/>
              </a:rPr>
              <a:t>NEED </a:t>
            </a:r>
            <a:r>
              <a:rPr b="1" u="sng" spc="25" dirty="0">
                <a:latin typeface="Times New Roman" pitchFamily="18" charset="0"/>
                <a:cs typeface="Times New Roman" pitchFamily="18" charset="0"/>
              </a:rPr>
              <a:t>NOT </a:t>
            </a:r>
            <a:r>
              <a:rPr b="1" u="sng" spc="-5" dirty="0">
                <a:latin typeface="Times New Roman" pitchFamily="18" charset="0"/>
                <a:cs typeface="Times New Roman" pitchFamily="18" charset="0"/>
              </a:rPr>
              <a:t>BE </a:t>
            </a:r>
            <a:r>
              <a:rPr b="1" u="sng" spc="15" dirty="0">
                <a:latin typeface="Times New Roman" pitchFamily="18" charset="0"/>
                <a:cs typeface="Times New Roman" pitchFamily="18" charset="0"/>
              </a:rPr>
              <a:t>PROVED  </a:t>
            </a:r>
            <a:r>
              <a:rPr b="1" u="sng" dirty="0">
                <a:latin typeface="Times New Roman" pitchFamily="18" charset="0"/>
                <a:cs typeface="Times New Roman" pitchFamily="18" charset="0"/>
              </a:rPr>
              <a:t>BY </a:t>
            </a:r>
            <a:r>
              <a:rPr b="1" u="sng" spc="25" dirty="0">
                <a:latin typeface="Times New Roman" pitchFamily="18" charset="0"/>
                <a:cs typeface="Times New Roman" pitchFamily="18" charset="0"/>
              </a:rPr>
              <a:t>THE</a:t>
            </a:r>
            <a:r>
              <a:rPr b="1" u="sng" spc="95" dirty="0">
                <a:latin typeface="Times New Roman" pitchFamily="18" charset="0"/>
                <a:cs typeface="Times New Roman" pitchFamily="18" charset="0"/>
              </a:rPr>
              <a:t> </a:t>
            </a:r>
            <a:r>
              <a:rPr b="1" u="sng" spc="15" dirty="0">
                <a:latin typeface="Times New Roman" pitchFamily="18" charset="0"/>
                <a:cs typeface="Times New Roman" pitchFamily="18" charset="0"/>
              </a:rPr>
              <a:t>ASSESSEE</a:t>
            </a:r>
            <a:r>
              <a:rPr u="sng" spc="15" dirty="0">
                <a:latin typeface="Times New Roman" pitchFamily="18" charset="0"/>
                <a:cs typeface="Times New Roman" pitchFamily="18" charset="0"/>
              </a:rPr>
              <a:t>:</a:t>
            </a:r>
            <a:endParaRPr u="sng">
              <a:latin typeface="Times New Roman" pitchFamily="18" charset="0"/>
              <a:cs typeface="Times New Roman" pitchFamily="18" charset="0"/>
            </a:endParaRPr>
          </a:p>
        </p:txBody>
      </p:sp>
      <p:sp>
        <p:nvSpPr>
          <p:cNvPr id="3" name="object 3"/>
          <p:cNvSpPr txBox="1"/>
          <p:nvPr/>
        </p:nvSpPr>
        <p:spPr>
          <a:xfrm>
            <a:off x="285720" y="2143116"/>
            <a:ext cx="6147435" cy="3132268"/>
          </a:xfrm>
          <a:prstGeom prst="rect">
            <a:avLst/>
          </a:prstGeom>
        </p:spPr>
        <p:txBody>
          <a:bodyPr vert="horz" wrap="square" lIns="0" tIns="15875" rIns="0" bIns="0" rtlCol="0">
            <a:spAutoFit/>
          </a:bodyPr>
          <a:lstStyle/>
          <a:p>
            <a:pPr marL="355600" indent="-343535">
              <a:lnSpc>
                <a:spcPct val="100000"/>
              </a:lnSpc>
              <a:spcBef>
                <a:spcPts val="125"/>
              </a:spcBef>
              <a:buFont typeface="Wingdings"/>
              <a:buChar char=""/>
              <a:tabLst>
                <a:tab pos="355600" algn="l"/>
                <a:tab pos="356235" algn="l"/>
              </a:tabLst>
            </a:pPr>
            <a:r>
              <a:rPr sz="2000" spc="10" dirty="0">
                <a:latin typeface="Times New Roman" pitchFamily="18" charset="0"/>
                <a:cs typeface="Times New Roman" pitchFamily="18" charset="0"/>
              </a:rPr>
              <a:t>DCIT</a:t>
            </a:r>
            <a:r>
              <a:rPr sz="2000" spc="-100" dirty="0">
                <a:latin typeface="Times New Roman" pitchFamily="18" charset="0"/>
                <a:cs typeface="Times New Roman" pitchFamily="18" charset="0"/>
              </a:rPr>
              <a:t> </a:t>
            </a:r>
            <a:r>
              <a:rPr sz="2000" spc="15" dirty="0">
                <a:latin typeface="Times New Roman" pitchFamily="18" charset="0"/>
                <a:cs typeface="Times New Roman" pitchFamily="18" charset="0"/>
              </a:rPr>
              <a:t>v</a:t>
            </a:r>
            <a:r>
              <a:rPr sz="2000" spc="5" dirty="0">
                <a:latin typeface="Times New Roman" pitchFamily="18" charset="0"/>
                <a:cs typeface="Times New Roman" pitchFamily="18" charset="0"/>
              </a:rPr>
              <a:t> </a:t>
            </a:r>
            <a:r>
              <a:rPr sz="2000" spc="20" dirty="0">
                <a:latin typeface="Times New Roman" pitchFamily="18" charset="0"/>
                <a:cs typeface="Times New Roman" pitchFamily="18" charset="0"/>
              </a:rPr>
              <a:t>Rohini</a:t>
            </a:r>
            <a:r>
              <a:rPr sz="2000" spc="-110" dirty="0">
                <a:latin typeface="Times New Roman" pitchFamily="18" charset="0"/>
                <a:cs typeface="Times New Roman" pitchFamily="18" charset="0"/>
              </a:rPr>
              <a:t> </a:t>
            </a:r>
            <a:r>
              <a:rPr sz="2000" spc="20" dirty="0">
                <a:latin typeface="Times New Roman" pitchFamily="18" charset="0"/>
                <a:cs typeface="Times New Roman" pitchFamily="18" charset="0"/>
              </a:rPr>
              <a:t>Builders</a:t>
            </a:r>
            <a:r>
              <a:rPr sz="2000" spc="-235" dirty="0">
                <a:latin typeface="Times New Roman" pitchFamily="18" charset="0"/>
                <a:cs typeface="Times New Roman" pitchFamily="18" charset="0"/>
              </a:rPr>
              <a:t> </a:t>
            </a:r>
            <a:r>
              <a:rPr sz="2000" spc="35" dirty="0">
                <a:latin typeface="Times New Roman" pitchFamily="18" charset="0"/>
                <a:cs typeface="Times New Roman" pitchFamily="18" charset="0"/>
              </a:rPr>
              <a:t>(2002)</a:t>
            </a:r>
            <a:r>
              <a:rPr sz="2000" spc="315" dirty="0">
                <a:latin typeface="Times New Roman" pitchFamily="18" charset="0"/>
                <a:cs typeface="Times New Roman" pitchFamily="18" charset="0"/>
              </a:rPr>
              <a:t> </a:t>
            </a:r>
            <a:r>
              <a:rPr sz="2000" spc="35" dirty="0">
                <a:latin typeface="Times New Roman" pitchFamily="18" charset="0"/>
                <a:cs typeface="Times New Roman" pitchFamily="18" charset="0"/>
              </a:rPr>
              <a:t>256</a:t>
            </a:r>
            <a:r>
              <a:rPr sz="2000" spc="-165" dirty="0">
                <a:latin typeface="Times New Roman" pitchFamily="18" charset="0"/>
                <a:cs typeface="Times New Roman" pitchFamily="18" charset="0"/>
              </a:rPr>
              <a:t> </a:t>
            </a:r>
            <a:r>
              <a:rPr sz="2000" spc="20" dirty="0">
                <a:latin typeface="Times New Roman" pitchFamily="18" charset="0"/>
                <a:cs typeface="Times New Roman" pitchFamily="18" charset="0"/>
              </a:rPr>
              <a:t>ITR</a:t>
            </a:r>
            <a:r>
              <a:rPr sz="2000" spc="-55" dirty="0">
                <a:latin typeface="Times New Roman" pitchFamily="18" charset="0"/>
                <a:cs typeface="Times New Roman" pitchFamily="18" charset="0"/>
              </a:rPr>
              <a:t> </a:t>
            </a:r>
            <a:r>
              <a:rPr sz="2000" spc="35" dirty="0">
                <a:latin typeface="Times New Roman" pitchFamily="18" charset="0"/>
                <a:cs typeface="Times New Roman" pitchFamily="18" charset="0"/>
              </a:rPr>
              <a:t>360</a:t>
            </a:r>
            <a:r>
              <a:rPr sz="2000" spc="-90" dirty="0">
                <a:latin typeface="Times New Roman" pitchFamily="18" charset="0"/>
                <a:cs typeface="Times New Roman" pitchFamily="18" charset="0"/>
              </a:rPr>
              <a:t> </a:t>
            </a:r>
            <a:r>
              <a:rPr sz="2000" spc="10" dirty="0">
                <a:latin typeface="Times New Roman" pitchFamily="18" charset="0"/>
                <a:cs typeface="Times New Roman" pitchFamily="18" charset="0"/>
              </a:rPr>
              <a:t>(Guj)</a:t>
            </a:r>
            <a:endParaRPr sz="2000">
              <a:latin typeface="Times New Roman" pitchFamily="18" charset="0"/>
              <a:cs typeface="Times New Roman" pitchFamily="18" charset="0"/>
            </a:endParaRPr>
          </a:p>
          <a:p>
            <a:pPr>
              <a:lnSpc>
                <a:spcPct val="100000"/>
              </a:lnSpc>
              <a:spcBef>
                <a:spcPts val="50"/>
              </a:spcBef>
              <a:buFont typeface="Wingdings"/>
              <a:buChar char=""/>
            </a:pPr>
            <a:endParaRPr sz="2000">
              <a:latin typeface="Times New Roman" pitchFamily="18" charset="0"/>
              <a:cs typeface="Times New Roman" pitchFamily="18" charset="0"/>
            </a:endParaRPr>
          </a:p>
          <a:p>
            <a:pPr marL="384175" indent="-372110">
              <a:lnSpc>
                <a:spcPct val="100000"/>
              </a:lnSpc>
              <a:buFont typeface="Wingdings"/>
              <a:buChar char=""/>
              <a:tabLst>
                <a:tab pos="384175" algn="l"/>
                <a:tab pos="384810" algn="l"/>
              </a:tabLst>
            </a:pPr>
            <a:r>
              <a:rPr sz="2000" spc="15" dirty="0">
                <a:latin typeface="Times New Roman" pitchFamily="18" charset="0"/>
                <a:cs typeface="Times New Roman" pitchFamily="18" charset="0"/>
              </a:rPr>
              <a:t>Hastimal</a:t>
            </a:r>
            <a:r>
              <a:rPr sz="2000" spc="-185" dirty="0">
                <a:latin typeface="Times New Roman" pitchFamily="18" charset="0"/>
                <a:cs typeface="Times New Roman" pitchFamily="18" charset="0"/>
              </a:rPr>
              <a:t> </a:t>
            </a:r>
            <a:r>
              <a:rPr sz="2000" spc="-5" dirty="0">
                <a:latin typeface="Times New Roman" pitchFamily="18" charset="0"/>
                <a:cs typeface="Times New Roman" pitchFamily="18" charset="0"/>
              </a:rPr>
              <a:t>v.</a:t>
            </a:r>
            <a:r>
              <a:rPr sz="2000" spc="45" dirty="0">
                <a:latin typeface="Times New Roman" pitchFamily="18" charset="0"/>
                <a:cs typeface="Times New Roman" pitchFamily="18" charset="0"/>
              </a:rPr>
              <a:t> </a:t>
            </a:r>
            <a:r>
              <a:rPr sz="2000" spc="5" dirty="0">
                <a:latin typeface="Times New Roman" pitchFamily="18" charset="0"/>
                <a:cs typeface="Times New Roman" pitchFamily="18" charset="0"/>
              </a:rPr>
              <a:t>CIT</a:t>
            </a:r>
            <a:r>
              <a:rPr sz="2000" spc="-95" dirty="0">
                <a:latin typeface="Times New Roman" pitchFamily="18" charset="0"/>
                <a:cs typeface="Times New Roman" pitchFamily="18" charset="0"/>
              </a:rPr>
              <a:t> </a:t>
            </a:r>
            <a:r>
              <a:rPr sz="2000" spc="30" dirty="0">
                <a:latin typeface="Times New Roman" pitchFamily="18" charset="0"/>
                <a:cs typeface="Times New Roman" pitchFamily="18" charset="0"/>
              </a:rPr>
              <a:t>49</a:t>
            </a:r>
            <a:r>
              <a:rPr sz="2000" spc="-15" dirty="0">
                <a:latin typeface="Times New Roman" pitchFamily="18" charset="0"/>
                <a:cs typeface="Times New Roman" pitchFamily="18" charset="0"/>
              </a:rPr>
              <a:t> </a:t>
            </a:r>
            <a:r>
              <a:rPr sz="2000" spc="20" dirty="0">
                <a:latin typeface="Times New Roman" pitchFamily="18" charset="0"/>
                <a:cs typeface="Times New Roman" pitchFamily="18" charset="0"/>
              </a:rPr>
              <a:t>ITR</a:t>
            </a:r>
            <a:r>
              <a:rPr sz="2000" spc="-50" dirty="0">
                <a:latin typeface="Times New Roman" pitchFamily="18" charset="0"/>
                <a:cs typeface="Times New Roman" pitchFamily="18" charset="0"/>
              </a:rPr>
              <a:t> </a:t>
            </a:r>
            <a:r>
              <a:rPr sz="2000" spc="35" dirty="0">
                <a:latin typeface="Times New Roman" pitchFamily="18" charset="0"/>
                <a:cs typeface="Times New Roman" pitchFamily="18" charset="0"/>
              </a:rPr>
              <a:t>273</a:t>
            </a:r>
            <a:r>
              <a:rPr sz="2000" spc="-170" dirty="0">
                <a:latin typeface="Times New Roman" pitchFamily="18" charset="0"/>
                <a:cs typeface="Times New Roman" pitchFamily="18" charset="0"/>
              </a:rPr>
              <a:t> </a:t>
            </a:r>
            <a:r>
              <a:rPr sz="2000" spc="30" dirty="0">
                <a:latin typeface="Times New Roman" pitchFamily="18" charset="0"/>
                <a:cs typeface="Times New Roman" pitchFamily="18" charset="0"/>
              </a:rPr>
              <a:t>(Mad.)</a:t>
            </a:r>
            <a:endParaRPr sz="2000">
              <a:latin typeface="Times New Roman" pitchFamily="18" charset="0"/>
              <a:cs typeface="Times New Roman" pitchFamily="18" charset="0"/>
            </a:endParaRPr>
          </a:p>
          <a:p>
            <a:pPr>
              <a:lnSpc>
                <a:spcPct val="100000"/>
              </a:lnSpc>
              <a:spcBef>
                <a:spcPts val="30"/>
              </a:spcBef>
              <a:buFont typeface="Wingdings"/>
              <a:buChar char=""/>
            </a:pPr>
            <a:endParaRPr sz="2000">
              <a:latin typeface="Times New Roman" pitchFamily="18" charset="0"/>
              <a:cs typeface="Times New Roman" pitchFamily="18" charset="0"/>
            </a:endParaRPr>
          </a:p>
          <a:p>
            <a:pPr marL="384175" indent="-372110">
              <a:lnSpc>
                <a:spcPct val="100000"/>
              </a:lnSpc>
              <a:buFont typeface="Wingdings"/>
              <a:buChar char=""/>
              <a:tabLst>
                <a:tab pos="384175" algn="l"/>
                <a:tab pos="384810" algn="l"/>
              </a:tabLst>
            </a:pPr>
            <a:r>
              <a:rPr sz="2000" spc="20" dirty="0">
                <a:latin typeface="Times New Roman" pitchFamily="18" charset="0"/>
                <a:cs typeface="Times New Roman" pitchFamily="18" charset="0"/>
              </a:rPr>
              <a:t>Tolaram</a:t>
            </a:r>
            <a:r>
              <a:rPr sz="2000" spc="-185" dirty="0">
                <a:latin typeface="Times New Roman" pitchFamily="18" charset="0"/>
                <a:cs typeface="Times New Roman" pitchFamily="18" charset="0"/>
              </a:rPr>
              <a:t> </a:t>
            </a:r>
            <a:r>
              <a:rPr sz="2000" spc="20" dirty="0">
                <a:latin typeface="Times New Roman" pitchFamily="18" charset="0"/>
                <a:cs typeface="Times New Roman" pitchFamily="18" charset="0"/>
              </a:rPr>
              <a:t>Daga</a:t>
            </a:r>
            <a:r>
              <a:rPr sz="2000" spc="-165" dirty="0">
                <a:latin typeface="Times New Roman" pitchFamily="18" charset="0"/>
                <a:cs typeface="Times New Roman" pitchFamily="18" charset="0"/>
              </a:rPr>
              <a:t> </a:t>
            </a:r>
            <a:r>
              <a:rPr sz="2000" spc="-5" dirty="0">
                <a:latin typeface="Times New Roman" pitchFamily="18" charset="0"/>
                <a:cs typeface="Times New Roman" pitchFamily="18" charset="0"/>
              </a:rPr>
              <a:t>v.</a:t>
            </a:r>
            <a:r>
              <a:rPr sz="2000" spc="45" dirty="0">
                <a:latin typeface="Times New Roman" pitchFamily="18" charset="0"/>
                <a:cs typeface="Times New Roman" pitchFamily="18" charset="0"/>
              </a:rPr>
              <a:t> </a:t>
            </a:r>
            <a:r>
              <a:rPr sz="2000" spc="5" dirty="0">
                <a:latin typeface="Times New Roman" pitchFamily="18" charset="0"/>
                <a:cs typeface="Times New Roman" pitchFamily="18" charset="0"/>
              </a:rPr>
              <a:t>CIT</a:t>
            </a:r>
            <a:r>
              <a:rPr sz="2000" spc="-20" dirty="0">
                <a:latin typeface="Times New Roman" pitchFamily="18" charset="0"/>
                <a:cs typeface="Times New Roman" pitchFamily="18" charset="0"/>
              </a:rPr>
              <a:t> </a:t>
            </a:r>
            <a:r>
              <a:rPr sz="2000" spc="30" dirty="0">
                <a:latin typeface="Times New Roman" pitchFamily="18" charset="0"/>
                <a:cs typeface="Times New Roman" pitchFamily="18" charset="0"/>
              </a:rPr>
              <a:t>59</a:t>
            </a:r>
            <a:r>
              <a:rPr sz="2000" spc="-90" dirty="0">
                <a:latin typeface="Times New Roman" pitchFamily="18" charset="0"/>
                <a:cs typeface="Times New Roman" pitchFamily="18" charset="0"/>
              </a:rPr>
              <a:t> </a:t>
            </a:r>
            <a:r>
              <a:rPr sz="2000" spc="20" dirty="0">
                <a:latin typeface="Times New Roman" pitchFamily="18" charset="0"/>
                <a:cs typeface="Times New Roman" pitchFamily="18" charset="0"/>
              </a:rPr>
              <a:t>ITR</a:t>
            </a:r>
            <a:r>
              <a:rPr sz="2000" spc="-55" dirty="0">
                <a:latin typeface="Times New Roman" pitchFamily="18" charset="0"/>
                <a:cs typeface="Times New Roman" pitchFamily="18" charset="0"/>
              </a:rPr>
              <a:t> </a:t>
            </a:r>
            <a:r>
              <a:rPr sz="2000" spc="35" dirty="0">
                <a:latin typeface="Times New Roman" pitchFamily="18" charset="0"/>
                <a:cs typeface="Times New Roman" pitchFamily="18" charset="0"/>
              </a:rPr>
              <a:t>632</a:t>
            </a:r>
            <a:r>
              <a:rPr sz="2000" spc="-170" dirty="0">
                <a:latin typeface="Times New Roman" pitchFamily="18" charset="0"/>
                <a:cs typeface="Times New Roman" pitchFamily="18" charset="0"/>
              </a:rPr>
              <a:t> </a:t>
            </a:r>
            <a:r>
              <a:rPr sz="2000" spc="10" dirty="0">
                <a:latin typeface="Times New Roman" pitchFamily="18" charset="0"/>
                <a:cs typeface="Times New Roman" pitchFamily="18" charset="0"/>
              </a:rPr>
              <a:t>(Assam)</a:t>
            </a:r>
            <a:endParaRPr sz="2000">
              <a:latin typeface="Times New Roman" pitchFamily="18" charset="0"/>
              <a:cs typeface="Times New Roman" pitchFamily="18" charset="0"/>
            </a:endParaRPr>
          </a:p>
          <a:p>
            <a:pPr>
              <a:lnSpc>
                <a:spcPct val="100000"/>
              </a:lnSpc>
              <a:spcBef>
                <a:spcPts val="45"/>
              </a:spcBef>
              <a:buFont typeface="Wingdings"/>
              <a:buChar char=""/>
            </a:pPr>
            <a:endParaRPr sz="2000">
              <a:latin typeface="Times New Roman" pitchFamily="18" charset="0"/>
              <a:cs typeface="Times New Roman" pitchFamily="18" charset="0"/>
            </a:endParaRPr>
          </a:p>
          <a:p>
            <a:pPr marL="384175" indent="-372110">
              <a:lnSpc>
                <a:spcPct val="100000"/>
              </a:lnSpc>
              <a:buFont typeface="Wingdings"/>
              <a:buChar char=""/>
              <a:tabLst>
                <a:tab pos="384175" algn="l"/>
                <a:tab pos="384810" algn="l"/>
              </a:tabLst>
            </a:pPr>
            <a:r>
              <a:rPr sz="2000" spc="20" dirty="0">
                <a:latin typeface="Times New Roman" pitchFamily="18" charset="0"/>
                <a:cs typeface="Times New Roman" pitchFamily="18" charset="0"/>
              </a:rPr>
              <a:t>Nemichand</a:t>
            </a:r>
            <a:r>
              <a:rPr sz="2000" spc="-235" dirty="0">
                <a:latin typeface="Times New Roman" pitchFamily="18" charset="0"/>
                <a:cs typeface="Times New Roman" pitchFamily="18" charset="0"/>
              </a:rPr>
              <a:t> </a:t>
            </a:r>
            <a:r>
              <a:rPr sz="2000" spc="25" dirty="0">
                <a:latin typeface="Times New Roman" pitchFamily="18" charset="0"/>
                <a:cs typeface="Times New Roman" pitchFamily="18" charset="0"/>
              </a:rPr>
              <a:t>kothari</a:t>
            </a:r>
            <a:r>
              <a:rPr sz="2000" spc="-185" dirty="0">
                <a:latin typeface="Times New Roman" pitchFamily="18" charset="0"/>
                <a:cs typeface="Times New Roman" pitchFamily="18" charset="0"/>
              </a:rPr>
              <a:t> </a:t>
            </a:r>
            <a:r>
              <a:rPr sz="2000" spc="-5" dirty="0">
                <a:latin typeface="Times New Roman" pitchFamily="18" charset="0"/>
                <a:cs typeface="Times New Roman" pitchFamily="18" charset="0"/>
              </a:rPr>
              <a:t>v.</a:t>
            </a:r>
            <a:r>
              <a:rPr sz="2000" spc="-30" dirty="0">
                <a:latin typeface="Times New Roman" pitchFamily="18" charset="0"/>
                <a:cs typeface="Times New Roman" pitchFamily="18" charset="0"/>
              </a:rPr>
              <a:t> </a:t>
            </a:r>
            <a:r>
              <a:rPr sz="2000" spc="5" dirty="0">
                <a:latin typeface="Times New Roman" pitchFamily="18" charset="0"/>
                <a:cs typeface="Times New Roman" pitchFamily="18" charset="0"/>
              </a:rPr>
              <a:t>CIT</a:t>
            </a:r>
            <a:r>
              <a:rPr sz="2000" spc="-25" dirty="0">
                <a:latin typeface="Times New Roman" pitchFamily="18" charset="0"/>
                <a:cs typeface="Times New Roman" pitchFamily="18" charset="0"/>
              </a:rPr>
              <a:t> </a:t>
            </a:r>
            <a:r>
              <a:rPr sz="2000" spc="35" dirty="0">
                <a:latin typeface="Times New Roman" pitchFamily="18" charset="0"/>
                <a:cs typeface="Times New Roman" pitchFamily="18" charset="0"/>
              </a:rPr>
              <a:t>264</a:t>
            </a:r>
            <a:r>
              <a:rPr sz="2000" spc="-90" dirty="0">
                <a:latin typeface="Times New Roman" pitchFamily="18" charset="0"/>
                <a:cs typeface="Times New Roman" pitchFamily="18" charset="0"/>
              </a:rPr>
              <a:t> </a:t>
            </a:r>
            <a:r>
              <a:rPr sz="2000" spc="20" dirty="0">
                <a:latin typeface="Times New Roman" pitchFamily="18" charset="0"/>
                <a:cs typeface="Times New Roman" pitchFamily="18" charset="0"/>
              </a:rPr>
              <a:t>ITR</a:t>
            </a:r>
            <a:r>
              <a:rPr sz="2000" spc="-55" dirty="0">
                <a:latin typeface="Times New Roman" pitchFamily="18" charset="0"/>
                <a:cs typeface="Times New Roman" pitchFamily="18" charset="0"/>
              </a:rPr>
              <a:t> </a:t>
            </a:r>
            <a:r>
              <a:rPr sz="2000" spc="35" dirty="0">
                <a:latin typeface="Times New Roman" pitchFamily="18" charset="0"/>
                <a:cs typeface="Times New Roman" pitchFamily="18" charset="0"/>
              </a:rPr>
              <a:t>254</a:t>
            </a:r>
            <a:r>
              <a:rPr sz="2000" spc="-170" dirty="0">
                <a:latin typeface="Times New Roman" pitchFamily="18" charset="0"/>
                <a:cs typeface="Times New Roman" pitchFamily="18" charset="0"/>
              </a:rPr>
              <a:t> </a:t>
            </a:r>
            <a:r>
              <a:rPr sz="2000" spc="20" dirty="0">
                <a:latin typeface="Times New Roman" pitchFamily="18" charset="0"/>
                <a:cs typeface="Times New Roman" pitchFamily="18" charset="0"/>
              </a:rPr>
              <a:t>(Gau.)</a:t>
            </a:r>
            <a:endParaRPr sz="2000">
              <a:latin typeface="Times New Roman" pitchFamily="18" charset="0"/>
              <a:cs typeface="Times New Roman" pitchFamily="18" charset="0"/>
            </a:endParaRPr>
          </a:p>
          <a:p>
            <a:pPr>
              <a:lnSpc>
                <a:spcPct val="100000"/>
              </a:lnSpc>
              <a:spcBef>
                <a:spcPts val="50"/>
              </a:spcBef>
              <a:buFont typeface="Wingdings"/>
              <a:buChar char=""/>
            </a:pPr>
            <a:endParaRPr sz="2000">
              <a:latin typeface="Times New Roman" pitchFamily="18" charset="0"/>
              <a:cs typeface="Times New Roman" pitchFamily="18" charset="0"/>
            </a:endParaRPr>
          </a:p>
          <a:p>
            <a:pPr marL="441959" indent="-429895">
              <a:lnSpc>
                <a:spcPct val="100000"/>
              </a:lnSpc>
              <a:buFont typeface="Wingdings"/>
              <a:buChar char=""/>
              <a:tabLst>
                <a:tab pos="441325" algn="l"/>
                <a:tab pos="442595" algn="l"/>
              </a:tabLst>
            </a:pPr>
            <a:r>
              <a:rPr sz="2000" spc="25" dirty="0">
                <a:latin typeface="Times New Roman" pitchFamily="18" charset="0"/>
                <a:cs typeface="Times New Roman" pitchFamily="18" charset="0"/>
              </a:rPr>
              <a:t>Murlidhar</a:t>
            </a:r>
            <a:r>
              <a:rPr sz="2000" spc="-245" dirty="0">
                <a:latin typeface="Times New Roman" pitchFamily="18" charset="0"/>
                <a:cs typeface="Times New Roman" pitchFamily="18" charset="0"/>
              </a:rPr>
              <a:t> </a:t>
            </a:r>
            <a:r>
              <a:rPr sz="2000" spc="25" dirty="0">
                <a:latin typeface="Times New Roman" pitchFamily="18" charset="0"/>
                <a:cs typeface="Times New Roman" pitchFamily="18" charset="0"/>
              </a:rPr>
              <a:t>Lahorimal</a:t>
            </a:r>
            <a:r>
              <a:rPr sz="2000" spc="-180" dirty="0">
                <a:latin typeface="Times New Roman" pitchFamily="18" charset="0"/>
                <a:cs typeface="Times New Roman" pitchFamily="18" charset="0"/>
              </a:rPr>
              <a:t> </a:t>
            </a:r>
            <a:r>
              <a:rPr sz="2000" spc="-5" dirty="0">
                <a:latin typeface="Times New Roman" pitchFamily="18" charset="0"/>
                <a:cs typeface="Times New Roman" pitchFamily="18" charset="0"/>
              </a:rPr>
              <a:t>v.</a:t>
            </a:r>
            <a:r>
              <a:rPr sz="2000" spc="-30" dirty="0">
                <a:latin typeface="Times New Roman" pitchFamily="18" charset="0"/>
                <a:cs typeface="Times New Roman" pitchFamily="18" charset="0"/>
              </a:rPr>
              <a:t> </a:t>
            </a:r>
            <a:r>
              <a:rPr sz="2000" spc="5" dirty="0">
                <a:latin typeface="Times New Roman" pitchFamily="18" charset="0"/>
                <a:cs typeface="Times New Roman" pitchFamily="18" charset="0"/>
              </a:rPr>
              <a:t>CIT</a:t>
            </a:r>
            <a:r>
              <a:rPr sz="2000" spc="-100" dirty="0">
                <a:latin typeface="Times New Roman" pitchFamily="18" charset="0"/>
                <a:cs typeface="Times New Roman" pitchFamily="18" charset="0"/>
              </a:rPr>
              <a:t> </a:t>
            </a:r>
            <a:r>
              <a:rPr sz="2000" spc="35" dirty="0">
                <a:latin typeface="Times New Roman" pitchFamily="18" charset="0"/>
                <a:cs typeface="Times New Roman" pitchFamily="18" charset="0"/>
              </a:rPr>
              <a:t>280</a:t>
            </a:r>
            <a:r>
              <a:rPr sz="2000" spc="-90" dirty="0">
                <a:latin typeface="Times New Roman" pitchFamily="18" charset="0"/>
                <a:cs typeface="Times New Roman" pitchFamily="18" charset="0"/>
              </a:rPr>
              <a:t> </a:t>
            </a:r>
            <a:r>
              <a:rPr sz="2000" spc="20" dirty="0">
                <a:latin typeface="Times New Roman" pitchFamily="18" charset="0"/>
                <a:cs typeface="Times New Roman" pitchFamily="18" charset="0"/>
              </a:rPr>
              <a:t>ITR</a:t>
            </a:r>
            <a:r>
              <a:rPr sz="2000" spc="-60" dirty="0">
                <a:latin typeface="Times New Roman" pitchFamily="18" charset="0"/>
                <a:cs typeface="Times New Roman" pitchFamily="18" charset="0"/>
              </a:rPr>
              <a:t> </a:t>
            </a:r>
            <a:r>
              <a:rPr sz="2000" spc="35" dirty="0">
                <a:latin typeface="Times New Roman" pitchFamily="18" charset="0"/>
                <a:cs typeface="Times New Roman" pitchFamily="18" charset="0"/>
              </a:rPr>
              <a:t>512</a:t>
            </a:r>
            <a:r>
              <a:rPr sz="2000" spc="-90" dirty="0">
                <a:latin typeface="Times New Roman" pitchFamily="18" charset="0"/>
                <a:cs typeface="Times New Roman" pitchFamily="18" charset="0"/>
              </a:rPr>
              <a:t> </a:t>
            </a:r>
            <a:r>
              <a:rPr sz="2000" spc="5" dirty="0">
                <a:latin typeface="Times New Roman" pitchFamily="18" charset="0"/>
                <a:cs typeface="Times New Roman" pitchFamily="18" charset="0"/>
              </a:rPr>
              <a:t>(Guj.)</a:t>
            </a:r>
            <a:endParaRPr sz="2000">
              <a:latin typeface="Times New Roman" pitchFamily="18" charset="0"/>
              <a:cs typeface="Times New Roman" pitchFamily="18" charset="0"/>
            </a:endParaRPr>
          </a:p>
          <a:p>
            <a:pPr>
              <a:lnSpc>
                <a:spcPct val="100000"/>
              </a:lnSpc>
              <a:spcBef>
                <a:spcPts val="50"/>
              </a:spcBef>
            </a:pPr>
            <a:endParaRPr sz="2000">
              <a:latin typeface="Times New Roman" pitchFamily="18" charset="0"/>
              <a:cs typeface="Times New Roman" pitchFamily="18" charset="0"/>
            </a:endParaRPr>
          </a:p>
        </p:txBody>
      </p:sp>
      <p:sp>
        <p:nvSpPr>
          <p:cNvPr id="8" name="Double Wave 7"/>
          <p:cNvSpPr/>
          <p:nvPr/>
        </p:nvSpPr>
        <p:spPr>
          <a:xfrm>
            <a:off x="5786446" y="2357430"/>
            <a:ext cx="2786082" cy="2071702"/>
          </a:xfrm>
          <a:prstGeom prst="doubleWave">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r>
              <a:rPr lang="en-IN"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a:cs typeface="Book Antiqua"/>
              </a:rPr>
              <a:t>Exception : </a:t>
            </a:r>
          </a:p>
          <a:p>
            <a:endParaRPr lang="en-IN"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a:cs typeface="Book Antiqua"/>
            </a:endParaRPr>
          </a:p>
          <a:p>
            <a:r>
              <a:rPr lang="en-IN"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a:cs typeface="Book Antiqua"/>
              </a:rPr>
              <a:t>Proviso to Section 68</a:t>
            </a:r>
            <a:endParaRPr lang="en-I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a:cs typeface="Book Antiqu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14290"/>
            <a:ext cx="8473455" cy="2716769"/>
          </a:xfrm>
          <a:prstGeom prst="rect">
            <a:avLst/>
          </a:prstGeom>
        </p:spPr>
        <p:txBody>
          <a:bodyPr vert="horz" wrap="square" lIns="0" tIns="8255" rIns="0" bIns="0" rtlCol="0">
            <a:spAutoFit/>
          </a:bodyPr>
          <a:lstStyle/>
          <a:p>
            <a:pPr marL="12700" marR="5080" indent="2298065" algn="ctr">
              <a:spcBef>
                <a:spcPts val="130"/>
              </a:spcBef>
            </a:pPr>
            <a:r>
              <a:rPr lang="en-US" sz="4400" spc="20" dirty="0" smtClean="0">
                <a:effectLst>
                  <a:outerShdw blurRad="38100" dist="38100" dir="2700000" algn="tl">
                    <a:srgbClr val="000000">
                      <a:alpha val="43137"/>
                    </a:srgbClr>
                  </a:outerShdw>
                </a:effectLst>
              </a:rPr>
              <a:t/>
            </a:r>
            <a:br>
              <a:rPr lang="en-US" sz="4400" spc="20" dirty="0" smtClean="0">
                <a:effectLst>
                  <a:outerShdw blurRad="38100" dist="38100" dir="2700000" algn="tl">
                    <a:srgbClr val="000000">
                      <a:alpha val="43137"/>
                    </a:srgbClr>
                  </a:outerShdw>
                </a:effectLst>
              </a:rPr>
            </a:br>
            <a:r>
              <a:rPr sz="4400" spc="20" smtClean="0">
                <a:effectLst>
                  <a:outerShdw blurRad="38100" dist="38100" dir="2700000" algn="tl">
                    <a:srgbClr val="000000">
                      <a:alpha val="43137"/>
                    </a:srgbClr>
                  </a:outerShdw>
                </a:effectLst>
              </a:rPr>
              <a:t>SECTION 69</a:t>
            </a:r>
            <a:r>
              <a:rPr lang="en-US" sz="4400" spc="20" dirty="0" smtClean="0">
                <a:effectLst>
                  <a:outerShdw blurRad="38100" dist="38100" dir="2700000" algn="tl">
                    <a:srgbClr val="000000">
                      <a:alpha val="43137"/>
                    </a:srgbClr>
                  </a:outerShdw>
                </a:effectLst>
              </a:rPr>
              <a:t> </a:t>
            </a:r>
            <a:br>
              <a:rPr lang="en-US" sz="4400" spc="20" dirty="0" smtClean="0">
                <a:effectLst>
                  <a:outerShdw blurRad="38100" dist="38100" dir="2700000" algn="tl">
                    <a:srgbClr val="000000">
                      <a:alpha val="43137"/>
                    </a:srgbClr>
                  </a:outerShdw>
                </a:effectLst>
              </a:rPr>
            </a:br>
            <a:r>
              <a:rPr lang="en-US" sz="4400" spc="20" dirty="0" smtClean="0">
                <a:effectLst>
                  <a:outerShdw blurRad="38100" dist="38100" dir="2700000" algn="tl">
                    <a:srgbClr val="000000">
                      <a:alpha val="43137"/>
                    </a:srgbClr>
                  </a:outerShdw>
                </a:effectLst>
              </a:rPr>
              <a:t> </a:t>
            </a:r>
            <a:r>
              <a:rPr sz="4400" spc="20" smtClean="0">
                <a:effectLst>
                  <a:outerShdw blurRad="38100" dist="38100" dir="2700000" algn="tl">
                    <a:srgbClr val="000000">
                      <a:alpha val="43137"/>
                    </a:srgbClr>
                  </a:outerShdw>
                </a:effectLst>
              </a:rPr>
              <a:t>UNEXPLAINED INVESTMENTS</a:t>
            </a:r>
            <a:endParaRPr sz="4400" spc="20">
              <a:effectLst>
                <a:outerShdw blurRad="38100" dist="38100" dir="2700000" algn="tl">
                  <a:srgbClr val="000000">
                    <a:alpha val="43137"/>
                  </a:srgbClr>
                </a:outerShdw>
              </a:effectLst>
            </a:endParaRPr>
          </a:p>
        </p:txBody>
      </p:sp>
      <p:pic>
        <p:nvPicPr>
          <p:cNvPr id="6" name="Picture 8" descr="Image result for undisclosed inves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36" y="3357562"/>
            <a:ext cx="3714776" cy="21431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4566"/>
            <a:ext cx="9144000" cy="1401666"/>
          </a:xfrm>
          <a:prstGeom prst="rect">
            <a:avLst/>
          </a:prstGeom>
        </p:spPr>
        <p:txBody>
          <a:bodyPr vert="horz" wrap="square" lIns="0" tIns="16510" rIns="0" bIns="0" rtlCol="0">
            <a:spAutoFit/>
          </a:bodyPr>
          <a:lstStyle/>
          <a:p>
            <a:pPr marL="12700" algn="ctr">
              <a:lnSpc>
                <a:spcPct val="100000"/>
              </a:lnSpc>
              <a:spcBef>
                <a:spcPts val="130"/>
              </a:spcBef>
            </a:pPr>
            <a:r>
              <a:rPr lang="en-US" b="1" u="sng" spc="20" dirty="0" smtClean="0">
                <a:latin typeface="Times New Roman" pitchFamily="18" charset="0"/>
                <a:cs typeface="Times New Roman" pitchFamily="18" charset="0"/>
              </a:rPr>
              <a:t/>
            </a:r>
            <a:br>
              <a:rPr lang="en-US" b="1" u="sng" spc="20" dirty="0" smtClean="0">
                <a:latin typeface="Times New Roman" pitchFamily="18" charset="0"/>
                <a:cs typeface="Times New Roman" pitchFamily="18" charset="0"/>
              </a:rPr>
            </a:br>
            <a:r>
              <a:rPr b="1" u="sng" spc="20" smtClean="0">
                <a:latin typeface="Times New Roman" pitchFamily="18" charset="0"/>
                <a:cs typeface="Times New Roman" pitchFamily="18" charset="0"/>
              </a:rPr>
              <a:t>INGREDIENTS </a:t>
            </a:r>
            <a:r>
              <a:rPr b="1" u="sng" spc="20">
                <a:latin typeface="Times New Roman" pitchFamily="18" charset="0"/>
                <a:cs typeface="Times New Roman" pitchFamily="18" charset="0"/>
              </a:rPr>
              <a:t>OF </a:t>
            </a:r>
            <a:r>
              <a:rPr b="1" u="sng" spc="20" smtClean="0">
                <a:latin typeface="Times New Roman" pitchFamily="18" charset="0"/>
                <a:cs typeface="Times New Roman" pitchFamily="18" charset="0"/>
              </a:rPr>
              <a:t>SECTION</a:t>
            </a:r>
            <a:r>
              <a:rPr lang="en-US" b="1" u="sng" spc="20" dirty="0" smtClean="0">
                <a:latin typeface="Times New Roman" pitchFamily="18" charset="0"/>
                <a:cs typeface="Times New Roman" pitchFamily="18" charset="0"/>
              </a:rPr>
              <a:t> </a:t>
            </a:r>
            <a:r>
              <a:rPr b="1" u="sng" spc="-585" smtClean="0">
                <a:latin typeface="Times New Roman" pitchFamily="18" charset="0"/>
                <a:cs typeface="Times New Roman" pitchFamily="18" charset="0"/>
              </a:rPr>
              <a:t> </a:t>
            </a:r>
            <a:r>
              <a:rPr b="1" u="sng" spc="30" smtClean="0">
                <a:latin typeface="Times New Roman" pitchFamily="18" charset="0"/>
                <a:cs typeface="Times New Roman" pitchFamily="18" charset="0"/>
              </a:rPr>
              <a:t>69</a:t>
            </a:r>
            <a:r>
              <a:rPr lang="en-US" b="1" u="sng" spc="30" dirty="0" smtClean="0">
                <a:latin typeface="Times New Roman" pitchFamily="18" charset="0"/>
                <a:cs typeface="Times New Roman" pitchFamily="18" charset="0"/>
              </a:rPr>
              <a:t/>
            </a:r>
            <a:br>
              <a:rPr lang="en-US" b="1" u="sng" spc="30" dirty="0" smtClean="0">
                <a:latin typeface="Times New Roman" pitchFamily="18" charset="0"/>
                <a:cs typeface="Times New Roman" pitchFamily="18" charset="0"/>
              </a:rPr>
            </a:br>
            <a:endParaRPr b="1" u="sng" spc="30" dirty="0">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285720" y="891601"/>
            <a:ext cx="8643998" cy="4729500"/>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endParaRPr lang="en-US" sz="2400" spc="5" dirty="0" smtClean="0">
              <a:latin typeface="Book Antiqua"/>
              <a:cs typeface="Book Antiqua"/>
            </a:endParaRPr>
          </a:p>
          <a:p>
            <a:pPr marL="355600" indent="-343535">
              <a:lnSpc>
                <a:spcPct val="100000"/>
              </a:lnSpc>
              <a:spcBef>
                <a:spcPts val="100"/>
              </a:spcBef>
              <a:buFont typeface="Arial"/>
              <a:buChar char="•"/>
              <a:tabLst>
                <a:tab pos="355600" algn="l"/>
                <a:tab pos="356235" algn="l"/>
              </a:tabLst>
            </a:pPr>
            <a:r>
              <a:rPr sz="2400" spc="5" smtClean="0">
                <a:latin typeface="Book Antiqua"/>
                <a:cs typeface="Book Antiqua"/>
              </a:rPr>
              <a:t>There </a:t>
            </a:r>
            <a:r>
              <a:rPr sz="2400" spc="-10" dirty="0">
                <a:latin typeface="Book Antiqua"/>
                <a:cs typeface="Book Antiqua"/>
              </a:rPr>
              <a:t>should </a:t>
            </a:r>
            <a:r>
              <a:rPr sz="2400" dirty="0">
                <a:latin typeface="Book Antiqua"/>
                <a:cs typeface="Book Antiqua"/>
              </a:rPr>
              <a:t>have </a:t>
            </a:r>
            <a:r>
              <a:rPr sz="2400" spc="-10" dirty="0">
                <a:latin typeface="Book Antiqua"/>
                <a:cs typeface="Book Antiqua"/>
              </a:rPr>
              <a:t>been investments </a:t>
            </a:r>
            <a:r>
              <a:rPr sz="2400" dirty="0">
                <a:latin typeface="Book Antiqua"/>
                <a:cs typeface="Book Antiqua"/>
              </a:rPr>
              <a:t>made </a:t>
            </a:r>
            <a:r>
              <a:rPr sz="2400" spc="10" dirty="0">
                <a:latin typeface="Book Antiqua"/>
                <a:cs typeface="Book Antiqua"/>
              </a:rPr>
              <a:t>by</a:t>
            </a:r>
            <a:r>
              <a:rPr sz="2400" spc="105" dirty="0">
                <a:latin typeface="Book Antiqua"/>
                <a:cs typeface="Book Antiqua"/>
              </a:rPr>
              <a:t> </a:t>
            </a:r>
            <a:r>
              <a:rPr sz="2400" spc="5" dirty="0">
                <a:latin typeface="Book Antiqua"/>
                <a:cs typeface="Book Antiqua"/>
              </a:rPr>
              <a:t>assessee</a:t>
            </a:r>
            <a:endParaRPr sz="2400">
              <a:latin typeface="Book Antiqua"/>
              <a:cs typeface="Book Antiqua"/>
            </a:endParaRPr>
          </a:p>
          <a:p>
            <a:pPr>
              <a:lnSpc>
                <a:spcPct val="100000"/>
              </a:lnSpc>
              <a:spcBef>
                <a:spcPts val="40"/>
              </a:spcBef>
              <a:buFont typeface="Arial"/>
              <a:buChar char="•"/>
            </a:pPr>
            <a:endParaRPr sz="2950">
              <a:latin typeface="Times New Roman"/>
              <a:cs typeface="Times New Roman"/>
            </a:endParaRPr>
          </a:p>
          <a:p>
            <a:pPr marL="355600" indent="-343535">
              <a:lnSpc>
                <a:spcPts val="2755"/>
              </a:lnSpc>
              <a:buFont typeface="Arial"/>
              <a:buChar char="•"/>
              <a:tabLst>
                <a:tab pos="355600" algn="l"/>
                <a:tab pos="356235" algn="l"/>
                <a:tab pos="1299210" algn="l"/>
                <a:tab pos="3234690" algn="l"/>
                <a:tab pos="3940810" algn="l"/>
                <a:tab pos="4665345" algn="l"/>
                <a:tab pos="6162040" algn="l"/>
                <a:tab pos="6715125" algn="l"/>
                <a:tab pos="7802245" algn="l"/>
              </a:tabLst>
            </a:pPr>
            <a:r>
              <a:rPr sz="2400" spc="-10" dirty="0">
                <a:latin typeface="Book Antiqua"/>
                <a:cs typeface="Book Antiqua"/>
              </a:rPr>
              <a:t>Such</a:t>
            </a:r>
            <a:r>
              <a:rPr sz="2400" spc="-10" dirty="0">
                <a:latin typeface="Times New Roman"/>
                <a:cs typeface="Times New Roman"/>
              </a:rPr>
              <a:t>	</a:t>
            </a:r>
            <a:r>
              <a:rPr sz="2400" spc="-10" dirty="0">
                <a:latin typeface="Book Antiqua"/>
                <a:cs typeface="Book Antiqua"/>
              </a:rPr>
              <a:t>Investments</a:t>
            </a:r>
            <a:r>
              <a:rPr sz="2400" spc="-10" dirty="0">
                <a:latin typeface="Times New Roman"/>
                <a:cs typeface="Times New Roman"/>
              </a:rPr>
              <a:t>	</a:t>
            </a:r>
            <a:r>
              <a:rPr sz="2400" spc="5" dirty="0">
                <a:latin typeface="Book Antiqua"/>
                <a:cs typeface="Book Antiqua"/>
              </a:rPr>
              <a:t>are</a:t>
            </a:r>
            <a:r>
              <a:rPr sz="2400" spc="5" dirty="0">
                <a:latin typeface="Times New Roman"/>
                <a:cs typeface="Times New Roman"/>
              </a:rPr>
              <a:t>	</a:t>
            </a:r>
            <a:r>
              <a:rPr sz="2400" spc="-5" dirty="0">
                <a:latin typeface="Book Antiqua"/>
                <a:cs typeface="Book Antiqua"/>
              </a:rPr>
              <a:t>not</a:t>
            </a:r>
            <a:r>
              <a:rPr sz="2400" spc="-5" dirty="0">
                <a:latin typeface="Times New Roman"/>
                <a:cs typeface="Times New Roman"/>
              </a:rPr>
              <a:t>	</a:t>
            </a:r>
            <a:r>
              <a:rPr sz="2400" spc="-5" dirty="0">
                <a:latin typeface="Book Antiqua"/>
                <a:cs typeface="Book Antiqua"/>
              </a:rPr>
              <a:t>recorded</a:t>
            </a:r>
            <a:r>
              <a:rPr sz="2400" spc="-5" dirty="0">
                <a:latin typeface="Times New Roman"/>
                <a:cs typeface="Times New Roman"/>
              </a:rPr>
              <a:t>	</a:t>
            </a:r>
            <a:r>
              <a:rPr sz="2400" spc="-15" dirty="0">
                <a:latin typeface="Book Antiqua"/>
                <a:cs typeface="Book Antiqua"/>
              </a:rPr>
              <a:t>in</a:t>
            </a:r>
            <a:r>
              <a:rPr sz="2400" spc="-15" dirty="0">
                <a:latin typeface="Times New Roman"/>
                <a:cs typeface="Times New Roman"/>
              </a:rPr>
              <a:t>	</a:t>
            </a:r>
            <a:r>
              <a:rPr sz="2400" spc="-10" dirty="0">
                <a:latin typeface="Book Antiqua"/>
                <a:cs typeface="Book Antiqua"/>
              </a:rPr>
              <a:t>books</a:t>
            </a:r>
            <a:r>
              <a:rPr sz="2400" spc="-10" dirty="0">
                <a:latin typeface="Times New Roman"/>
                <a:cs typeface="Times New Roman"/>
              </a:rPr>
              <a:t>	</a:t>
            </a:r>
            <a:r>
              <a:rPr sz="2400" spc="-40" dirty="0">
                <a:latin typeface="Book Antiqua"/>
                <a:cs typeface="Book Antiqua"/>
              </a:rPr>
              <a:t>of</a:t>
            </a:r>
            <a:endParaRPr sz="2400">
              <a:latin typeface="Book Antiqua"/>
              <a:cs typeface="Book Antiqua"/>
            </a:endParaRPr>
          </a:p>
          <a:p>
            <a:pPr marL="355600">
              <a:lnSpc>
                <a:spcPts val="2755"/>
              </a:lnSpc>
            </a:pPr>
            <a:r>
              <a:rPr lang="en-IN" sz="2400" spc="-10" dirty="0" smtClean="0">
                <a:latin typeface="Book Antiqua"/>
                <a:cs typeface="Book Antiqua"/>
              </a:rPr>
              <a:t>A</a:t>
            </a:r>
            <a:r>
              <a:rPr sz="2400" spc="-10" smtClean="0">
                <a:latin typeface="Book Antiqua"/>
                <a:cs typeface="Book Antiqua"/>
              </a:rPr>
              <a:t>ccounts</a:t>
            </a:r>
            <a:r>
              <a:rPr lang="en-US" sz="2400" spc="-10" dirty="0" smtClean="0">
                <a:latin typeface="Book Antiqua"/>
                <a:cs typeface="Book Antiqua"/>
              </a:rPr>
              <a:t> </a:t>
            </a:r>
            <a:r>
              <a:rPr sz="2400" spc="-10" smtClean="0">
                <a:latin typeface="Book Antiqua"/>
                <a:cs typeface="Book Antiqua"/>
              </a:rPr>
              <a:t>(</a:t>
            </a:r>
            <a:r>
              <a:rPr sz="2400" spc="-10" dirty="0">
                <a:latin typeface="Book Antiqua"/>
                <a:cs typeface="Book Antiqua"/>
              </a:rPr>
              <a:t>if</a:t>
            </a:r>
            <a:r>
              <a:rPr sz="2400" spc="40" dirty="0">
                <a:latin typeface="Book Antiqua"/>
                <a:cs typeface="Book Antiqua"/>
              </a:rPr>
              <a:t> </a:t>
            </a:r>
            <a:r>
              <a:rPr sz="2400" spc="5" dirty="0">
                <a:latin typeface="Book Antiqua"/>
                <a:cs typeface="Book Antiqua"/>
              </a:rPr>
              <a:t>any)</a:t>
            </a:r>
            <a:endParaRPr sz="2400">
              <a:latin typeface="Book Antiqua"/>
              <a:cs typeface="Book Antiqua"/>
            </a:endParaRPr>
          </a:p>
          <a:p>
            <a:pPr>
              <a:lnSpc>
                <a:spcPct val="100000"/>
              </a:lnSpc>
              <a:spcBef>
                <a:spcPts val="35"/>
              </a:spcBef>
            </a:pPr>
            <a:endParaRPr sz="2950">
              <a:latin typeface="Times New Roman"/>
              <a:cs typeface="Times New Roman"/>
            </a:endParaRPr>
          </a:p>
          <a:p>
            <a:pPr marL="355600" indent="-343535">
              <a:lnSpc>
                <a:spcPts val="2755"/>
              </a:lnSpc>
              <a:buFont typeface="Arial"/>
              <a:buChar char="•"/>
              <a:tabLst>
                <a:tab pos="355600" algn="l"/>
                <a:tab pos="356235" algn="l"/>
                <a:tab pos="1652270" algn="l"/>
                <a:tab pos="2605405" algn="l"/>
                <a:tab pos="3139440" algn="l"/>
                <a:tab pos="4912995" algn="l"/>
                <a:tab pos="5866765" algn="l"/>
                <a:tab pos="6477000" algn="l"/>
                <a:tab pos="7545070" algn="l"/>
              </a:tabLst>
            </a:pPr>
            <a:r>
              <a:rPr sz="2400" spc="-5" dirty="0">
                <a:latin typeface="Book Antiqua"/>
                <a:cs typeface="Book Antiqua"/>
              </a:rPr>
              <a:t>assessee</a:t>
            </a:r>
            <a:r>
              <a:rPr sz="2400" spc="-5" dirty="0">
                <a:latin typeface="Times New Roman"/>
                <a:cs typeface="Times New Roman"/>
              </a:rPr>
              <a:t>	</a:t>
            </a:r>
            <a:r>
              <a:rPr sz="2400" dirty="0">
                <a:latin typeface="Book Antiqua"/>
                <a:cs typeface="Book Antiqua"/>
              </a:rPr>
              <a:t>offers</a:t>
            </a:r>
            <a:r>
              <a:rPr sz="2400" dirty="0">
                <a:latin typeface="Times New Roman"/>
                <a:cs typeface="Times New Roman"/>
              </a:rPr>
              <a:t>	</a:t>
            </a:r>
            <a:r>
              <a:rPr sz="2400" spc="15" dirty="0">
                <a:latin typeface="Book Antiqua"/>
                <a:cs typeface="Book Antiqua"/>
              </a:rPr>
              <a:t>no</a:t>
            </a:r>
            <a:r>
              <a:rPr sz="2400" spc="15" dirty="0">
                <a:latin typeface="Times New Roman"/>
                <a:cs typeface="Times New Roman"/>
              </a:rPr>
              <a:t>	</a:t>
            </a:r>
            <a:r>
              <a:rPr sz="2400" spc="-10" dirty="0">
                <a:latin typeface="Book Antiqua"/>
                <a:cs typeface="Book Antiqua"/>
              </a:rPr>
              <a:t>explanation</a:t>
            </a:r>
            <a:r>
              <a:rPr sz="2400" spc="-10" dirty="0">
                <a:latin typeface="Times New Roman"/>
                <a:cs typeface="Times New Roman"/>
              </a:rPr>
              <a:t>	</a:t>
            </a:r>
            <a:r>
              <a:rPr sz="2400" spc="-10" dirty="0">
                <a:latin typeface="Book Antiqua"/>
                <a:cs typeface="Book Antiqua"/>
              </a:rPr>
              <a:t>about</a:t>
            </a:r>
            <a:r>
              <a:rPr sz="2400" spc="-10" dirty="0">
                <a:latin typeface="Times New Roman"/>
                <a:cs typeface="Times New Roman"/>
              </a:rPr>
              <a:t>	</a:t>
            </a:r>
            <a:r>
              <a:rPr sz="2400" spc="-5" dirty="0">
                <a:latin typeface="Book Antiqua"/>
                <a:cs typeface="Book Antiqua"/>
              </a:rPr>
              <a:t>the</a:t>
            </a:r>
            <a:r>
              <a:rPr sz="2400" spc="-5" dirty="0">
                <a:latin typeface="Times New Roman"/>
                <a:cs typeface="Times New Roman"/>
              </a:rPr>
              <a:t>	</a:t>
            </a:r>
            <a:r>
              <a:rPr sz="2400" spc="-5" dirty="0">
                <a:latin typeface="Book Antiqua"/>
                <a:cs typeface="Book Antiqua"/>
              </a:rPr>
              <a:t>nature</a:t>
            </a:r>
            <a:r>
              <a:rPr sz="2400" spc="-5" dirty="0">
                <a:latin typeface="Times New Roman"/>
                <a:cs typeface="Times New Roman"/>
              </a:rPr>
              <a:t>	</a:t>
            </a:r>
            <a:r>
              <a:rPr sz="2400" spc="5" dirty="0">
                <a:latin typeface="Book Antiqua"/>
                <a:cs typeface="Book Antiqua"/>
              </a:rPr>
              <a:t>and</a:t>
            </a:r>
            <a:endParaRPr sz="2400">
              <a:latin typeface="Book Antiqua"/>
              <a:cs typeface="Book Antiqua"/>
            </a:endParaRPr>
          </a:p>
          <a:p>
            <a:pPr marL="355600">
              <a:lnSpc>
                <a:spcPts val="2755"/>
              </a:lnSpc>
            </a:pPr>
            <a:r>
              <a:rPr sz="2400" spc="-10" dirty="0">
                <a:latin typeface="Book Antiqua"/>
                <a:cs typeface="Book Antiqua"/>
              </a:rPr>
              <a:t>source </a:t>
            </a:r>
            <a:r>
              <a:rPr sz="2400" spc="-20" dirty="0">
                <a:latin typeface="Book Antiqua"/>
                <a:cs typeface="Book Antiqua"/>
              </a:rPr>
              <a:t>of </a:t>
            </a:r>
            <a:r>
              <a:rPr sz="2400" spc="-5" dirty="0">
                <a:latin typeface="Book Antiqua"/>
                <a:cs typeface="Book Antiqua"/>
              </a:rPr>
              <a:t>the </a:t>
            </a:r>
            <a:r>
              <a:rPr sz="2400" spc="-10" dirty="0">
                <a:latin typeface="Book Antiqua"/>
                <a:cs typeface="Book Antiqua"/>
              </a:rPr>
              <a:t>investments</a:t>
            </a:r>
            <a:r>
              <a:rPr sz="2400" spc="-10">
                <a:latin typeface="Book Antiqua"/>
                <a:cs typeface="Book Antiqua"/>
              </a:rPr>
              <a:t>,</a:t>
            </a:r>
            <a:r>
              <a:rPr sz="2400" spc="190">
                <a:latin typeface="Book Antiqua"/>
                <a:cs typeface="Book Antiqua"/>
              </a:rPr>
              <a:t> </a:t>
            </a:r>
            <a:r>
              <a:rPr lang="en-US" sz="2400" spc="190" dirty="0" smtClean="0">
                <a:latin typeface="Book Antiqua"/>
                <a:cs typeface="Book Antiqua"/>
              </a:rPr>
              <a:t>or</a:t>
            </a:r>
            <a:endParaRPr sz="2400">
              <a:latin typeface="Book Antiqua"/>
              <a:cs typeface="Book Antiqua"/>
            </a:endParaRPr>
          </a:p>
          <a:p>
            <a:pPr>
              <a:lnSpc>
                <a:spcPct val="100000"/>
              </a:lnSpc>
              <a:spcBef>
                <a:spcPts val="45"/>
              </a:spcBef>
            </a:pPr>
            <a:endParaRPr sz="3200">
              <a:latin typeface="Times New Roman"/>
              <a:cs typeface="Times New Roman"/>
            </a:endParaRPr>
          </a:p>
          <a:p>
            <a:pPr marL="355600" marR="10795" indent="-343535">
              <a:lnSpc>
                <a:spcPts val="2630"/>
              </a:lnSpc>
              <a:buFont typeface="Arial"/>
              <a:buChar char="•"/>
              <a:tabLst>
                <a:tab pos="355600" algn="l"/>
                <a:tab pos="356235" algn="l"/>
                <a:tab pos="2100580" algn="l"/>
                <a:tab pos="3234690" algn="l"/>
                <a:tab pos="3740150" algn="l"/>
                <a:tab pos="4436110" algn="l"/>
                <a:tab pos="4817745" algn="l"/>
                <a:tab pos="5418455" algn="l"/>
                <a:tab pos="7211059" algn="l"/>
                <a:tab pos="7640320" algn="l"/>
              </a:tabLst>
            </a:pPr>
            <a:r>
              <a:rPr sz="2400" spc="-30" dirty="0">
                <a:latin typeface="Book Antiqua"/>
                <a:cs typeface="Book Antiqua"/>
              </a:rPr>
              <a:t>e</a:t>
            </a:r>
            <a:r>
              <a:rPr sz="2400" spc="30" dirty="0">
                <a:latin typeface="Book Antiqua"/>
                <a:cs typeface="Book Antiqua"/>
              </a:rPr>
              <a:t>x</a:t>
            </a:r>
            <a:r>
              <a:rPr sz="2400" spc="-20" dirty="0">
                <a:latin typeface="Book Antiqua"/>
                <a:cs typeface="Book Antiqua"/>
              </a:rPr>
              <a:t>p</a:t>
            </a:r>
            <a:r>
              <a:rPr sz="2400" spc="-25" dirty="0">
                <a:latin typeface="Book Antiqua"/>
                <a:cs typeface="Book Antiqua"/>
              </a:rPr>
              <a:t>l</a:t>
            </a:r>
            <a:r>
              <a:rPr sz="2400" dirty="0">
                <a:latin typeface="Book Antiqua"/>
                <a:cs typeface="Book Antiqua"/>
              </a:rPr>
              <a:t>a</a:t>
            </a:r>
            <a:r>
              <a:rPr sz="2400" spc="20" dirty="0">
                <a:latin typeface="Book Antiqua"/>
                <a:cs typeface="Book Antiqua"/>
              </a:rPr>
              <a:t>n</a:t>
            </a:r>
            <a:r>
              <a:rPr sz="2400" dirty="0">
                <a:latin typeface="Book Antiqua"/>
                <a:cs typeface="Book Antiqua"/>
              </a:rPr>
              <a:t>a</a:t>
            </a:r>
            <a:r>
              <a:rPr sz="2400" spc="-35" dirty="0">
                <a:latin typeface="Book Antiqua"/>
                <a:cs typeface="Book Antiqua"/>
              </a:rPr>
              <a:t>t</a:t>
            </a:r>
            <a:r>
              <a:rPr sz="2400" spc="-25" dirty="0">
                <a:latin typeface="Book Antiqua"/>
                <a:cs typeface="Book Antiqua"/>
              </a:rPr>
              <a:t>i</a:t>
            </a:r>
            <a:r>
              <a:rPr sz="2400" spc="-40" dirty="0">
                <a:latin typeface="Book Antiqua"/>
                <a:cs typeface="Book Antiqua"/>
              </a:rPr>
              <a:t>o</a:t>
            </a:r>
            <a:r>
              <a:rPr sz="2400" dirty="0">
                <a:latin typeface="Book Antiqua"/>
                <a:cs typeface="Book Antiqua"/>
              </a:rPr>
              <a:t>n</a:t>
            </a:r>
            <a:r>
              <a:rPr sz="2400" dirty="0">
                <a:latin typeface="Times New Roman"/>
                <a:cs typeface="Times New Roman"/>
              </a:rPr>
              <a:t>	</a:t>
            </a:r>
            <a:r>
              <a:rPr sz="2400" spc="-40" dirty="0">
                <a:latin typeface="Book Antiqua"/>
                <a:cs typeface="Book Antiqua"/>
              </a:rPr>
              <a:t>o</a:t>
            </a:r>
            <a:r>
              <a:rPr sz="2400" spc="20" dirty="0">
                <a:latin typeface="Book Antiqua"/>
                <a:cs typeface="Book Antiqua"/>
              </a:rPr>
              <a:t>ff</a:t>
            </a:r>
            <a:r>
              <a:rPr sz="2400" spc="-30" dirty="0">
                <a:latin typeface="Book Antiqua"/>
                <a:cs typeface="Book Antiqua"/>
              </a:rPr>
              <a:t>e</a:t>
            </a:r>
            <a:r>
              <a:rPr sz="2400" spc="20" dirty="0">
                <a:latin typeface="Book Antiqua"/>
                <a:cs typeface="Book Antiqua"/>
              </a:rPr>
              <a:t>r</a:t>
            </a:r>
            <a:r>
              <a:rPr sz="2400" spc="-30" dirty="0">
                <a:latin typeface="Book Antiqua"/>
                <a:cs typeface="Book Antiqua"/>
              </a:rPr>
              <a:t>e</a:t>
            </a:r>
            <a:r>
              <a:rPr sz="2400" dirty="0">
                <a:latin typeface="Book Antiqua"/>
                <a:cs typeface="Book Antiqua"/>
              </a:rPr>
              <a:t>d</a:t>
            </a:r>
            <a:r>
              <a:rPr sz="2400" dirty="0">
                <a:latin typeface="Times New Roman"/>
                <a:cs typeface="Times New Roman"/>
              </a:rPr>
              <a:t>	</a:t>
            </a:r>
            <a:r>
              <a:rPr sz="2400" spc="20" dirty="0">
                <a:latin typeface="Book Antiqua"/>
                <a:cs typeface="Book Antiqua"/>
              </a:rPr>
              <a:t>b</a:t>
            </a:r>
            <a:r>
              <a:rPr sz="2400" dirty="0">
                <a:latin typeface="Book Antiqua"/>
                <a:cs typeface="Book Antiqua"/>
              </a:rPr>
              <a:t>y</a:t>
            </a:r>
            <a:r>
              <a:rPr sz="2400" dirty="0">
                <a:latin typeface="Times New Roman"/>
                <a:cs typeface="Times New Roman"/>
              </a:rPr>
              <a:t>	</a:t>
            </a:r>
            <a:r>
              <a:rPr sz="2400" spc="20" dirty="0">
                <a:latin typeface="Book Antiqua"/>
                <a:cs typeface="Book Antiqua"/>
              </a:rPr>
              <a:t>h</a:t>
            </a:r>
            <a:r>
              <a:rPr sz="2400" spc="-25" dirty="0">
                <a:latin typeface="Book Antiqua"/>
                <a:cs typeface="Book Antiqua"/>
              </a:rPr>
              <a:t>i</a:t>
            </a:r>
            <a:r>
              <a:rPr sz="2400" dirty="0">
                <a:latin typeface="Book Antiqua"/>
                <a:cs typeface="Book Antiqua"/>
              </a:rPr>
              <a:t>m</a:t>
            </a:r>
            <a:r>
              <a:rPr sz="2400" dirty="0">
                <a:latin typeface="Times New Roman"/>
                <a:cs typeface="Times New Roman"/>
              </a:rPr>
              <a:t>	</a:t>
            </a:r>
            <a:r>
              <a:rPr sz="2400" spc="-25" dirty="0">
                <a:latin typeface="Book Antiqua"/>
                <a:cs typeface="Book Antiqua"/>
              </a:rPr>
              <a:t>i</a:t>
            </a:r>
            <a:r>
              <a:rPr sz="2400" dirty="0">
                <a:latin typeface="Book Antiqua"/>
                <a:cs typeface="Book Antiqua"/>
              </a:rPr>
              <a:t>s</a:t>
            </a:r>
            <a:r>
              <a:rPr sz="2400" dirty="0">
                <a:latin typeface="Times New Roman"/>
                <a:cs typeface="Times New Roman"/>
              </a:rPr>
              <a:t>	</a:t>
            </a:r>
            <a:r>
              <a:rPr sz="2400" spc="20" dirty="0">
                <a:latin typeface="Book Antiqua"/>
                <a:cs typeface="Book Antiqua"/>
              </a:rPr>
              <a:t>n</a:t>
            </a:r>
            <a:r>
              <a:rPr sz="2400" spc="-40" dirty="0">
                <a:latin typeface="Book Antiqua"/>
                <a:cs typeface="Book Antiqua"/>
              </a:rPr>
              <a:t>o</a:t>
            </a:r>
            <a:r>
              <a:rPr sz="2400" dirty="0">
                <a:latin typeface="Book Antiqua"/>
                <a:cs typeface="Book Antiqua"/>
              </a:rPr>
              <a:t>t</a:t>
            </a:r>
            <a:r>
              <a:rPr sz="2400" dirty="0">
                <a:latin typeface="Times New Roman"/>
                <a:cs typeface="Times New Roman"/>
              </a:rPr>
              <a:t>	</a:t>
            </a:r>
            <a:r>
              <a:rPr sz="2400" spc="25" dirty="0">
                <a:latin typeface="Book Antiqua"/>
                <a:cs typeface="Book Antiqua"/>
              </a:rPr>
              <a:t>s</a:t>
            </a:r>
            <a:r>
              <a:rPr sz="2400" dirty="0">
                <a:latin typeface="Book Antiqua"/>
                <a:cs typeface="Book Antiqua"/>
              </a:rPr>
              <a:t>a</a:t>
            </a:r>
            <a:r>
              <a:rPr sz="2400" spc="-35" dirty="0">
                <a:latin typeface="Book Antiqua"/>
                <a:cs typeface="Book Antiqua"/>
              </a:rPr>
              <a:t>t</a:t>
            </a:r>
            <a:r>
              <a:rPr sz="2400" spc="-25" dirty="0">
                <a:latin typeface="Book Antiqua"/>
                <a:cs typeface="Book Antiqua"/>
              </a:rPr>
              <a:t>i</a:t>
            </a:r>
            <a:r>
              <a:rPr sz="2400" spc="25" dirty="0">
                <a:latin typeface="Book Antiqua"/>
                <a:cs typeface="Book Antiqua"/>
              </a:rPr>
              <a:t>s</a:t>
            </a:r>
            <a:r>
              <a:rPr sz="2400" spc="20" dirty="0">
                <a:latin typeface="Book Antiqua"/>
                <a:cs typeface="Book Antiqua"/>
              </a:rPr>
              <a:t>f</a:t>
            </a:r>
            <a:r>
              <a:rPr sz="2400" dirty="0">
                <a:latin typeface="Book Antiqua"/>
                <a:cs typeface="Book Antiqua"/>
              </a:rPr>
              <a:t>a</a:t>
            </a:r>
            <a:r>
              <a:rPr sz="2400" spc="-20" dirty="0">
                <a:latin typeface="Book Antiqua"/>
                <a:cs typeface="Book Antiqua"/>
              </a:rPr>
              <a:t>c</a:t>
            </a:r>
            <a:r>
              <a:rPr sz="2400" spc="35" dirty="0">
                <a:latin typeface="Book Antiqua"/>
                <a:cs typeface="Book Antiqua"/>
              </a:rPr>
              <a:t>t</a:t>
            </a:r>
            <a:r>
              <a:rPr sz="2400" spc="-40" dirty="0">
                <a:latin typeface="Book Antiqua"/>
                <a:cs typeface="Book Antiqua"/>
              </a:rPr>
              <a:t>o</a:t>
            </a:r>
            <a:r>
              <a:rPr sz="2400" spc="20" dirty="0">
                <a:latin typeface="Book Antiqua"/>
                <a:cs typeface="Book Antiqua"/>
              </a:rPr>
              <a:t>r</a:t>
            </a:r>
            <a:r>
              <a:rPr sz="2400" spc="10" dirty="0">
                <a:latin typeface="Book Antiqua"/>
                <a:cs typeface="Book Antiqua"/>
              </a:rPr>
              <a:t>y</a:t>
            </a:r>
            <a:r>
              <a:rPr sz="2400" dirty="0">
                <a:latin typeface="Book Antiqua"/>
                <a:cs typeface="Book Antiqua"/>
              </a:rPr>
              <a:t>,</a:t>
            </a:r>
            <a:r>
              <a:rPr sz="2400" dirty="0">
                <a:latin typeface="Times New Roman"/>
                <a:cs typeface="Times New Roman"/>
              </a:rPr>
              <a:t>	</a:t>
            </a:r>
            <a:r>
              <a:rPr sz="2400" spc="-25" dirty="0">
                <a:latin typeface="Book Antiqua"/>
                <a:cs typeface="Book Antiqua"/>
              </a:rPr>
              <a:t>i</a:t>
            </a:r>
            <a:r>
              <a:rPr sz="2400" dirty="0">
                <a:latin typeface="Book Antiqua"/>
                <a:cs typeface="Book Antiqua"/>
              </a:rPr>
              <a:t>n</a:t>
            </a:r>
            <a:r>
              <a:rPr sz="2400" dirty="0">
                <a:latin typeface="Times New Roman"/>
                <a:cs typeface="Times New Roman"/>
              </a:rPr>
              <a:t>	</a:t>
            </a:r>
            <a:r>
              <a:rPr sz="2400" spc="-35" dirty="0">
                <a:latin typeface="Book Antiqua"/>
                <a:cs typeface="Book Antiqua"/>
              </a:rPr>
              <a:t>t</a:t>
            </a:r>
            <a:r>
              <a:rPr sz="2400" spc="20" dirty="0">
                <a:latin typeface="Book Antiqua"/>
                <a:cs typeface="Book Antiqua"/>
              </a:rPr>
              <a:t>h</a:t>
            </a:r>
            <a:r>
              <a:rPr sz="2400" dirty="0">
                <a:latin typeface="Book Antiqua"/>
                <a:cs typeface="Book Antiqua"/>
              </a:rPr>
              <a:t>e </a:t>
            </a:r>
            <a:r>
              <a:rPr sz="2400" dirty="0">
                <a:latin typeface="Times New Roman"/>
                <a:cs typeface="Times New Roman"/>
              </a:rPr>
              <a:t> </a:t>
            </a:r>
            <a:r>
              <a:rPr sz="2400" spc="-20" dirty="0">
                <a:latin typeface="Book Antiqua"/>
                <a:cs typeface="Book Antiqua"/>
              </a:rPr>
              <a:t>opinion of </a:t>
            </a:r>
            <a:r>
              <a:rPr sz="2400" spc="-5" dirty="0">
                <a:latin typeface="Book Antiqua"/>
                <a:cs typeface="Book Antiqua"/>
              </a:rPr>
              <a:t>the </a:t>
            </a:r>
            <a:r>
              <a:rPr sz="2400" spc="5" dirty="0">
                <a:latin typeface="Book Antiqua"/>
                <a:cs typeface="Book Antiqua"/>
              </a:rPr>
              <a:t>Assessing</a:t>
            </a:r>
            <a:r>
              <a:rPr sz="2400" spc="114" dirty="0">
                <a:latin typeface="Book Antiqua"/>
                <a:cs typeface="Book Antiqua"/>
              </a:rPr>
              <a:t> </a:t>
            </a:r>
            <a:r>
              <a:rPr sz="2400" spc="-5" dirty="0">
                <a:latin typeface="Book Antiqua"/>
                <a:cs typeface="Book Antiqua"/>
              </a:rPr>
              <a:t>Officer.</a:t>
            </a:r>
            <a:endParaRPr sz="2400">
              <a:latin typeface="Book Antiqua"/>
              <a:cs typeface="Book Antiqua"/>
            </a:endParaRPr>
          </a:p>
          <a:p>
            <a:pPr>
              <a:lnSpc>
                <a:spcPct val="100000"/>
              </a:lnSpc>
              <a:spcBef>
                <a:spcPts val="5"/>
              </a:spcBef>
            </a:pPr>
            <a:endParaRPr sz="3000">
              <a:latin typeface="Times New Roman"/>
              <a:cs typeface="Times New Roman"/>
            </a:endParaRPr>
          </a:p>
        </p:txBody>
      </p:sp>
      <p:sp>
        <p:nvSpPr>
          <p:cNvPr id="6" name="TextBox 5"/>
          <p:cNvSpPr txBox="1"/>
          <p:nvPr/>
        </p:nvSpPr>
        <p:spPr>
          <a:xfrm>
            <a:off x="428596" y="5357826"/>
            <a:ext cx="8143932" cy="122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700">
              <a:lnSpc>
                <a:spcPct val="100000"/>
              </a:lnSpc>
            </a:pPr>
            <a:r>
              <a:rPr lang="en-IN" b="1" spc="5" dirty="0" smtClean="0">
                <a:solidFill>
                  <a:schemeClr val="dk1"/>
                </a:solidFill>
                <a:latin typeface="Book Antiqua"/>
                <a:cs typeface="Book Antiqua"/>
              </a:rPr>
              <a:t>Consequences:</a:t>
            </a:r>
          </a:p>
          <a:p>
            <a:pPr marL="355600" marR="5080" algn="just">
              <a:lnSpc>
                <a:spcPct val="90000"/>
              </a:lnSpc>
              <a:spcBef>
                <a:spcPts val="565"/>
              </a:spcBef>
            </a:pPr>
            <a:r>
              <a:rPr lang="en-IN" b="1" spc="5" dirty="0" smtClean="0">
                <a:latin typeface="Book Antiqua"/>
                <a:cs typeface="Book Antiqua"/>
              </a:rPr>
              <a:t>T</a:t>
            </a:r>
            <a:r>
              <a:rPr lang="en-IN" b="1" spc="5" dirty="0" smtClean="0">
                <a:solidFill>
                  <a:schemeClr val="dk1"/>
                </a:solidFill>
                <a:latin typeface="Book Antiqua"/>
                <a:cs typeface="Book Antiqua"/>
              </a:rPr>
              <a:t>he value of the investments may be deemed to be the  income of the </a:t>
            </a:r>
            <a:r>
              <a:rPr lang="en-IN" b="1" spc="5" dirty="0" err="1" smtClean="0">
                <a:solidFill>
                  <a:schemeClr val="dk1"/>
                </a:solidFill>
                <a:latin typeface="Book Antiqua"/>
                <a:cs typeface="Book Antiqua"/>
              </a:rPr>
              <a:t>assessee</a:t>
            </a:r>
            <a:r>
              <a:rPr lang="en-IN" b="1" spc="5" dirty="0" smtClean="0">
                <a:solidFill>
                  <a:schemeClr val="dk1"/>
                </a:solidFill>
                <a:latin typeface="Book Antiqua"/>
                <a:cs typeface="Book Antiqua"/>
              </a:rPr>
              <a:t> of such financial year (year in  which investment are made)</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720" y="428604"/>
            <a:ext cx="8858280" cy="1376146"/>
          </a:xfrm>
          <a:prstGeom prst="rect">
            <a:avLst/>
          </a:prstGeom>
        </p:spPr>
        <p:txBody>
          <a:bodyPr vert="horz" wrap="square" lIns="0" tIns="8255" rIns="0" bIns="0" rtlCol="0">
            <a:spAutoFit/>
          </a:bodyPr>
          <a:lstStyle/>
          <a:p>
            <a:pPr marL="12700" marR="5080" indent="1868805">
              <a:lnSpc>
                <a:spcPct val="101400"/>
              </a:lnSpc>
              <a:spcBef>
                <a:spcPts val="65"/>
              </a:spcBef>
            </a:pPr>
            <a:r>
              <a:rPr sz="4400" spc="20" dirty="0">
                <a:effectLst>
                  <a:outerShdw blurRad="38100" dist="38100" dir="2700000" algn="tl">
                    <a:srgbClr val="000000">
                      <a:alpha val="43137"/>
                    </a:srgbClr>
                  </a:outerShdw>
                </a:effectLst>
              </a:rPr>
              <a:t>SECTION 69A-  </a:t>
            </a:r>
            <a:r>
              <a:rPr sz="4400" spc="20">
                <a:effectLst>
                  <a:outerShdw blurRad="38100" dist="38100" dir="2700000" algn="tl">
                    <a:srgbClr val="000000">
                      <a:alpha val="43137"/>
                    </a:srgbClr>
                  </a:outerShdw>
                </a:effectLst>
              </a:rPr>
              <a:t>UNEXPLAINED </a:t>
            </a:r>
            <a:r>
              <a:rPr sz="4400" spc="20" smtClean="0">
                <a:effectLst>
                  <a:outerShdw blurRad="38100" dist="38100" dir="2700000" algn="tl">
                    <a:srgbClr val="000000">
                      <a:alpha val="43137"/>
                    </a:srgbClr>
                  </a:outerShdw>
                </a:effectLst>
              </a:rPr>
              <a:t>MONEY,</a:t>
            </a:r>
            <a:r>
              <a:rPr lang="en-US" sz="4400" spc="20" dirty="0" smtClean="0">
                <a:effectLst>
                  <a:outerShdw blurRad="38100" dist="38100" dir="2700000" algn="tl">
                    <a:srgbClr val="000000">
                      <a:alpha val="43137"/>
                    </a:srgbClr>
                  </a:outerShdw>
                </a:effectLst>
              </a:rPr>
              <a:t> </a:t>
            </a:r>
            <a:r>
              <a:rPr sz="4400" spc="20" smtClean="0">
                <a:effectLst>
                  <a:outerShdw blurRad="38100" dist="38100" dir="2700000" algn="tl">
                    <a:srgbClr val="000000">
                      <a:alpha val="43137"/>
                    </a:srgbClr>
                  </a:outerShdw>
                </a:effectLst>
              </a:rPr>
              <a:t>ETC</a:t>
            </a:r>
            <a:r>
              <a:rPr sz="4400" spc="20" dirty="0">
                <a:effectLst>
                  <a:outerShdw blurRad="38100" dist="38100" dir="2700000" algn="tl">
                    <a:srgbClr val="000000">
                      <a:alpha val="43137"/>
                    </a:srgbClr>
                  </a:outerShdw>
                </a:effectLst>
              </a:rPr>
              <a:t>.</a:t>
            </a:r>
            <a:endParaRPr sz="4400" spc="20">
              <a:effectLst>
                <a:outerShdw blurRad="38100" dist="38100" dir="2700000" algn="tl">
                  <a:srgbClr val="000000">
                    <a:alpha val="43137"/>
                  </a:srgbClr>
                </a:outerShdw>
              </a:effectLst>
            </a:endParaRPr>
          </a:p>
        </p:txBody>
      </p:sp>
      <p:sp>
        <p:nvSpPr>
          <p:cNvPr id="3" name="object 3"/>
          <p:cNvSpPr txBox="1">
            <a:spLocks noGrp="1"/>
          </p:cNvSpPr>
          <p:nvPr>
            <p:ph type="ftr" sz="quarter" idx="12"/>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pic>
        <p:nvPicPr>
          <p:cNvPr id="5" name="Picture 9" descr="Image result for unexplained money u/s 69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36" y="2857496"/>
            <a:ext cx="3659899" cy="27449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4566"/>
            <a:ext cx="9144000" cy="447558"/>
          </a:xfrm>
          <a:prstGeom prst="rect">
            <a:avLst/>
          </a:prstGeom>
        </p:spPr>
        <p:txBody>
          <a:bodyPr vert="horz" wrap="square" lIns="0" tIns="16510" rIns="0" bIns="0" rtlCol="0">
            <a:spAutoFit/>
          </a:bodyPr>
          <a:lstStyle/>
          <a:p>
            <a:pPr marL="12700" algn="ctr">
              <a:lnSpc>
                <a:spcPct val="100000"/>
              </a:lnSpc>
              <a:spcBef>
                <a:spcPts val="130"/>
              </a:spcBef>
            </a:pPr>
            <a:r>
              <a:rPr b="1" u="sng" spc="20" dirty="0">
                <a:latin typeface="Times New Roman" pitchFamily="18" charset="0"/>
                <a:cs typeface="Times New Roman" pitchFamily="18" charset="0"/>
              </a:rPr>
              <a:t>INGREDIENTS OF </a:t>
            </a:r>
            <a:r>
              <a:rPr b="1" u="sng" spc="10" dirty="0">
                <a:latin typeface="Times New Roman" pitchFamily="18" charset="0"/>
                <a:cs typeface="Times New Roman" pitchFamily="18" charset="0"/>
              </a:rPr>
              <a:t>SEC.</a:t>
            </a:r>
            <a:r>
              <a:rPr b="1" u="sng" spc="-440" dirty="0">
                <a:latin typeface="Times New Roman" pitchFamily="18" charset="0"/>
                <a:cs typeface="Times New Roman" pitchFamily="18" charset="0"/>
              </a:rPr>
              <a:t> </a:t>
            </a:r>
            <a:r>
              <a:rPr b="1" u="sng" spc="40" dirty="0">
                <a:latin typeface="Times New Roman" pitchFamily="18" charset="0"/>
                <a:cs typeface="Times New Roman" pitchFamily="18" charset="0"/>
              </a:rPr>
              <a:t>69A</a:t>
            </a:r>
          </a:p>
        </p:txBody>
      </p:sp>
      <p:sp>
        <p:nvSpPr>
          <p:cNvPr id="3" name="object 3"/>
          <p:cNvSpPr txBox="1"/>
          <p:nvPr/>
        </p:nvSpPr>
        <p:spPr>
          <a:xfrm>
            <a:off x="536561" y="891601"/>
            <a:ext cx="8089265" cy="4326184"/>
          </a:xfrm>
          <a:prstGeom prst="rect">
            <a:avLst/>
          </a:prstGeom>
        </p:spPr>
        <p:txBody>
          <a:bodyPr vert="horz" wrap="square" lIns="0" tIns="50165" rIns="0" bIns="0" rtlCol="0">
            <a:spAutoFit/>
          </a:bodyPr>
          <a:lstStyle/>
          <a:p>
            <a:pPr marL="355600" marR="5080" indent="-343535">
              <a:lnSpc>
                <a:spcPts val="2630"/>
              </a:lnSpc>
              <a:spcBef>
                <a:spcPts val="395"/>
              </a:spcBef>
              <a:buFont typeface="Arial"/>
              <a:buChar char="•"/>
              <a:tabLst>
                <a:tab pos="355600" algn="l"/>
                <a:tab pos="356235" algn="l"/>
                <a:tab pos="1718945" algn="l"/>
                <a:tab pos="2710815" algn="l"/>
                <a:tab pos="3139440" algn="l"/>
                <a:tab pos="3625850" algn="l"/>
                <a:tab pos="4655820" algn="l"/>
                <a:tab pos="5094605" algn="l"/>
                <a:tab pos="5771515" algn="l"/>
                <a:tab pos="6963409" algn="l"/>
              </a:tabLst>
            </a:pPr>
            <a:r>
              <a:rPr sz="2400" spc="5" dirty="0">
                <a:latin typeface="Book Antiqua"/>
                <a:cs typeface="Book Antiqua"/>
              </a:rPr>
              <a:t>A</a:t>
            </a:r>
            <a:r>
              <a:rPr sz="2400" spc="25" dirty="0">
                <a:latin typeface="Book Antiqua"/>
                <a:cs typeface="Book Antiqua"/>
              </a:rPr>
              <a:t>ss</a:t>
            </a:r>
            <a:r>
              <a:rPr sz="2400" spc="-30" dirty="0">
                <a:latin typeface="Book Antiqua"/>
                <a:cs typeface="Book Antiqua"/>
              </a:rPr>
              <a:t>e</a:t>
            </a:r>
            <a:r>
              <a:rPr sz="2400" spc="-45" dirty="0">
                <a:latin typeface="Book Antiqua"/>
                <a:cs typeface="Book Antiqua"/>
              </a:rPr>
              <a:t>s</a:t>
            </a:r>
            <a:r>
              <a:rPr sz="2400" spc="25" dirty="0">
                <a:latin typeface="Book Antiqua"/>
                <a:cs typeface="Book Antiqua"/>
              </a:rPr>
              <a:t>s</a:t>
            </a:r>
            <a:r>
              <a:rPr sz="2400" spc="-30" dirty="0">
                <a:latin typeface="Book Antiqua"/>
                <a:cs typeface="Book Antiqua"/>
              </a:rPr>
              <a:t>e</a:t>
            </a:r>
            <a:r>
              <a:rPr sz="2400" dirty="0">
                <a:latin typeface="Book Antiqua"/>
                <a:cs typeface="Book Antiqua"/>
              </a:rPr>
              <a:t>e</a:t>
            </a:r>
            <a:r>
              <a:rPr sz="2400" dirty="0">
                <a:latin typeface="Times New Roman"/>
                <a:cs typeface="Times New Roman"/>
              </a:rPr>
              <a:t>	</a:t>
            </a:r>
            <a:r>
              <a:rPr sz="2400" spc="20" dirty="0">
                <a:latin typeface="Book Antiqua"/>
                <a:cs typeface="Book Antiqua"/>
              </a:rPr>
              <a:t>f</a:t>
            </a:r>
            <a:r>
              <a:rPr sz="2400" spc="-40" dirty="0">
                <a:latin typeface="Book Antiqua"/>
                <a:cs typeface="Book Antiqua"/>
              </a:rPr>
              <a:t>o</a:t>
            </a:r>
            <a:r>
              <a:rPr sz="2400" spc="-25" dirty="0">
                <a:latin typeface="Book Antiqua"/>
                <a:cs typeface="Book Antiqua"/>
              </a:rPr>
              <a:t>u</a:t>
            </a:r>
            <a:r>
              <a:rPr sz="2400" spc="20" dirty="0">
                <a:latin typeface="Book Antiqua"/>
                <a:cs typeface="Book Antiqua"/>
              </a:rPr>
              <a:t>n</a:t>
            </a:r>
            <a:r>
              <a:rPr sz="2400" dirty="0">
                <a:latin typeface="Book Antiqua"/>
                <a:cs typeface="Book Antiqua"/>
              </a:rPr>
              <a:t>d</a:t>
            </a:r>
            <a:r>
              <a:rPr sz="2400" dirty="0">
                <a:latin typeface="Times New Roman"/>
                <a:cs typeface="Times New Roman"/>
              </a:rPr>
              <a:t>	</a:t>
            </a:r>
            <a:r>
              <a:rPr sz="2400" spc="-35" dirty="0">
                <a:latin typeface="Book Antiqua"/>
                <a:cs typeface="Book Antiqua"/>
              </a:rPr>
              <a:t>t</a:t>
            </a:r>
            <a:r>
              <a:rPr sz="2400" dirty="0">
                <a:latin typeface="Book Antiqua"/>
                <a:cs typeface="Book Antiqua"/>
              </a:rPr>
              <a:t>o</a:t>
            </a:r>
            <a:r>
              <a:rPr sz="2400" dirty="0">
                <a:latin typeface="Times New Roman"/>
                <a:cs typeface="Times New Roman"/>
              </a:rPr>
              <a:t>	</a:t>
            </a:r>
            <a:r>
              <a:rPr sz="2400" spc="20" dirty="0">
                <a:latin typeface="Book Antiqua"/>
                <a:cs typeface="Book Antiqua"/>
              </a:rPr>
              <a:t>b</a:t>
            </a:r>
            <a:r>
              <a:rPr sz="2400" dirty="0">
                <a:latin typeface="Book Antiqua"/>
                <a:cs typeface="Book Antiqua"/>
              </a:rPr>
              <a:t>e</a:t>
            </a:r>
            <a:r>
              <a:rPr sz="2400" dirty="0">
                <a:latin typeface="Times New Roman"/>
                <a:cs typeface="Times New Roman"/>
              </a:rPr>
              <a:t>	</a:t>
            </a:r>
            <a:r>
              <a:rPr sz="2400" spc="-40" dirty="0">
                <a:latin typeface="Book Antiqua"/>
                <a:cs typeface="Book Antiqua"/>
              </a:rPr>
              <a:t>o</a:t>
            </a:r>
            <a:r>
              <a:rPr sz="2400" spc="20" dirty="0">
                <a:latin typeface="Book Antiqua"/>
                <a:cs typeface="Book Antiqua"/>
              </a:rPr>
              <a:t>wn</a:t>
            </a:r>
            <a:r>
              <a:rPr sz="2400" spc="-30" dirty="0">
                <a:latin typeface="Book Antiqua"/>
                <a:cs typeface="Book Antiqua"/>
              </a:rPr>
              <a:t>e</a:t>
            </a:r>
            <a:r>
              <a:rPr sz="2400" dirty="0">
                <a:latin typeface="Book Antiqua"/>
                <a:cs typeface="Book Antiqua"/>
              </a:rPr>
              <a:t>r</a:t>
            </a:r>
            <a:r>
              <a:rPr sz="2400" dirty="0">
                <a:latin typeface="Times New Roman"/>
                <a:cs typeface="Times New Roman"/>
              </a:rPr>
              <a:t>	</a:t>
            </a:r>
            <a:r>
              <a:rPr sz="2400" spc="-40" dirty="0">
                <a:latin typeface="Book Antiqua"/>
                <a:cs typeface="Book Antiqua"/>
              </a:rPr>
              <a:t>o</a:t>
            </a:r>
            <a:r>
              <a:rPr sz="2400" dirty="0">
                <a:latin typeface="Book Antiqua"/>
                <a:cs typeface="Book Antiqua"/>
              </a:rPr>
              <a:t>f</a:t>
            </a:r>
            <a:r>
              <a:rPr sz="2400" dirty="0">
                <a:latin typeface="Times New Roman"/>
                <a:cs typeface="Times New Roman"/>
              </a:rPr>
              <a:t>	</a:t>
            </a:r>
            <a:r>
              <a:rPr sz="2400" b="1" dirty="0">
                <a:latin typeface="Book Antiqua"/>
                <a:cs typeface="Book Antiqua"/>
              </a:rPr>
              <a:t>a</a:t>
            </a:r>
            <a:r>
              <a:rPr sz="2400" b="1" spc="-45" dirty="0">
                <a:latin typeface="Book Antiqua"/>
                <a:cs typeface="Book Antiqua"/>
              </a:rPr>
              <a:t>n</a:t>
            </a:r>
            <a:r>
              <a:rPr sz="2400" b="1" dirty="0">
                <a:latin typeface="Book Antiqua"/>
                <a:cs typeface="Book Antiqua"/>
              </a:rPr>
              <a:t>y</a:t>
            </a:r>
            <a:r>
              <a:rPr sz="2400" dirty="0">
                <a:latin typeface="Times New Roman"/>
                <a:cs typeface="Times New Roman"/>
              </a:rPr>
              <a:t>	</a:t>
            </a:r>
            <a:r>
              <a:rPr sz="2400" b="1" spc="-35" dirty="0">
                <a:latin typeface="Book Antiqua"/>
                <a:cs typeface="Book Antiqua"/>
              </a:rPr>
              <a:t>m</a:t>
            </a:r>
            <a:r>
              <a:rPr sz="2400" b="1" spc="10" dirty="0">
                <a:latin typeface="Book Antiqua"/>
                <a:cs typeface="Book Antiqua"/>
              </a:rPr>
              <a:t>o</a:t>
            </a:r>
            <a:r>
              <a:rPr sz="2400" b="1" spc="25" dirty="0">
                <a:latin typeface="Book Antiqua"/>
                <a:cs typeface="Book Antiqua"/>
              </a:rPr>
              <a:t>n</a:t>
            </a:r>
            <a:r>
              <a:rPr sz="2400" b="1" dirty="0">
                <a:latin typeface="Book Antiqua"/>
                <a:cs typeface="Book Antiqua"/>
              </a:rPr>
              <a:t>e</a:t>
            </a:r>
            <a:r>
              <a:rPr sz="2400" b="1" spc="5" dirty="0">
                <a:latin typeface="Book Antiqua"/>
                <a:cs typeface="Book Antiqua"/>
              </a:rPr>
              <a:t>y</a:t>
            </a:r>
            <a:r>
              <a:rPr sz="2400" b="1" dirty="0">
                <a:latin typeface="Book Antiqua"/>
                <a:cs typeface="Book Antiqua"/>
              </a:rPr>
              <a:t>,</a:t>
            </a:r>
            <a:r>
              <a:rPr sz="2400" dirty="0">
                <a:latin typeface="Times New Roman"/>
                <a:cs typeface="Times New Roman"/>
              </a:rPr>
              <a:t>	</a:t>
            </a:r>
            <a:r>
              <a:rPr sz="2400" b="1" spc="-45" dirty="0">
                <a:latin typeface="Book Antiqua"/>
                <a:cs typeface="Book Antiqua"/>
              </a:rPr>
              <a:t>b</a:t>
            </a:r>
            <a:r>
              <a:rPr sz="2400" b="1" spc="25" dirty="0">
                <a:latin typeface="Book Antiqua"/>
                <a:cs typeface="Book Antiqua"/>
              </a:rPr>
              <a:t>u</a:t>
            </a:r>
            <a:r>
              <a:rPr sz="2400" b="1" spc="20" dirty="0">
                <a:latin typeface="Book Antiqua"/>
                <a:cs typeface="Book Antiqua"/>
              </a:rPr>
              <a:t>l</a:t>
            </a:r>
            <a:r>
              <a:rPr sz="2400" b="1" spc="-55" dirty="0">
                <a:latin typeface="Book Antiqua"/>
                <a:cs typeface="Book Antiqua"/>
              </a:rPr>
              <a:t>l</a:t>
            </a:r>
            <a:r>
              <a:rPr sz="2400" b="1" spc="20" dirty="0">
                <a:latin typeface="Book Antiqua"/>
                <a:cs typeface="Book Antiqua"/>
              </a:rPr>
              <a:t>i</a:t>
            </a:r>
            <a:r>
              <a:rPr sz="2400" b="1" spc="10" dirty="0">
                <a:latin typeface="Book Antiqua"/>
                <a:cs typeface="Book Antiqua"/>
              </a:rPr>
              <a:t>o</a:t>
            </a:r>
            <a:r>
              <a:rPr sz="2400" b="1" spc="25" dirty="0">
                <a:latin typeface="Book Antiqua"/>
                <a:cs typeface="Book Antiqua"/>
              </a:rPr>
              <a:t>n</a:t>
            </a:r>
            <a:r>
              <a:rPr sz="2400" b="1" dirty="0">
                <a:latin typeface="Book Antiqua"/>
                <a:cs typeface="Book Antiqua"/>
              </a:rPr>
              <a:t>, </a:t>
            </a:r>
            <a:r>
              <a:rPr sz="2400" dirty="0">
                <a:latin typeface="Times New Roman"/>
                <a:cs typeface="Times New Roman"/>
              </a:rPr>
              <a:t> </a:t>
            </a:r>
            <a:r>
              <a:rPr sz="2400" b="1" spc="5" dirty="0">
                <a:latin typeface="Book Antiqua"/>
                <a:cs typeface="Book Antiqua"/>
              </a:rPr>
              <a:t>jewellery or </a:t>
            </a:r>
            <a:r>
              <a:rPr sz="2400" b="1" spc="10" dirty="0">
                <a:latin typeface="Book Antiqua"/>
                <a:cs typeface="Book Antiqua"/>
              </a:rPr>
              <a:t>other valuable</a:t>
            </a:r>
            <a:r>
              <a:rPr sz="2400" b="1" spc="-254" dirty="0">
                <a:latin typeface="Book Antiqua"/>
                <a:cs typeface="Book Antiqua"/>
              </a:rPr>
              <a:t> </a:t>
            </a:r>
            <a:r>
              <a:rPr sz="2400" b="1" dirty="0">
                <a:latin typeface="Book Antiqua"/>
                <a:cs typeface="Book Antiqua"/>
              </a:rPr>
              <a:t>article,</a:t>
            </a:r>
            <a:endParaRPr sz="2400">
              <a:latin typeface="Book Antiqua"/>
              <a:cs typeface="Book Antiqua"/>
            </a:endParaRPr>
          </a:p>
          <a:p>
            <a:pPr>
              <a:lnSpc>
                <a:spcPct val="100000"/>
              </a:lnSpc>
              <a:spcBef>
                <a:spcPts val="45"/>
              </a:spcBef>
              <a:buFont typeface="Arial"/>
              <a:buChar char="•"/>
            </a:pPr>
            <a:endParaRPr sz="2900">
              <a:latin typeface="Times New Roman"/>
              <a:cs typeface="Times New Roman"/>
            </a:endParaRPr>
          </a:p>
          <a:p>
            <a:pPr marL="355600" indent="-343535">
              <a:lnSpc>
                <a:spcPct val="100000"/>
              </a:lnSpc>
              <a:spcBef>
                <a:spcPts val="5"/>
              </a:spcBef>
              <a:buFont typeface="Arial"/>
              <a:buChar char="•"/>
              <a:tabLst>
                <a:tab pos="355600" algn="l"/>
                <a:tab pos="356235" algn="l"/>
              </a:tabLst>
            </a:pPr>
            <a:r>
              <a:rPr sz="2400" spc="-10" dirty="0">
                <a:latin typeface="Book Antiqua"/>
                <a:cs typeface="Book Antiqua"/>
              </a:rPr>
              <a:t>Such </a:t>
            </a:r>
            <a:r>
              <a:rPr sz="2400" spc="-5" dirty="0">
                <a:latin typeface="Book Antiqua"/>
                <a:cs typeface="Book Antiqua"/>
              </a:rPr>
              <a:t>assets </a:t>
            </a:r>
            <a:r>
              <a:rPr sz="2400" spc="5" dirty="0">
                <a:latin typeface="Book Antiqua"/>
                <a:cs typeface="Book Antiqua"/>
              </a:rPr>
              <a:t>are </a:t>
            </a:r>
            <a:r>
              <a:rPr sz="2400" spc="-10" dirty="0">
                <a:latin typeface="Book Antiqua"/>
                <a:cs typeface="Book Antiqua"/>
              </a:rPr>
              <a:t>not recorded </a:t>
            </a:r>
            <a:r>
              <a:rPr sz="2400" spc="-15" dirty="0">
                <a:latin typeface="Book Antiqua"/>
                <a:cs typeface="Book Antiqua"/>
              </a:rPr>
              <a:t>in </a:t>
            </a:r>
            <a:r>
              <a:rPr sz="2400" spc="-10" dirty="0">
                <a:latin typeface="Book Antiqua"/>
                <a:cs typeface="Book Antiqua"/>
              </a:rPr>
              <a:t>books </a:t>
            </a:r>
            <a:r>
              <a:rPr sz="2400" spc="-20" dirty="0">
                <a:latin typeface="Book Antiqua"/>
                <a:cs typeface="Book Antiqua"/>
              </a:rPr>
              <a:t>of </a:t>
            </a:r>
            <a:r>
              <a:rPr sz="2400" spc="-10" dirty="0">
                <a:latin typeface="Book Antiqua"/>
                <a:cs typeface="Book Antiqua"/>
              </a:rPr>
              <a:t>accounts(if</a:t>
            </a:r>
            <a:r>
              <a:rPr sz="2400" spc="305" dirty="0">
                <a:latin typeface="Book Antiqua"/>
                <a:cs typeface="Book Antiqua"/>
              </a:rPr>
              <a:t> </a:t>
            </a:r>
            <a:r>
              <a:rPr sz="2400" spc="5" dirty="0">
                <a:latin typeface="Book Antiqua"/>
                <a:cs typeface="Book Antiqua"/>
              </a:rPr>
              <a:t>any)</a:t>
            </a:r>
            <a:endParaRPr sz="2400">
              <a:latin typeface="Book Antiqua"/>
              <a:cs typeface="Book Antiqua"/>
            </a:endParaRPr>
          </a:p>
          <a:p>
            <a:pPr>
              <a:lnSpc>
                <a:spcPct val="100000"/>
              </a:lnSpc>
              <a:spcBef>
                <a:spcPts val="35"/>
              </a:spcBef>
              <a:buFont typeface="Arial"/>
              <a:buChar char="•"/>
            </a:pPr>
            <a:endParaRPr sz="2950">
              <a:latin typeface="Times New Roman"/>
              <a:cs typeface="Times New Roman"/>
            </a:endParaRPr>
          </a:p>
          <a:p>
            <a:pPr marL="355600" indent="-343535">
              <a:lnSpc>
                <a:spcPts val="2755"/>
              </a:lnSpc>
              <a:buFont typeface="Arial"/>
              <a:buChar char="•"/>
              <a:tabLst>
                <a:tab pos="355600" algn="l"/>
                <a:tab pos="356235" algn="l"/>
              </a:tabLst>
            </a:pPr>
            <a:r>
              <a:rPr sz="2400" spc="15" dirty="0">
                <a:latin typeface="Book Antiqua"/>
                <a:cs typeface="Book Antiqua"/>
              </a:rPr>
              <a:t>The</a:t>
            </a:r>
            <a:r>
              <a:rPr sz="2400" spc="120" dirty="0">
                <a:latin typeface="Book Antiqua"/>
                <a:cs typeface="Book Antiqua"/>
              </a:rPr>
              <a:t> </a:t>
            </a:r>
            <a:r>
              <a:rPr sz="2400" spc="-5" dirty="0">
                <a:latin typeface="Book Antiqua"/>
                <a:cs typeface="Book Antiqua"/>
              </a:rPr>
              <a:t>assessee</a:t>
            </a:r>
            <a:r>
              <a:rPr sz="2400" spc="135" dirty="0">
                <a:latin typeface="Book Antiqua"/>
                <a:cs typeface="Book Antiqua"/>
              </a:rPr>
              <a:t> </a:t>
            </a:r>
            <a:r>
              <a:rPr sz="2400" dirty="0">
                <a:latin typeface="Book Antiqua"/>
                <a:cs typeface="Book Antiqua"/>
              </a:rPr>
              <a:t>offers</a:t>
            </a:r>
            <a:r>
              <a:rPr sz="2400" spc="195" dirty="0">
                <a:latin typeface="Book Antiqua"/>
                <a:cs typeface="Book Antiqua"/>
              </a:rPr>
              <a:t> </a:t>
            </a:r>
            <a:r>
              <a:rPr sz="2400" spc="15" dirty="0">
                <a:latin typeface="Book Antiqua"/>
                <a:cs typeface="Book Antiqua"/>
              </a:rPr>
              <a:t>no</a:t>
            </a:r>
            <a:r>
              <a:rPr sz="2400" spc="114" dirty="0">
                <a:latin typeface="Book Antiqua"/>
                <a:cs typeface="Book Antiqua"/>
              </a:rPr>
              <a:t> </a:t>
            </a:r>
            <a:r>
              <a:rPr sz="2400" spc="-5" dirty="0">
                <a:latin typeface="Book Antiqua"/>
                <a:cs typeface="Book Antiqua"/>
              </a:rPr>
              <a:t>explanation</a:t>
            </a:r>
            <a:r>
              <a:rPr sz="2400" spc="195" dirty="0">
                <a:latin typeface="Book Antiqua"/>
                <a:cs typeface="Book Antiqua"/>
              </a:rPr>
              <a:t> </a:t>
            </a:r>
            <a:r>
              <a:rPr sz="2400" spc="5" dirty="0">
                <a:latin typeface="Book Antiqua"/>
                <a:cs typeface="Book Antiqua"/>
              </a:rPr>
              <a:t>about</a:t>
            </a:r>
            <a:r>
              <a:rPr sz="2400" spc="200" dirty="0">
                <a:latin typeface="Book Antiqua"/>
                <a:cs typeface="Book Antiqua"/>
              </a:rPr>
              <a:t> </a:t>
            </a:r>
            <a:r>
              <a:rPr sz="2400" spc="-5" dirty="0">
                <a:latin typeface="Book Antiqua"/>
                <a:cs typeface="Book Antiqua"/>
              </a:rPr>
              <a:t>the</a:t>
            </a:r>
            <a:r>
              <a:rPr sz="2400" spc="200" dirty="0">
                <a:latin typeface="Book Antiqua"/>
                <a:cs typeface="Book Antiqua"/>
              </a:rPr>
              <a:t> </a:t>
            </a:r>
            <a:r>
              <a:rPr sz="2400" spc="-5" dirty="0">
                <a:latin typeface="Book Antiqua"/>
                <a:cs typeface="Book Antiqua"/>
              </a:rPr>
              <a:t>nature</a:t>
            </a:r>
            <a:r>
              <a:rPr sz="2400" spc="135" dirty="0">
                <a:latin typeface="Book Antiqua"/>
                <a:cs typeface="Book Antiqua"/>
              </a:rPr>
              <a:t> </a:t>
            </a:r>
            <a:r>
              <a:rPr sz="2400" spc="5" dirty="0">
                <a:latin typeface="Book Antiqua"/>
                <a:cs typeface="Book Antiqua"/>
              </a:rPr>
              <a:t>and</a:t>
            </a:r>
            <a:endParaRPr sz="2400">
              <a:latin typeface="Book Antiqua"/>
              <a:cs typeface="Book Antiqua"/>
            </a:endParaRPr>
          </a:p>
          <a:p>
            <a:pPr marL="355600">
              <a:lnSpc>
                <a:spcPts val="2755"/>
              </a:lnSpc>
            </a:pPr>
            <a:r>
              <a:rPr sz="2400" spc="-10" dirty="0">
                <a:latin typeface="Book Antiqua"/>
                <a:cs typeface="Book Antiqua"/>
              </a:rPr>
              <a:t>source </a:t>
            </a:r>
            <a:r>
              <a:rPr sz="2400" spc="-20" dirty="0">
                <a:latin typeface="Book Antiqua"/>
                <a:cs typeface="Book Antiqua"/>
              </a:rPr>
              <a:t>of </a:t>
            </a:r>
            <a:r>
              <a:rPr sz="2400" spc="-15">
                <a:latin typeface="Book Antiqua"/>
                <a:cs typeface="Book Antiqua"/>
              </a:rPr>
              <a:t>acquisition</a:t>
            </a:r>
            <a:r>
              <a:rPr sz="2400" spc="220">
                <a:latin typeface="Book Antiqua"/>
                <a:cs typeface="Book Antiqua"/>
              </a:rPr>
              <a:t> </a:t>
            </a:r>
            <a:r>
              <a:rPr lang="en-US" sz="2400" spc="-15" dirty="0" smtClean="0">
                <a:latin typeface="Book Antiqua"/>
                <a:cs typeface="Book Antiqua"/>
              </a:rPr>
              <a:t>or</a:t>
            </a:r>
            <a:endParaRPr sz="2400">
              <a:latin typeface="Book Antiqua"/>
              <a:cs typeface="Book Antiqua"/>
            </a:endParaRPr>
          </a:p>
          <a:p>
            <a:pPr>
              <a:lnSpc>
                <a:spcPct val="100000"/>
              </a:lnSpc>
              <a:spcBef>
                <a:spcPts val="45"/>
              </a:spcBef>
            </a:pPr>
            <a:endParaRPr sz="3200">
              <a:latin typeface="Times New Roman"/>
              <a:cs typeface="Times New Roman"/>
            </a:endParaRPr>
          </a:p>
          <a:p>
            <a:pPr marL="355600" marR="29209" indent="-343535">
              <a:lnSpc>
                <a:spcPts val="2630"/>
              </a:lnSpc>
              <a:buFont typeface="Arial"/>
              <a:buChar char="•"/>
              <a:tabLst>
                <a:tab pos="355600" algn="l"/>
                <a:tab pos="356235" algn="l"/>
              </a:tabLst>
            </a:pPr>
            <a:r>
              <a:rPr sz="2400" spc="-10" dirty="0">
                <a:latin typeface="Book Antiqua"/>
                <a:cs typeface="Book Antiqua"/>
              </a:rPr>
              <a:t>Explanation </a:t>
            </a:r>
            <a:r>
              <a:rPr sz="2400" spc="-5" dirty="0">
                <a:latin typeface="Book Antiqua"/>
                <a:cs typeface="Book Antiqua"/>
              </a:rPr>
              <a:t>offered </a:t>
            </a:r>
            <a:r>
              <a:rPr sz="2400" spc="-15" dirty="0">
                <a:latin typeface="Book Antiqua"/>
                <a:cs typeface="Book Antiqua"/>
              </a:rPr>
              <a:t>is </a:t>
            </a:r>
            <a:r>
              <a:rPr sz="2400" spc="-10" dirty="0">
                <a:latin typeface="Book Antiqua"/>
                <a:cs typeface="Book Antiqua"/>
              </a:rPr>
              <a:t>not </a:t>
            </a:r>
            <a:r>
              <a:rPr sz="2400" dirty="0">
                <a:latin typeface="Book Antiqua"/>
                <a:cs typeface="Book Antiqua"/>
              </a:rPr>
              <a:t>Satisfactory </a:t>
            </a:r>
            <a:r>
              <a:rPr sz="2400" spc="-15" dirty="0">
                <a:latin typeface="Book Antiqua"/>
                <a:cs typeface="Book Antiqua"/>
              </a:rPr>
              <a:t>in </a:t>
            </a:r>
            <a:r>
              <a:rPr sz="2400" spc="-5" dirty="0">
                <a:latin typeface="Book Antiqua"/>
                <a:cs typeface="Book Antiqua"/>
              </a:rPr>
              <a:t>the </a:t>
            </a:r>
            <a:r>
              <a:rPr sz="2400" spc="-10" dirty="0">
                <a:latin typeface="Book Antiqua"/>
                <a:cs typeface="Book Antiqua"/>
              </a:rPr>
              <a:t>opinion </a:t>
            </a:r>
            <a:r>
              <a:rPr sz="2400" spc="-40" dirty="0">
                <a:latin typeface="Book Antiqua"/>
                <a:cs typeface="Book Antiqua"/>
              </a:rPr>
              <a:t>of </a:t>
            </a:r>
            <a:r>
              <a:rPr sz="2400" spc="520" dirty="0">
                <a:latin typeface="Book Antiqua"/>
                <a:cs typeface="Book Antiqua"/>
              </a:rPr>
              <a:t> </a:t>
            </a:r>
            <a:r>
              <a:rPr sz="2400" spc="5" dirty="0">
                <a:latin typeface="Book Antiqua"/>
                <a:cs typeface="Book Antiqua"/>
              </a:rPr>
              <a:t>AO</a:t>
            </a:r>
            <a:endParaRPr sz="2400">
              <a:latin typeface="Book Antiqua"/>
              <a:cs typeface="Book Antiqua"/>
            </a:endParaRPr>
          </a:p>
          <a:p>
            <a:pPr>
              <a:lnSpc>
                <a:spcPct val="100000"/>
              </a:lnSpc>
              <a:spcBef>
                <a:spcPts val="5"/>
              </a:spcBef>
            </a:pPr>
            <a:endParaRPr sz="3000">
              <a:latin typeface="Times New Roman"/>
              <a:cs typeface="Times New Roman"/>
            </a:endParaRPr>
          </a:p>
        </p:txBody>
      </p:sp>
      <p:sp>
        <p:nvSpPr>
          <p:cNvPr id="6" name="TextBox 5"/>
          <p:cNvSpPr txBox="1"/>
          <p:nvPr/>
        </p:nvSpPr>
        <p:spPr>
          <a:xfrm>
            <a:off x="285720" y="4929198"/>
            <a:ext cx="7858180" cy="13773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700">
              <a:lnSpc>
                <a:spcPct val="100000"/>
              </a:lnSpc>
            </a:pPr>
            <a:r>
              <a:rPr lang="en-IN" b="1" spc="5" dirty="0" smtClean="0">
                <a:latin typeface="Book Antiqua"/>
                <a:cs typeface="Book Antiqua"/>
              </a:rPr>
              <a:t>Consequences:</a:t>
            </a:r>
            <a:endParaRPr lang="en-IN" dirty="0" smtClean="0">
              <a:latin typeface="Book Antiqua"/>
              <a:cs typeface="Book Antiqua"/>
            </a:endParaRPr>
          </a:p>
          <a:p>
            <a:pPr marL="355600">
              <a:lnSpc>
                <a:spcPts val="2720"/>
              </a:lnSpc>
              <a:spcBef>
                <a:spcPts val="275"/>
              </a:spcBef>
              <a:tabLst>
                <a:tab pos="918210" algn="l"/>
                <a:tab pos="1804670" algn="l"/>
                <a:tab pos="2214880" algn="l"/>
                <a:tab pos="2777490" algn="l"/>
                <a:tab pos="3549650" algn="l"/>
                <a:tab pos="4350385" algn="l"/>
                <a:tab pos="5085080" algn="l"/>
                <a:tab pos="5542280" algn="l"/>
                <a:tab pos="6772275" algn="l"/>
                <a:tab pos="7172959" algn="l"/>
                <a:tab pos="7640320" algn="l"/>
              </a:tabLst>
            </a:pPr>
            <a:r>
              <a:rPr lang="en-IN" b="1" spc="-5" dirty="0" smtClean="0">
                <a:latin typeface="Book Antiqua"/>
                <a:cs typeface="Book Antiqua"/>
              </a:rPr>
              <a:t>The</a:t>
            </a:r>
            <a:r>
              <a:rPr lang="en-IN" b="1" spc="-5" dirty="0" smtClean="0">
                <a:latin typeface="Times New Roman"/>
                <a:cs typeface="Times New Roman"/>
              </a:rPr>
              <a:t>	</a:t>
            </a:r>
            <a:r>
              <a:rPr lang="en-IN" b="1" spc="-15" dirty="0" smtClean="0">
                <a:latin typeface="Book Antiqua"/>
                <a:cs typeface="Book Antiqua"/>
              </a:rPr>
              <a:t>value</a:t>
            </a:r>
            <a:r>
              <a:rPr lang="en-IN" b="1" spc="-15" dirty="0" smtClean="0">
                <a:latin typeface="Times New Roman"/>
                <a:cs typeface="Times New Roman"/>
              </a:rPr>
              <a:t>	</a:t>
            </a:r>
            <a:r>
              <a:rPr lang="en-IN" b="1" spc="-20" dirty="0" smtClean="0">
                <a:latin typeface="Book Antiqua"/>
                <a:cs typeface="Book Antiqua"/>
              </a:rPr>
              <a:t>of</a:t>
            </a:r>
            <a:r>
              <a:rPr lang="en-IN" b="1" spc="-20" dirty="0" smtClean="0">
                <a:latin typeface="Times New Roman"/>
                <a:cs typeface="Times New Roman"/>
              </a:rPr>
              <a:t>	</a:t>
            </a:r>
            <a:r>
              <a:rPr lang="en-IN" b="1" spc="-5" dirty="0" smtClean="0">
                <a:latin typeface="Book Antiqua"/>
                <a:cs typeface="Book Antiqua"/>
              </a:rPr>
              <a:t>the</a:t>
            </a:r>
            <a:r>
              <a:rPr lang="en-IN" b="1" spc="-5" dirty="0" smtClean="0">
                <a:latin typeface="Times New Roman"/>
                <a:cs typeface="Times New Roman"/>
              </a:rPr>
              <a:t>	</a:t>
            </a:r>
            <a:r>
              <a:rPr lang="en-IN" b="1" spc="-5" dirty="0" smtClean="0">
                <a:latin typeface="Book Antiqua"/>
                <a:cs typeface="Book Antiqua"/>
              </a:rPr>
              <a:t>such</a:t>
            </a:r>
            <a:r>
              <a:rPr lang="en-IN" b="1" spc="-5" dirty="0" smtClean="0">
                <a:latin typeface="Times New Roman"/>
                <a:cs typeface="Times New Roman"/>
              </a:rPr>
              <a:t>	</a:t>
            </a:r>
            <a:r>
              <a:rPr lang="en-IN" b="1" spc="5" dirty="0" smtClean="0">
                <a:latin typeface="Book Antiqua"/>
                <a:cs typeface="Book Antiqua"/>
              </a:rPr>
              <a:t>asset</a:t>
            </a:r>
            <a:r>
              <a:rPr lang="en-IN" b="1" spc="5" dirty="0" smtClean="0">
                <a:latin typeface="Times New Roman"/>
                <a:cs typeface="Times New Roman"/>
              </a:rPr>
              <a:t>	</a:t>
            </a:r>
            <a:r>
              <a:rPr lang="en-IN" b="1" spc="-10" dirty="0" smtClean="0">
                <a:latin typeface="Book Antiqua"/>
                <a:cs typeface="Book Antiqua"/>
              </a:rPr>
              <a:t>may</a:t>
            </a:r>
            <a:r>
              <a:rPr lang="en-IN" b="1" spc="-10" dirty="0" smtClean="0">
                <a:latin typeface="Times New Roman"/>
                <a:cs typeface="Times New Roman"/>
              </a:rPr>
              <a:t>	</a:t>
            </a:r>
            <a:r>
              <a:rPr lang="en-IN" b="1" spc="10" dirty="0" smtClean="0">
                <a:latin typeface="Book Antiqua"/>
                <a:cs typeface="Book Antiqua"/>
              </a:rPr>
              <a:t>be</a:t>
            </a:r>
            <a:r>
              <a:rPr lang="en-IN" b="1" spc="10" dirty="0" smtClean="0">
                <a:latin typeface="Times New Roman"/>
                <a:cs typeface="Times New Roman"/>
              </a:rPr>
              <a:t>	</a:t>
            </a:r>
            <a:r>
              <a:rPr lang="en-IN" b="1" spc="-5" dirty="0" smtClean="0">
                <a:latin typeface="Book Antiqua"/>
                <a:cs typeface="Book Antiqua"/>
              </a:rPr>
              <a:t>deemed</a:t>
            </a:r>
            <a:r>
              <a:rPr lang="en-IN" b="1" spc="-5" dirty="0" smtClean="0">
                <a:latin typeface="Times New Roman"/>
                <a:cs typeface="Times New Roman"/>
              </a:rPr>
              <a:t>	</a:t>
            </a:r>
            <a:r>
              <a:rPr lang="en-IN" b="1" spc="-20" dirty="0" smtClean="0">
                <a:latin typeface="Book Antiqua"/>
                <a:cs typeface="Book Antiqua"/>
              </a:rPr>
              <a:t>to</a:t>
            </a:r>
            <a:r>
              <a:rPr lang="en-IN" b="1" spc="-20" dirty="0" smtClean="0">
                <a:latin typeface="Times New Roman"/>
                <a:cs typeface="Times New Roman"/>
              </a:rPr>
              <a:t>	</a:t>
            </a:r>
            <a:r>
              <a:rPr lang="en-IN" b="1" spc="10" dirty="0" smtClean="0">
                <a:latin typeface="Book Antiqua"/>
                <a:cs typeface="Book Antiqua"/>
              </a:rPr>
              <a:t>be</a:t>
            </a:r>
            <a:r>
              <a:rPr lang="en-IN" b="1" spc="10" dirty="0" smtClean="0">
                <a:latin typeface="Times New Roman"/>
                <a:cs typeface="Times New Roman"/>
              </a:rPr>
              <a:t> </a:t>
            </a:r>
            <a:r>
              <a:rPr lang="en-IN" b="1" spc="-5" dirty="0" smtClean="0">
                <a:latin typeface="Book Antiqua"/>
                <a:cs typeface="Book Antiqua"/>
              </a:rPr>
              <a:t>the </a:t>
            </a:r>
            <a:r>
              <a:rPr lang="en-IN" b="1" spc="-15" dirty="0" smtClean="0">
                <a:latin typeface="Book Antiqua"/>
                <a:cs typeface="Book Antiqua"/>
              </a:rPr>
              <a:t>income </a:t>
            </a:r>
            <a:r>
              <a:rPr lang="en-IN" b="1" spc="-20" dirty="0" smtClean="0">
                <a:latin typeface="Book Antiqua"/>
                <a:cs typeface="Book Antiqua"/>
              </a:rPr>
              <a:t>of </a:t>
            </a:r>
            <a:r>
              <a:rPr lang="en-IN" b="1" spc="-5" dirty="0" smtClean="0">
                <a:latin typeface="Book Antiqua"/>
                <a:cs typeface="Book Antiqua"/>
              </a:rPr>
              <a:t>the </a:t>
            </a:r>
            <a:r>
              <a:rPr lang="en-IN" b="1" spc="5" dirty="0" err="1" smtClean="0">
                <a:latin typeface="Book Antiqua"/>
                <a:cs typeface="Book Antiqua"/>
              </a:rPr>
              <a:t>assessee</a:t>
            </a:r>
            <a:r>
              <a:rPr lang="en-IN" b="1" spc="5" dirty="0" smtClean="0">
                <a:latin typeface="Book Antiqua"/>
                <a:cs typeface="Book Antiqua"/>
              </a:rPr>
              <a:t> </a:t>
            </a:r>
            <a:r>
              <a:rPr lang="en-IN" b="1" spc="-20" dirty="0" smtClean="0">
                <a:latin typeface="Book Antiqua"/>
                <a:cs typeface="Book Antiqua"/>
              </a:rPr>
              <a:t>of </a:t>
            </a:r>
            <a:r>
              <a:rPr lang="en-IN" b="1" spc="-5" dirty="0" smtClean="0">
                <a:latin typeface="Book Antiqua"/>
                <a:cs typeface="Book Antiqua"/>
              </a:rPr>
              <a:t>such</a:t>
            </a:r>
            <a:r>
              <a:rPr lang="en-IN" b="1" spc="140" dirty="0" smtClean="0">
                <a:latin typeface="Book Antiqua"/>
                <a:cs typeface="Book Antiqua"/>
              </a:rPr>
              <a:t> </a:t>
            </a:r>
            <a:r>
              <a:rPr lang="en-IN" b="1" spc="-5" dirty="0" smtClean="0">
                <a:latin typeface="Book Antiqua"/>
                <a:cs typeface="Book Antiqua"/>
              </a:rPr>
              <a:t>financial.</a:t>
            </a:r>
            <a:endParaRPr lang="en-IN" b="1" dirty="0" smtClean="0">
              <a:latin typeface="Book Antiqua"/>
              <a:cs typeface="Book Antiqua"/>
            </a:endParaRP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p:cNvSpPr>
          <p:nvPr/>
        </p:nvSpPr>
        <p:spPr>
          <a:xfrm>
            <a:off x="0" y="1571612"/>
            <a:ext cx="9144000" cy="4795031"/>
          </a:xfrm>
          <a:prstGeom prst="rect">
            <a:avLst/>
          </a:prstGeom>
        </p:spPr>
        <p:txBody>
          <a:bodyPr vert="horz" wrap="square" lIns="0" tIns="7620" rIns="0" bIns="0" rtlCol="0" anchor="b">
            <a:spAutoFit/>
          </a:bodyPr>
          <a:lstStyle/>
          <a:p>
            <a:pPr marL="12700" marR="5080" lvl="0" indent="1868805" algn="ctr" defTabSz="914400" rtl="0" eaLnBrk="1" fontAlgn="auto" latinLnBrk="0" hangingPunct="1">
              <a:lnSpc>
                <a:spcPct val="101400"/>
              </a:lnSpc>
              <a:spcBef>
                <a:spcPts val="65"/>
              </a:spcBef>
              <a:spcAft>
                <a:spcPts val="0"/>
              </a:spcAft>
              <a:buClrTx/>
              <a:buSzTx/>
              <a:buFontTx/>
              <a:buNone/>
              <a:tabLst/>
              <a:defRPr/>
            </a:pPr>
            <a: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SECTION 69B-  </a:t>
            </a:r>
            <a:b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AMOUNT OF INVESTMENTS,  ETC. </a:t>
            </a:r>
            <a:b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NOT FULLY DISCLOSED IN BOOKS </a:t>
            </a:r>
            <a:b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r>
              <a:rPr kumimoji="0" lang="en-IN" sz="4400" b="0" i="0" u="none" strike="noStrike" kern="1200" cap="small" spc="2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OF ACCOUNTS</a:t>
            </a:r>
            <a:endParaRPr kumimoji="0" lang="en-IN" sz="4400" b="0" i="0" u="none" strike="noStrike" kern="1200" cap="small" spc="2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4567"/>
            <a:ext cx="9144000" cy="878446"/>
          </a:xfrm>
          <a:prstGeom prst="rect">
            <a:avLst/>
          </a:prstGeom>
        </p:spPr>
        <p:txBody>
          <a:bodyPr vert="horz" wrap="square" lIns="0" tIns="16510" rIns="0" bIns="0" rtlCol="0">
            <a:spAutoFit/>
          </a:bodyPr>
          <a:lstStyle/>
          <a:p>
            <a:pPr marL="12700" algn="ctr">
              <a:lnSpc>
                <a:spcPct val="100000"/>
              </a:lnSpc>
              <a:spcBef>
                <a:spcPts val="130"/>
              </a:spcBef>
            </a:pPr>
            <a:r>
              <a:rPr lang="en-US" b="1" u="sng" spc="20" dirty="0" smtClean="0">
                <a:latin typeface="Times New Roman" pitchFamily="18" charset="0"/>
                <a:cs typeface="Times New Roman" pitchFamily="18" charset="0"/>
              </a:rPr>
              <a:t/>
            </a:r>
            <a:br>
              <a:rPr lang="en-US" b="1" u="sng" spc="20" dirty="0" smtClean="0">
                <a:latin typeface="Times New Roman" pitchFamily="18" charset="0"/>
                <a:cs typeface="Times New Roman" pitchFamily="18" charset="0"/>
              </a:rPr>
            </a:br>
            <a:r>
              <a:rPr b="1" u="sng" spc="20" smtClean="0">
                <a:latin typeface="Times New Roman" pitchFamily="18" charset="0"/>
                <a:cs typeface="Times New Roman" pitchFamily="18" charset="0"/>
              </a:rPr>
              <a:t>INGREDIENTS </a:t>
            </a:r>
            <a:r>
              <a:rPr b="1" u="sng" spc="20" dirty="0">
                <a:latin typeface="Times New Roman" pitchFamily="18" charset="0"/>
                <a:cs typeface="Times New Roman" pitchFamily="18" charset="0"/>
              </a:rPr>
              <a:t>OF </a:t>
            </a:r>
            <a:r>
              <a:rPr b="1" u="sng" spc="10" dirty="0">
                <a:latin typeface="Times New Roman" pitchFamily="18" charset="0"/>
                <a:cs typeface="Times New Roman" pitchFamily="18" charset="0"/>
              </a:rPr>
              <a:t>SEC.</a:t>
            </a:r>
            <a:r>
              <a:rPr b="1" u="sng" spc="-430" dirty="0">
                <a:latin typeface="Times New Roman" pitchFamily="18" charset="0"/>
                <a:cs typeface="Times New Roman" pitchFamily="18" charset="0"/>
              </a:rPr>
              <a:t> </a:t>
            </a:r>
            <a:r>
              <a:rPr b="1" u="sng" spc="35" dirty="0">
                <a:latin typeface="Times New Roman" pitchFamily="18" charset="0"/>
                <a:cs typeface="Times New Roman" pitchFamily="18" charset="0"/>
              </a:rPr>
              <a:t>69B</a:t>
            </a:r>
          </a:p>
        </p:txBody>
      </p:sp>
      <p:sp>
        <p:nvSpPr>
          <p:cNvPr id="6" name="object 6"/>
          <p:cNvSpPr txBox="1"/>
          <p:nvPr/>
        </p:nvSpPr>
        <p:spPr>
          <a:xfrm>
            <a:off x="8428329" y="6471993"/>
            <a:ext cx="204471" cy="153888"/>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pPr marL="25400">
                <a:lnSpc>
                  <a:spcPts val="1240"/>
                </a:lnSpc>
              </a:pPr>
              <a:t>16</a:t>
            </a:fld>
            <a:endParaRPr sz="1200">
              <a:latin typeface="Calibri"/>
              <a:cs typeface="Calibri"/>
            </a:endParaRPr>
          </a:p>
        </p:txBody>
      </p:sp>
      <p:sp>
        <p:nvSpPr>
          <p:cNvPr id="3" name="object 3"/>
          <p:cNvSpPr txBox="1"/>
          <p:nvPr/>
        </p:nvSpPr>
        <p:spPr>
          <a:xfrm>
            <a:off x="536582" y="929701"/>
            <a:ext cx="7119620" cy="1146468"/>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endParaRPr lang="en-US" sz="2400" dirty="0" smtClean="0">
              <a:latin typeface="Book Antiqua"/>
              <a:cs typeface="Book Antiqua"/>
            </a:endParaRPr>
          </a:p>
          <a:p>
            <a:pPr marL="355600" indent="-343535">
              <a:lnSpc>
                <a:spcPct val="100000"/>
              </a:lnSpc>
              <a:spcBef>
                <a:spcPts val="100"/>
              </a:spcBef>
              <a:buFont typeface="Arial"/>
              <a:buChar char="•"/>
              <a:tabLst>
                <a:tab pos="355600" algn="l"/>
                <a:tab pos="356235" algn="l"/>
              </a:tabLst>
            </a:pPr>
            <a:endParaRPr lang="en-US" sz="2400" dirty="0" smtClean="0">
              <a:latin typeface="Book Antiqua"/>
              <a:cs typeface="Book Antiqua"/>
            </a:endParaRPr>
          </a:p>
          <a:p>
            <a:pPr marL="355600" indent="-343535">
              <a:lnSpc>
                <a:spcPct val="100000"/>
              </a:lnSpc>
              <a:spcBef>
                <a:spcPts val="100"/>
              </a:spcBef>
              <a:buFont typeface="Arial"/>
              <a:buChar char="•"/>
              <a:tabLst>
                <a:tab pos="355600" algn="l"/>
                <a:tab pos="356235" algn="l"/>
              </a:tabLst>
            </a:pPr>
            <a:r>
              <a:rPr sz="2400" smtClean="0">
                <a:latin typeface="Times New Roman" pitchFamily="18" charset="0"/>
                <a:cs typeface="Times New Roman" pitchFamily="18" charset="0"/>
              </a:rPr>
              <a:t>This </a:t>
            </a:r>
            <a:r>
              <a:rPr sz="2400" spc="-20" dirty="0">
                <a:latin typeface="Times New Roman" pitchFamily="18" charset="0"/>
                <a:cs typeface="Times New Roman" pitchFamily="18" charset="0"/>
              </a:rPr>
              <a:t>section </a:t>
            </a:r>
            <a:r>
              <a:rPr sz="2400" spc="-15" dirty="0">
                <a:latin typeface="Times New Roman" pitchFamily="18" charset="0"/>
                <a:cs typeface="Times New Roman" pitchFamily="18" charset="0"/>
              </a:rPr>
              <a:t>is </a:t>
            </a:r>
            <a:r>
              <a:rPr sz="2400" spc="-10" dirty="0">
                <a:latin typeface="Times New Roman" pitchFamily="18" charset="0"/>
                <a:cs typeface="Times New Roman" pitchFamily="18" charset="0"/>
              </a:rPr>
              <a:t>similar </a:t>
            </a:r>
            <a:r>
              <a:rPr sz="2400" spc="-20" dirty="0">
                <a:latin typeface="Times New Roman" pitchFamily="18" charset="0"/>
                <a:cs typeface="Times New Roman" pitchFamily="18" charset="0"/>
              </a:rPr>
              <a:t>to Section </a:t>
            </a:r>
            <a:r>
              <a:rPr sz="2400" spc="-5" dirty="0">
                <a:latin typeface="Times New Roman" pitchFamily="18" charset="0"/>
                <a:cs typeface="Times New Roman" pitchFamily="18" charset="0"/>
              </a:rPr>
              <a:t>69 </a:t>
            </a:r>
            <a:r>
              <a:rPr sz="2400" dirty="0">
                <a:latin typeface="Times New Roman" pitchFamily="18" charset="0"/>
                <a:cs typeface="Times New Roman" pitchFamily="18" charset="0"/>
              </a:rPr>
              <a:t>&amp; </a:t>
            </a:r>
            <a:r>
              <a:rPr sz="2400" spc="-20" dirty="0">
                <a:latin typeface="Times New Roman" pitchFamily="18" charset="0"/>
                <a:cs typeface="Times New Roman" pitchFamily="18" charset="0"/>
              </a:rPr>
              <a:t>Section</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69A.</a:t>
            </a:r>
            <a:endParaRPr sz="2400">
              <a:latin typeface="Times New Roman" pitchFamily="18" charset="0"/>
              <a:cs typeface="Times New Roman" pitchFamily="18" charset="0"/>
            </a:endParaRPr>
          </a:p>
        </p:txBody>
      </p:sp>
      <p:sp>
        <p:nvSpPr>
          <p:cNvPr id="4" name="object 4"/>
          <p:cNvSpPr txBox="1"/>
          <p:nvPr/>
        </p:nvSpPr>
        <p:spPr>
          <a:xfrm>
            <a:off x="536583" y="2245934"/>
            <a:ext cx="8074659" cy="2622513"/>
          </a:xfrm>
          <a:prstGeom prst="rect">
            <a:avLst/>
          </a:prstGeom>
        </p:spPr>
        <p:txBody>
          <a:bodyPr vert="horz" wrap="square" lIns="0" tIns="11430" rIns="0" bIns="0" rtlCol="0">
            <a:spAutoFit/>
          </a:bodyPr>
          <a:lstStyle/>
          <a:p>
            <a:pPr marL="355600" marR="5080" indent="-343535" algn="just">
              <a:lnSpc>
                <a:spcPct val="100400"/>
              </a:lnSpc>
              <a:spcBef>
                <a:spcPts val="90"/>
              </a:spcBef>
              <a:buFont typeface="Arial"/>
              <a:buChar char="•"/>
              <a:tabLst>
                <a:tab pos="356235" algn="l"/>
              </a:tabLst>
            </a:pPr>
            <a:endParaRPr lang="en-US" sz="2400" dirty="0" smtClean="0">
              <a:latin typeface="Book Antiqua"/>
              <a:cs typeface="Book Antiqua"/>
            </a:endParaRPr>
          </a:p>
          <a:p>
            <a:pPr marL="355600" marR="5080" indent="-343535" algn="just">
              <a:lnSpc>
                <a:spcPct val="100400"/>
              </a:lnSpc>
              <a:spcBef>
                <a:spcPts val="90"/>
              </a:spcBef>
              <a:buFont typeface="Arial"/>
              <a:buChar char="•"/>
              <a:tabLst>
                <a:tab pos="356235" algn="l"/>
              </a:tabLst>
            </a:pPr>
            <a:endParaRPr lang="en-US" sz="2400" dirty="0" smtClean="0">
              <a:latin typeface="Book Antiqua"/>
              <a:cs typeface="Book Antiqua"/>
            </a:endParaRPr>
          </a:p>
          <a:p>
            <a:pPr marL="355600" marR="5080" indent="-343535" algn="just">
              <a:lnSpc>
                <a:spcPct val="100400"/>
              </a:lnSpc>
              <a:spcBef>
                <a:spcPts val="90"/>
              </a:spcBef>
              <a:buFont typeface="Arial"/>
              <a:buChar char="•"/>
              <a:tabLst>
                <a:tab pos="356235" algn="l"/>
              </a:tabLst>
            </a:pPr>
            <a:r>
              <a:rPr sz="2400" smtClean="0">
                <a:latin typeface="Times New Roman" pitchFamily="18" charset="0"/>
                <a:cs typeface="Times New Roman" pitchFamily="18" charset="0"/>
              </a:rPr>
              <a:t>As </a:t>
            </a:r>
            <a:r>
              <a:rPr sz="2400" spc="-20" dirty="0">
                <a:latin typeface="Times New Roman" pitchFamily="18" charset="0"/>
                <a:cs typeface="Times New Roman" pitchFamily="18" charset="0"/>
              </a:rPr>
              <a:t>per </a:t>
            </a:r>
            <a:r>
              <a:rPr sz="2400" spc="-10" dirty="0">
                <a:latin typeface="Times New Roman" pitchFamily="18" charset="0"/>
                <a:cs typeface="Times New Roman" pitchFamily="18" charset="0"/>
              </a:rPr>
              <a:t>this </a:t>
            </a:r>
            <a:r>
              <a:rPr sz="2400" spc="-15" dirty="0">
                <a:latin typeface="Times New Roman" pitchFamily="18" charset="0"/>
                <a:cs typeface="Times New Roman" pitchFamily="18" charset="0"/>
              </a:rPr>
              <a:t>section, if </a:t>
            </a:r>
            <a:r>
              <a:rPr sz="2400" spc="-5" dirty="0">
                <a:latin typeface="Times New Roman" pitchFamily="18" charset="0"/>
                <a:cs typeface="Times New Roman" pitchFamily="18" charset="0"/>
              </a:rPr>
              <a:t>assessee </a:t>
            </a:r>
            <a:r>
              <a:rPr sz="2400" spc="-15" dirty="0">
                <a:latin typeface="Times New Roman" pitchFamily="18" charset="0"/>
                <a:cs typeface="Times New Roman" pitchFamily="18" charset="0"/>
              </a:rPr>
              <a:t>is </a:t>
            </a:r>
            <a:r>
              <a:rPr sz="2400" spc="-5" dirty="0">
                <a:latin typeface="Times New Roman" pitchFamily="18" charset="0"/>
                <a:cs typeface="Times New Roman" pitchFamily="18" charset="0"/>
              </a:rPr>
              <a:t>found </a:t>
            </a:r>
            <a:r>
              <a:rPr sz="2400" spc="-20" dirty="0">
                <a:latin typeface="Times New Roman" pitchFamily="18" charset="0"/>
                <a:cs typeface="Times New Roman" pitchFamily="18" charset="0"/>
              </a:rPr>
              <a:t>to </a:t>
            </a:r>
            <a:r>
              <a:rPr sz="2400" spc="10" dirty="0">
                <a:latin typeface="Times New Roman" pitchFamily="18" charset="0"/>
                <a:cs typeface="Times New Roman" pitchFamily="18" charset="0"/>
              </a:rPr>
              <a:t>be </a:t>
            </a:r>
            <a:r>
              <a:rPr sz="2400" spc="-5" dirty="0">
                <a:latin typeface="Times New Roman" pitchFamily="18" charset="0"/>
                <a:cs typeface="Times New Roman" pitchFamily="18" charset="0"/>
              </a:rPr>
              <a:t>owner </a:t>
            </a:r>
            <a:r>
              <a:rPr sz="2400" spc="-40" dirty="0">
                <a:latin typeface="Times New Roman" pitchFamily="18" charset="0"/>
                <a:cs typeface="Times New Roman" pitchFamily="18" charset="0"/>
              </a:rPr>
              <a:t>of  </a:t>
            </a:r>
            <a:r>
              <a:rPr sz="2400" spc="5" dirty="0">
                <a:latin typeface="Times New Roman" pitchFamily="18" charset="0"/>
                <a:cs typeface="Times New Roman" pitchFamily="18" charset="0"/>
              </a:rPr>
              <a:t>any </a:t>
            </a:r>
            <a:r>
              <a:rPr sz="2400" spc="-10" dirty="0">
                <a:latin typeface="Times New Roman" pitchFamily="18" charset="0"/>
                <a:cs typeface="Times New Roman" pitchFamily="18" charset="0"/>
              </a:rPr>
              <a:t>investment, </a:t>
            </a:r>
            <a:r>
              <a:rPr sz="2400" spc="-5" dirty="0">
                <a:latin typeface="Times New Roman" pitchFamily="18" charset="0"/>
                <a:cs typeface="Times New Roman" pitchFamily="18" charset="0"/>
              </a:rPr>
              <a:t>bullion, </a:t>
            </a:r>
            <a:r>
              <a:rPr sz="2400" dirty="0">
                <a:latin typeface="Times New Roman" pitchFamily="18" charset="0"/>
                <a:cs typeface="Times New Roman" pitchFamily="18" charset="0"/>
              </a:rPr>
              <a:t>jewellery </a:t>
            </a:r>
            <a:r>
              <a:rPr sz="2400" spc="-20" dirty="0">
                <a:latin typeface="Times New Roman" pitchFamily="18" charset="0"/>
                <a:cs typeface="Times New Roman" pitchFamily="18" charset="0"/>
              </a:rPr>
              <a:t>or </a:t>
            </a:r>
            <a:r>
              <a:rPr sz="2400" spc="-15" dirty="0">
                <a:latin typeface="Times New Roman" pitchFamily="18" charset="0"/>
                <a:cs typeface="Times New Roman" pitchFamily="18" charset="0"/>
              </a:rPr>
              <a:t>other</a:t>
            </a:r>
            <a:r>
              <a:rPr sz="2400" spc="570" dirty="0">
                <a:latin typeface="Times New Roman" pitchFamily="18" charset="0"/>
                <a:cs typeface="Times New Roman" pitchFamily="18" charset="0"/>
              </a:rPr>
              <a:t> </a:t>
            </a:r>
            <a:r>
              <a:rPr sz="2400" dirty="0">
                <a:latin typeface="Times New Roman" pitchFamily="18" charset="0"/>
                <a:cs typeface="Times New Roman" pitchFamily="18" charset="0"/>
              </a:rPr>
              <a:t>valuable  </a:t>
            </a:r>
            <a:r>
              <a:rPr sz="2400" spc="-15" dirty="0">
                <a:latin typeface="Times New Roman" pitchFamily="18" charset="0"/>
                <a:cs typeface="Times New Roman" pitchFamily="18" charset="0"/>
              </a:rPr>
              <a:t>article in </a:t>
            </a:r>
            <a:r>
              <a:rPr sz="2400" spc="-5" dirty="0">
                <a:latin typeface="Times New Roman" pitchFamily="18" charset="0"/>
                <a:cs typeface="Times New Roman" pitchFamily="18" charset="0"/>
              </a:rPr>
              <a:t>excess </a:t>
            </a:r>
            <a:r>
              <a:rPr sz="2400" spc="-20" dirty="0">
                <a:latin typeface="Times New Roman" pitchFamily="18" charset="0"/>
                <a:cs typeface="Times New Roman" pitchFamily="18" charset="0"/>
              </a:rPr>
              <a:t>of </a:t>
            </a:r>
            <a:r>
              <a:rPr sz="2400" spc="10" dirty="0">
                <a:latin typeface="Times New Roman" pitchFamily="18" charset="0"/>
                <a:cs typeface="Times New Roman" pitchFamily="18" charset="0"/>
              </a:rPr>
              <a:t>what </a:t>
            </a:r>
            <a:r>
              <a:rPr sz="2400" spc="5" dirty="0">
                <a:latin typeface="Times New Roman" pitchFamily="18" charset="0"/>
                <a:cs typeface="Times New Roman" pitchFamily="18" charset="0"/>
              </a:rPr>
              <a:t>has </a:t>
            </a:r>
            <a:r>
              <a:rPr sz="2400" spc="-10" dirty="0">
                <a:latin typeface="Times New Roman" pitchFamily="18" charset="0"/>
                <a:cs typeface="Times New Roman" pitchFamily="18" charset="0"/>
              </a:rPr>
              <a:t>been </a:t>
            </a:r>
            <a:r>
              <a:rPr sz="2400" spc="-15" dirty="0">
                <a:latin typeface="Times New Roman" pitchFamily="18" charset="0"/>
                <a:cs typeface="Times New Roman" pitchFamily="18" charset="0"/>
              </a:rPr>
              <a:t>disclosed in </a:t>
            </a:r>
            <a:r>
              <a:rPr sz="2400" spc="-10" dirty="0">
                <a:latin typeface="Times New Roman" pitchFamily="18" charset="0"/>
                <a:cs typeface="Times New Roman" pitchFamily="18" charset="0"/>
              </a:rPr>
              <a:t>Books </a:t>
            </a:r>
            <a:r>
              <a:rPr sz="2400" spc="-40" dirty="0">
                <a:latin typeface="Times New Roman" pitchFamily="18" charset="0"/>
                <a:cs typeface="Times New Roman" pitchFamily="18" charset="0"/>
              </a:rPr>
              <a:t>of </a:t>
            </a:r>
            <a:r>
              <a:rPr sz="2400" spc="520" dirty="0">
                <a:latin typeface="Times New Roman" pitchFamily="18" charset="0"/>
                <a:cs typeface="Times New Roman" pitchFamily="18" charset="0"/>
              </a:rPr>
              <a:t> </a:t>
            </a:r>
            <a:r>
              <a:rPr sz="2400" spc="-10" dirty="0">
                <a:latin typeface="Times New Roman" pitchFamily="18" charset="0"/>
                <a:cs typeface="Times New Roman" pitchFamily="18" charset="0"/>
              </a:rPr>
              <a:t>Accounts, then </a:t>
            </a:r>
            <a:r>
              <a:rPr sz="2400" spc="-5" dirty="0">
                <a:latin typeface="Times New Roman" pitchFamily="18" charset="0"/>
                <a:cs typeface="Times New Roman" pitchFamily="18" charset="0"/>
              </a:rPr>
              <a:t>such excess </a:t>
            </a:r>
            <a:r>
              <a:rPr sz="2400" dirty="0">
                <a:latin typeface="Times New Roman" pitchFamily="18" charset="0"/>
                <a:cs typeface="Times New Roman" pitchFamily="18" charset="0"/>
              </a:rPr>
              <a:t>value </a:t>
            </a:r>
            <a:r>
              <a:rPr sz="2400" spc="-20" dirty="0">
                <a:latin typeface="Times New Roman" pitchFamily="18" charset="0"/>
                <a:cs typeface="Times New Roman" pitchFamily="18" charset="0"/>
              </a:rPr>
              <a:t>of </a:t>
            </a:r>
            <a:r>
              <a:rPr sz="2400" spc="-5" dirty="0">
                <a:latin typeface="Times New Roman" pitchFamily="18" charset="0"/>
                <a:cs typeface="Times New Roman" pitchFamily="18" charset="0"/>
              </a:rPr>
              <a:t>the </a:t>
            </a:r>
            <a:r>
              <a:rPr sz="2400" spc="-15" dirty="0">
                <a:latin typeface="Times New Roman" pitchFamily="18" charset="0"/>
                <a:cs typeface="Times New Roman" pitchFamily="18" charset="0"/>
              </a:rPr>
              <a:t>specified </a:t>
            </a:r>
            <a:r>
              <a:rPr sz="2400" spc="-5" dirty="0">
                <a:latin typeface="Times New Roman" pitchFamily="18" charset="0"/>
                <a:cs typeface="Times New Roman" pitchFamily="18" charset="0"/>
              </a:rPr>
              <a:t>assets  </a:t>
            </a:r>
            <a:r>
              <a:rPr sz="2400" spc="-10" dirty="0">
                <a:latin typeface="Times New Roman" pitchFamily="18" charset="0"/>
                <a:cs typeface="Times New Roman" pitchFamily="18" charset="0"/>
              </a:rPr>
              <a:t>will </a:t>
            </a:r>
            <a:r>
              <a:rPr sz="2400" spc="10" dirty="0">
                <a:latin typeface="Times New Roman" pitchFamily="18" charset="0"/>
                <a:cs typeface="Times New Roman" pitchFamily="18" charset="0"/>
              </a:rPr>
              <a:t>be </a:t>
            </a:r>
            <a:r>
              <a:rPr sz="2400" spc="-15" dirty="0">
                <a:latin typeface="Times New Roman" pitchFamily="18" charset="0"/>
                <a:cs typeface="Times New Roman" pitchFamily="18" charset="0"/>
              </a:rPr>
              <a:t>deemed </a:t>
            </a:r>
            <a:r>
              <a:rPr sz="2400" spc="-5" dirty="0">
                <a:latin typeface="Times New Roman" pitchFamily="18" charset="0"/>
                <a:cs typeface="Times New Roman" pitchFamily="18" charset="0"/>
              </a:rPr>
              <a:t>as </a:t>
            </a:r>
            <a:r>
              <a:rPr sz="2400" spc="-15" dirty="0">
                <a:latin typeface="Times New Roman" pitchFamily="18" charset="0"/>
                <a:cs typeface="Times New Roman" pitchFamily="18" charset="0"/>
              </a:rPr>
              <a:t>income </a:t>
            </a:r>
            <a:r>
              <a:rPr sz="2400" spc="-20" dirty="0">
                <a:latin typeface="Times New Roman" pitchFamily="18" charset="0"/>
                <a:cs typeface="Times New Roman" pitchFamily="18" charset="0"/>
              </a:rPr>
              <a:t>of </a:t>
            </a:r>
            <a:r>
              <a:rPr sz="2400" spc="-5" dirty="0">
                <a:latin typeface="Times New Roman" pitchFamily="18" charset="0"/>
                <a:cs typeface="Times New Roman" pitchFamily="18" charset="0"/>
              </a:rPr>
              <a:t>the</a:t>
            </a:r>
            <a:r>
              <a:rPr sz="2400" spc="204" dirty="0">
                <a:latin typeface="Times New Roman" pitchFamily="18" charset="0"/>
                <a:cs typeface="Times New Roman" pitchFamily="18" charset="0"/>
              </a:rPr>
              <a:t> </a:t>
            </a:r>
            <a:r>
              <a:rPr sz="2400" spc="5" dirty="0">
                <a:latin typeface="Times New Roman" pitchFamily="18" charset="0"/>
                <a:cs typeface="Times New Roman" pitchFamily="18" charset="0"/>
              </a:rPr>
              <a:t>assessee</a:t>
            </a:r>
            <a:endParaRPr sz="2400">
              <a:latin typeface="Times New Roman" pitchFamily="18" charset="0"/>
              <a:cs typeface="Times New Roman" pitchFamily="18" charset="0"/>
            </a:endParaRPr>
          </a:p>
        </p:txBody>
      </p:sp>
      <p:sp>
        <p:nvSpPr>
          <p:cNvPr id="36866" name="AutoShape 2" descr="Image result for bullion"/>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6868" name="AutoShape 4" descr="Image result for bullion"/>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6870" name="Picture 6" descr="Image result for bullion"/>
          <p:cNvPicPr>
            <a:picLocks noChangeAspect="1" noChangeArrowheads="1"/>
          </p:cNvPicPr>
          <p:nvPr/>
        </p:nvPicPr>
        <p:blipFill>
          <a:blip r:embed="rId2" cstate="print"/>
          <a:srcRect/>
          <a:stretch>
            <a:fillRect/>
          </a:stretch>
        </p:blipFill>
        <p:spPr bwMode="auto">
          <a:xfrm>
            <a:off x="428596" y="5286388"/>
            <a:ext cx="2292439"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72" name="Picture 8" descr="Related image"/>
          <p:cNvPicPr>
            <a:picLocks noChangeAspect="1" noChangeArrowheads="1"/>
          </p:cNvPicPr>
          <p:nvPr/>
        </p:nvPicPr>
        <p:blipFill>
          <a:blip r:embed="rId3"/>
          <a:srcRect/>
          <a:stretch>
            <a:fillRect/>
          </a:stretch>
        </p:blipFill>
        <p:spPr bwMode="auto">
          <a:xfrm>
            <a:off x="6429388" y="5286388"/>
            <a:ext cx="2313969" cy="1330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71546"/>
            <a:ext cx="9144000" cy="2059410"/>
          </a:xfrm>
          <a:prstGeom prst="rect">
            <a:avLst/>
          </a:prstGeom>
        </p:spPr>
        <p:txBody>
          <a:bodyPr vert="horz" wrap="square" lIns="0" tIns="7620" rIns="0" bIns="0" rtlCol="0">
            <a:spAutoFit/>
          </a:bodyPr>
          <a:lstStyle/>
          <a:p>
            <a:pPr marL="12700" marR="5080" indent="2106930" algn="ctr">
              <a:lnSpc>
                <a:spcPct val="101400"/>
              </a:lnSpc>
              <a:spcBef>
                <a:spcPts val="60"/>
              </a:spcBef>
            </a:pPr>
            <a:r>
              <a:rPr lang="en-US" sz="4400" spc="20" dirty="0" smtClean="0">
                <a:effectLst>
                  <a:outerShdw blurRad="38100" dist="38100" dir="2700000" algn="tl">
                    <a:srgbClr val="000000">
                      <a:alpha val="43137"/>
                    </a:srgbClr>
                  </a:outerShdw>
                </a:effectLst>
              </a:rPr>
              <a:t/>
            </a:r>
            <a:br>
              <a:rPr lang="en-US" sz="4400" spc="20" dirty="0" smtClean="0">
                <a:effectLst>
                  <a:outerShdw blurRad="38100" dist="38100" dir="2700000" algn="tl">
                    <a:srgbClr val="000000">
                      <a:alpha val="43137"/>
                    </a:srgbClr>
                  </a:outerShdw>
                </a:effectLst>
              </a:rPr>
            </a:br>
            <a:r>
              <a:rPr sz="4400" spc="20" smtClean="0">
                <a:effectLst>
                  <a:outerShdw blurRad="38100" dist="38100" dir="2700000" algn="tl">
                    <a:srgbClr val="000000">
                      <a:alpha val="43137"/>
                    </a:srgbClr>
                  </a:outerShdw>
                </a:effectLst>
              </a:rPr>
              <a:t>SECTION </a:t>
            </a:r>
            <a:r>
              <a:rPr sz="4400" spc="20">
                <a:effectLst>
                  <a:outerShdw blurRad="38100" dist="38100" dir="2700000" algn="tl">
                    <a:srgbClr val="000000">
                      <a:alpha val="43137"/>
                    </a:srgbClr>
                  </a:outerShdw>
                </a:effectLst>
              </a:rPr>
              <a:t>69C-  </a:t>
            </a:r>
            <a:r>
              <a:rPr lang="en-US" sz="4400" spc="20" dirty="0" smtClean="0">
                <a:effectLst>
                  <a:outerShdw blurRad="38100" dist="38100" dir="2700000" algn="tl">
                    <a:srgbClr val="000000">
                      <a:alpha val="43137"/>
                    </a:srgbClr>
                  </a:outerShdw>
                </a:effectLst>
              </a:rPr>
              <a:t/>
            </a:r>
            <a:br>
              <a:rPr lang="en-US" sz="4400" spc="20" dirty="0" smtClean="0">
                <a:effectLst>
                  <a:outerShdw blurRad="38100" dist="38100" dir="2700000" algn="tl">
                    <a:srgbClr val="000000">
                      <a:alpha val="43137"/>
                    </a:srgbClr>
                  </a:outerShdw>
                </a:effectLst>
              </a:rPr>
            </a:br>
            <a:r>
              <a:rPr sz="4400" spc="20" smtClean="0">
                <a:effectLst>
                  <a:outerShdw blurRad="38100" dist="38100" dir="2700000" algn="tl">
                    <a:srgbClr val="000000">
                      <a:alpha val="43137"/>
                    </a:srgbClr>
                  </a:outerShdw>
                </a:effectLst>
              </a:rPr>
              <a:t>UNEXPLAINED</a:t>
            </a:r>
            <a:r>
              <a:rPr lang="en-US" sz="4400" spc="20" dirty="0" smtClean="0">
                <a:effectLst>
                  <a:outerShdw blurRad="38100" dist="38100" dir="2700000" algn="tl">
                    <a:srgbClr val="000000">
                      <a:alpha val="43137"/>
                    </a:srgbClr>
                  </a:outerShdw>
                </a:effectLst>
              </a:rPr>
              <a:t> </a:t>
            </a:r>
            <a:r>
              <a:rPr sz="4400" spc="20" smtClean="0">
                <a:effectLst>
                  <a:outerShdw blurRad="38100" dist="38100" dir="2700000" algn="tl">
                    <a:srgbClr val="000000">
                      <a:alpha val="43137"/>
                    </a:srgbClr>
                  </a:outerShdw>
                </a:effectLst>
              </a:rPr>
              <a:t>EXPENDITURE,</a:t>
            </a:r>
            <a:r>
              <a:rPr lang="en-US" sz="4400" spc="20" dirty="0" smtClean="0">
                <a:effectLst>
                  <a:outerShdw blurRad="38100" dist="38100" dir="2700000" algn="tl">
                    <a:srgbClr val="000000">
                      <a:alpha val="43137"/>
                    </a:srgbClr>
                  </a:outerShdw>
                </a:effectLst>
              </a:rPr>
              <a:t> </a:t>
            </a:r>
            <a:r>
              <a:rPr sz="4400" spc="20" smtClean="0">
                <a:effectLst>
                  <a:outerShdw blurRad="38100" dist="38100" dir="2700000" algn="tl">
                    <a:srgbClr val="000000">
                      <a:alpha val="43137"/>
                    </a:srgbClr>
                  </a:outerShdw>
                </a:effectLst>
              </a:rPr>
              <a:t>ETC</a:t>
            </a:r>
            <a:r>
              <a:rPr sz="4400" spc="20" dirty="0">
                <a:effectLst>
                  <a:outerShdw blurRad="38100" dist="38100" dir="2700000" algn="tl">
                    <a:srgbClr val="000000">
                      <a:alpha val="43137"/>
                    </a:srgbClr>
                  </a:outerShdw>
                </a:effectLst>
              </a:rPr>
              <a:t>.</a:t>
            </a:r>
            <a:endParaRPr sz="4400" spc="20">
              <a:effectLst>
                <a:outerShdw blurRad="38100" dist="38100" dir="2700000" algn="tl">
                  <a:srgbClr val="000000">
                    <a:alpha val="43137"/>
                  </a:srgbClr>
                </a:outerShdw>
              </a:effectLst>
            </a:endParaRPr>
          </a:p>
        </p:txBody>
      </p:sp>
      <p:sp>
        <p:nvSpPr>
          <p:cNvPr id="3" name="object 3"/>
          <p:cNvSpPr txBox="1">
            <a:spLocks noGrp="1"/>
          </p:cNvSpPr>
          <p:nvPr>
            <p:ph type="ftr" sz="quarter" idx="12"/>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pic>
        <p:nvPicPr>
          <p:cNvPr id="35842" name="Picture 2" descr="Image result for section 69B of income tax Act"/>
          <p:cNvPicPr>
            <a:picLocks noChangeAspect="1" noChangeArrowheads="1"/>
          </p:cNvPicPr>
          <p:nvPr/>
        </p:nvPicPr>
        <p:blipFill>
          <a:blip r:embed="rId2"/>
          <a:srcRect/>
          <a:stretch>
            <a:fillRect/>
          </a:stretch>
        </p:blipFill>
        <p:spPr bwMode="auto">
          <a:xfrm>
            <a:off x="2619339" y="3286124"/>
            <a:ext cx="3667151" cy="2000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4567"/>
            <a:ext cx="9144000" cy="1401666"/>
          </a:xfrm>
          <a:prstGeom prst="rect">
            <a:avLst/>
          </a:prstGeom>
        </p:spPr>
        <p:txBody>
          <a:bodyPr vert="horz" wrap="square" lIns="0" tIns="16510" rIns="0" bIns="0" rtlCol="0">
            <a:spAutoFit/>
          </a:bodyPr>
          <a:lstStyle/>
          <a:p>
            <a:pPr marL="12700" algn="ctr">
              <a:lnSpc>
                <a:spcPct val="100000"/>
              </a:lnSpc>
              <a:spcBef>
                <a:spcPts val="130"/>
              </a:spcBef>
            </a:pPr>
            <a:r>
              <a:rPr lang="en-US" b="1" u="sng" spc="20" dirty="0" smtClean="0">
                <a:latin typeface="Times New Roman" pitchFamily="18" charset="0"/>
                <a:cs typeface="Times New Roman" pitchFamily="18" charset="0"/>
              </a:rPr>
              <a:t/>
            </a:r>
            <a:br>
              <a:rPr lang="en-US" b="1" u="sng" spc="20" dirty="0" smtClean="0">
                <a:latin typeface="Times New Roman" pitchFamily="18" charset="0"/>
                <a:cs typeface="Times New Roman" pitchFamily="18" charset="0"/>
              </a:rPr>
            </a:br>
            <a:r>
              <a:rPr b="1" u="sng" spc="20" smtClean="0">
                <a:latin typeface="Times New Roman" pitchFamily="18" charset="0"/>
                <a:cs typeface="Times New Roman" pitchFamily="18" charset="0"/>
              </a:rPr>
              <a:t>INGREDIENTS </a:t>
            </a:r>
            <a:r>
              <a:rPr b="1" u="sng" spc="20">
                <a:latin typeface="Times New Roman" pitchFamily="18" charset="0"/>
                <a:cs typeface="Times New Roman" pitchFamily="18" charset="0"/>
              </a:rPr>
              <a:t>OF </a:t>
            </a:r>
            <a:r>
              <a:rPr b="1" u="sng" spc="15" smtClean="0">
                <a:latin typeface="Times New Roman" pitchFamily="18" charset="0"/>
                <a:cs typeface="Times New Roman" pitchFamily="18" charset="0"/>
              </a:rPr>
              <a:t>SECTION</a:t>
            </a:r>
            <a:r>
              <a:rPr lang="en-US" b="1" u="sng" spc="15" dirty="0" smtClean="0">
                <a:latin typeface="Times New Roman" pitchFamily="18" charset="0"/>
                <a:cs typeface="Times New Roman" pitchFamily="18" charset="0"/>
              </a:rPr>
              <a:t> </a:t>
            </a:r>
            <a:r>
              <a:rPr b="1" u="sng" spc="-580" smtClean="0">
                <a:latin typeface="Times New Roman" pitchFamily="18" charset="0"/>
                <a:cs typeface="Times New Roman" pitchFamily="18" charset="0"/>
              </a:rPr>
              <a:t> </a:t>
            </a:r>
            <a:r>
              <a:rPr b="1" u="sng" spc="40" smtClean="0">
                <a:latin typeface="Times New Roman" pitchFamily="18" charset="0"/>
                <a:cs typeface="Times New Roman" pitchFamily="18" charset="0"/>
              </a:rPr>
              <a:t>69C</a:t>
            </a:r>
            <a:r>
              <a:rPr lang="en-US" b="1" u="sng" spc="40" dirty="0" smtClean="0">
                <a:latin typeface="Times New Roman" pitchFamily="18" charset="0"/>
                <a:cs typeface="Times New Roman" pitchFamily="18" charset="0"/>
              </a:rPr>
              <a:t/>
            </a:r>
            <a:br>
              <a:rPr lang="en-US" b="1" u="sng" spc="40" dirty="0" smtClean="0">
                <a:latin typeface="Times New Roman" pitchFamily="18" charset="0"/>
                <a:cs typeface="Times New Roman" pitchFamily="18" charset="0"/>
              </a:rPr>
            </a:br>
            <a:endParaRPr b="1" u="sng" spc="40" dirty="0">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214282" y="857049"/>
            <a:ext cx="8715436" cy="2120452"/>
          </a:xfrm>
          <a:prstGeom prst="rect">
            <a:avLst/>
          </a:prstGeom>
        </p:spPr>
        <p:txBody>
          <a:bodyPr vert="horz" wrap="square" lIns="0" tIns="85725" rIns="0" bIns="0" rtlCol="0">
            <a:spAutoFit/>
          </a:bodyPr>
          <a:lstStyle/>
          <a:p>
            <a:pPr marL="355600" indent="-343535">
              <a:lnSpc>
                <a:spcPct val="100000"/>
              </a:lnSpc>
              <a:spcBef>
                <a:spcPts val="675"/>
              </a:spcBef>
              <a:buFont typeface="Arial"/>
              <a:buChar char="•"/>
              <a:tabLst>
                <a:tab pos="355600" algn="l"/>
                <a:tab pos="356235" algn="l"/>
              </a:tabLst>
            </a:pPr>
            <a:endParaRPr lang="en-US" sz="2000" spc="5" dirty="0" smtClean="0">
              <a:latin typeface="Times New Roman" pitchFamily="18" charset="0"/>
              <a:cs typeface="Times New Roman" pitchFamily="18" charset="0"/>
            </a:endParaRPr>
          </a:p>
          <a:p>
            <a:pPr marL="355600" indent="-343535">
              <a:lnSpc>
                <a:spcPct val="100000"/>
              </a:lnSpc>
              <a:spcBef>
                <a:spcPts val="675"/>
              </a:spcBef>
              <a:buFont typeface="Arial"/>
              <a:buChar char="•"/>
              <a:tabLst>
                <a:tab pos="355600" algn="l"/>
                <a:tab pos="356235" algn="l"/>
              </a:tabLst>
            </a:pPr>
            <a:r>
              <a:rPr sz="2400" spc="5" smtClean="0">
                <a:latin typeface="Times New Roman" pitchFamily="18" charset="0"/>
                <a:cs typeface="Times New Roman" pitchFamily="18" charset="0"/>
              </a:rPr>
              <a:t>Assessee </a:t>
            </a:r>
            <a:r>
              <a:rPr sz="2400" spc="5" dirty="0">
                <a:latin typeface="Times New Roman" pitchFamily="18" charset="0"/>
                <a:cs typeface="Times New Roman" pitchFamily="18" charset="0"/>
              </a:rPr>
              <a:t>has </a:t>
            </a:r>
            <a:r>
              <a:rPr sz="2400" spc="-5" dirty="0">
                <a:latin typeface="Times New Roman" pitchFamily="18" charset="0"/>
                <a:cs typeface="Times New Roman" pitchFamily="18" charset="0"/>
              </a:rPr>
              <a:t>incurred</a:t>
            </a:r>
            <a:r>
              <a:rPr sz="2400" spc="-90" dirty="0">
                <a:latin typeface="Times New Roman" pitchFamily="18" charset="0"/>
                <a:cs typeface="Times New Roman" pitchFamily="18" charset="0"/>
              </a:rPr>
              <a:t> </a:t>
            </a:r>
            <a:r>
              <a:rPr sz="2400" spc="-10" dirty="0">
                <a:latin typeface="Times New Roman" pitchFamily="18" charset="0"/>
                <a:cs typeface="Times New Roman" pitchFamily="18" charset="0"/>
              </a:rPr>
              <a:t>expenditure</a:t>
            </a:r>
            <a:endParaRPr sz="2400">
              <a:latin typeface="Times New Roman" pitchFamily="18" charset="0"/>
              <a:cs typeface="Times New Roman" pitchFamily="18" charset="0"/>
            </a:endParaRPr>
          </a:p>
          <a:p>
            <a:pPr marL="355600" marR="14604" indent="-343535">
              <a:lnSpc>
                <a:spcPts val="2860"/>
              </a:lnSpc>
              <a:spcBef>
                <a:spcPts val="685"/>
              </a:spcBef>
              <a:buFont typeface="Arial"/>
              <a:buChar char="•"/>
              <a:tabLst>
                <a:tab pos="355600" algn="l"/>
                <a:tab pos="356235" algn="l"/>
              </a:tabLst>
            </a:pPr>
            <a:r>
              <a:rPr sz="2400" spc="-5" dirty="0">
                <a:latin typeface="Times New Roman" pitchFamily="18" charset="0"/>
                <a:cs typeface="Times New Roman" pitchFamily="18" charset="0"/>
              </a:rPr>
              <a:t>Assessee offers </a:t>
            </a:r>
            <a:r>
              <a:rPr sz="2400" spc="10" dirty="0">
                <a:latin typeface="Times New Roman" pitchFamily="18" charset="0"/>
                <a:cs typeface="Times New Roman" pitchFamily="18" charset="0"/>
              </a:rPr>
              <a:t>no </a:t>
            </a:r>
            <a:r>
              <a:rPr sz="2400" spc="-15" dirty="0">
                <a:latin typeface="Times New Roman" pitchFamily="18" charset="0"/>
                <a:cs typeface="Times New Roman" pitchFamily="18" charset="0"/>
              </a:rPr>
              <a:t>explanation </a:t>
            </a:r>
            <a:r>
              <a:rPr sz="2400" spc="5" dirty="0">
                <a:latin typeface="Times New Roman" pitchFamily="18" charset="0"/>
                <a:cs typeface="Times New Roman" pitchFamily="18" charset="0"/>
              </a:rPr>
              <a:t>about </a:t>
            </a:r>
            <a:r>
              <a:rPr sz="2400" spc="-5" dirty="0">
                <a:latin typeface="Times New Roman" pitchFamily="18" charset="0"/>
                <a:cs typeface="Times New Roman" pitchFamily="18" charset="0"/>
              </a:rPr>
              <a:t>the </a:t>
            </a:r>
            <a:r>
              <a:rPr sz="2400" spc="5" dirty="0">
                <a:latin typeface="Times New Roman" pitchFamily="18" charset="0"/>
                <a:cs typeface="Times New Roman" pitchFamily="18" charset="0"/>
              </a:rPr>
              <a:t>source </a:t>
            </a:r>
            <a:r>
              <a:rPr sz="2400" spc="-20" dirty="0">
                <a:latin typeface="Times New Roman" pitchFamily="18" charset="0"/>
                <a:cs typeface="Times New Roman" pitchFamily="18" charset="0"/>
              </a:rPr>
              <a:t>of </a:t>
            </a:r>
            <a:r>
              <a:rPr sz="2400" spc="-5" dirty="0">
                <a:latin typeface="Times New Roman" pitchFamily="18" charset="0"/>
                <a:cs typeface="Times New Roman" pitchFamily="18" charset="0"/>
              </a:rPr>
              <a:t>such  </a:t>
            </a:r>
            <a:r>
              <a:rPr sz="2400" spc="-10" dirty="0">
                <a:latin typeface="Times New Roman" pitchFamily="18" charset="0"/>
                <a:cs typeface="Times New Roman" pitchFamily="18" charset="0"/>
              </a:rPr>
              <a:t>expenditure </a:t>
            </a:r>
            <a:r>
              <a:rPr sz="2400" dirty="0">
                <a:latin typeface="Times New Roman" pitchFamily="18" charset="0"/>
                <a:cs typeface="Times New Roman" pitchFamily="18" charset="0"/>
              </a:rPr>
              <a:t>(Or part </a:t>
            </a:r>
            <a:r>
              <a:rPr sz="2400" spc="-10" dirty="0">
                <a:latin typeface="Times New Roman" pitchFamily="18" charset="0"/>
                <a:cs typeface="Times New Roman" pitchFamily="18" charset="0"/>
              </a:rPr>
              <a:t>thereof</a:t>
            </a:r>
            <a:r>
              <a:rPr sz="2400" spc="-10">
                <a:latin typeface="Times New Roman" pitchFamily="18" charset="0"/>
                <a:cs typeface="Times New Roman" pitchFamily="18" charset="0"/>
              </a:rPr>
              <a:t>),</a:t>
            </a:r>
            <a:r>
              <a:rPr sz="2400" spc="105">
                <a:latin typeface="Times New Roman" pitchFamily="18" charset="0"/>
                <a:cs typeface="Times New Roman" pitchFamily="18" charset="0"/>
              </a:rPr>
              <a:t> </a:t>
            </a:r>
            <a:r>
              <a:rPr lang="en-US" sz="2400" spc="-15" dirty="0" smtClean="0">
                <a:latin typeface="Times New Roman" pitchFamily="18" charset="0"/>
                <a:cs typeface="Times New Roman" pitchFamily="18" charset="0"/>
              </a:rPr>
              <a:t>or</a:t>
            </a:r>
            <a:endParaRPr sz="2400">
              <a:latin typeface="Times New Roman" pitchFamily="18" charset="0"/>
              <a:cs typeface="Times New Roman" pitchFamily="18" charset="0"/>
            </a:endParaRPr>
          </a:p>
          <a:p>
            <a:pPr marL="355600" indent="-343535">
              <a:lnSpc>
                <a:spcPct val="100000"/>
              </a:lnSpc>
              <a:spcBef>
                <a:spcPts val="475"/>
              </a:spcBef>
              <a:buFont typeface="Arial"/>
              <a:buChar char="•"/>
              <a:tabLst>
                <a:tab pos="355600" algn="l"/>
                <a:tab pos="356235" algn="l"/>
                <a:tab pos="2148205" algn="l"/>
                <a:tab pos="3282950" algn="l"/>
                <a:tab pos="3787775" algn="l"/>
                <a:tab pos="4493895" algn="l"/>
                <a:tab pos="4874895" algn="l"/>
                <a:tab pos="5485130" algn="l"/>
                <a:tab pos="7201534" algn="l"/>
                <a:tab pos="7640320" algn="l"/>
              </a:tabLst>
            </a:pPr>
            <a:r>
              <a:rPr sz="2400" spc="25" smtClean="0">
                <a:latin typeface="Times New Roman" pitchFamily="18" charset="0"/>
                <a:cs typeface="Times New Roman" pitchFamily="18" charset="0"/>
              </a:rPr>
              <a:t>E</a:t>
            </a:r>
            <a:r>
              <a:rPr sz="2400" spc="30" smtClean="0">
                <a:latin typeface="Times New Roman" pitchFamily="18" charset="0"/>
                <a:cs typeface="Times New Roman" pitchFamily="18" charset="0"/>
              </a:rPr>
              <a:t>x</a:t>
            </a:r>
            <a:r>
              <a:rPr sz="2400" spc="-20" smtClean="0">
                <a:latin typeface="Times New Roman" pitchFamily="18" charset="0"/>
                <a:cs typeface="Times New Roman" pitchFamily="18" charset="0"/>
              </a:rPr>
              <a:t>p</a:t>
            </a:r>
            <a:r>
              <a:rPr sz="2400" spc="-25" smtClean="0">
                <a:latin typeface="Times New Roman" pitchFamily="18" charset="0"/>
                <a:cs typeface="Times New Roman" pitchFamily="18" charset="0"/>
              </a:rPr>
              <a:t>l</a:t>
            </a:r>
            <a:r>
              <a:rPr sz="2400" smtClean="0">
                <a:latin typeface="Times New Roman" pitchFamily="18" charset="0"/>
                <a:cs typeface="Times New Roman" pitchFamily="18" charset="0"/>
              </a:rPr>
              <a:t>a</a:t>
            </a:r>
            <a:r>
              <a:rPr sz="2400" spc="15" smtClean="0">
                <a:latin typeface="Times New Roman" pitchFamily="18" charset="0"/>
                <a:cs typeface="Times New Roman" pitchFamily="18" charset="0"/>
              </a:rPr>
              <a:t>n</a:t>
            </a:r>
            <a:r>
              <a:rPr sz="2400" smtClean="0">
                <a:latin typeface="Times New Roman" pitchFamily="18" charset="0"/>
                <a:cs typeface="Times New Roman" pitchFamily="18" charset="0"/>
              </a:rPr>
              <a:t>a</a:t>
            </a:r>
            <a:r>
              <a:rPr sz="2400" spc="-40" smtClean="0">
                <a:latin typeface="Times New Roman" pitchFamily="18" charset="0"/>
                <a:cs typeface="Times New Roman" pitchFamily="18" charset="0"/>
              </a:rPr>
              <a:t>t</a:t>
            </a:r>
            <a:r>
              <a:rPr sz="2400" spc="-25" smtClean="0">
                <a:latin typeface="Times New Roman" pitchFamily="18" charset="0"/>
                <a:cs typeface="Times New Roman" pitchFamily="18" charset="0"/>
              </a:rPr>
              <a:t>i</a:t>
            </a:r>
            <a:r>
              <a:rPr sz="2400" spc="-40" smtClean="0">
                <a:latin typeface="Times New Roman" pitchFamily="18" charset="0"/>
                <a:cs typeface="Times New Roman" pitchFamily="18" charset="0"/>
              </a:rPr>
              <a:t>o</a:t>
            </a:r>
            <a:r>
              <a:rPr sz="240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r>
              <a:rPr sz="2400" spc="-40" smtClean="0">
                <a:latin typeface="Times New Roman" pitchFamily="18" charset="0"/>
                <a:cs typeface="Times New Roman" pitchFamily="18" charset="0"/>
              </a:rPr>
              <a:t>o</a:t>
            </a:r>
            <a:r>
              <a:rPr sz="2400" spc="20" smtClean="0">
                <a:latin typeface="Times New Roman" pitchFamily="18" charset="0"/>
                <a:cs typeface="Times New Roman" pitchFamily="18" charset="0"/>
              </a:rPr>
              <a:t>ff</a:t>
            </a:r>
            <a:r>
              <a:rPr sz="2400" spc="-30" smtClean="0">
                <a:latin typeface="Times New Roman" pitchFamily="18" charset="0"/>
                <a:cs typeface="Times New Roman" pitchFamily="18" charset="0"/>
              </a:rPr>
              <a:t>e</a:t>
            </a:r>
            <a:r>
              <a:rPr sz="2400" spc="20" smtClean="0">
                <a:latin typeface="Times New Roman" pitchFamily="18" charset="0"/>
                <a:cs typeface="Times New Roman" pitchFamily="18" charset="0"/>
              </a:rPr>
              <a:t>r</a:t>
            </a:r>
            <a:r>
              <a:rPr sz="2400" spc="-30" smtClean="0">
                <a:latin typeface="Times New Roman" pitchFamily="18" charset="0"/>
                <a:cs typeface="Times New Roman" pitchFamily="18" charset="0"/>
              </a:rPr>
              <a:t>e</a:t>
            </a:r>
            <a:r>
              <a:rPr sz="2400" smtClean="0">
                <a:latin typeface="Times New Roman" pitchFamily="18" charset="0"/>
                <a:cs typeface="Times New Roman" pitchFamily="18" charset="0"/>
              </a:rPr>
              <a:t>d</a:t>
            </a:r>
            <a:r>
              <a:rPr lang="en-US" sz="2400" dirty="0" smtClean="0">
                <a:latin typeface="Times New Roman" pitchFamily="18" charset="0"/>
                <a:cs typeface="Times New Roman" pitchFamily="18" charset="0"/>
              </a:rPr>
              <a:t> </a:t>
            </a:r>
            <a:r>
              <a:rPr sz="2400" spc="15" smtClean="0">
                <a:latin typeface="Times New Roman" pitchFamily="18" charset="0"/>
                <a:cs typeface="Times New Roman" pitchFamily="18" charset="0"/>
              </a:rPr>
              <a:t>b</a:t>
            </a:r>
            <a:r>
              <a:rPr sz="2400"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a:t>
            </a:r>
            <a:r>
              <a:rPr sz="2400" spc="20" smtClean="0">
                <a:latin typeface="Times New Roman" pitchFamily="18" charset="0"/>
                <a:cs typeface="Times New Roman" pitchFamily="18" charset="0"/>
              </a:rPr>
              <a:t>h</a:t>
            </a:r>
            <a:r>
              <a:rPr sz="2400" spc="-25" smtClean="0">
                <a:latin typeface="Times New Roman" pitchFamily="18" charset="0"/>
                <a:cs typeface="Times New Roman" pitchFamily="18" charset="0"/>
              </a:rPr>
              <a:t>i</a:t>
            </a:r>
            <a:r>
              <a:rPr sz="240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a:t>
            </a:r>
            <a:r>
              <a:rPr sz="2400" spc="-25" smtClean="0">
                <a:latin typeface="Times New Roman" pitchFamily="18" charset="0"/>
                <a:cs typeface="Times New Roman" pitchFamily="18" charset="0"/>
              </a:rPr>
              <a:t>i</a:t>
            </a:r>
            <a:r>
              <a:rPr sz="240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 </a:t>
            </a:r>
            <a:r>
              <a:rPr sz="2400" spc="20" smtClean="0">
                <a:latin typeface="Times New Roman" pitchFamily="18" charset="0"/>
                <a:cs typeface="Times New Roman" pitchFamily="18" charset="0"/>
              </a:rPr>
              <a:t>n</a:t>
            </a:r>
            <a:r>
              <a:rPr sz="2400" spc="30" smtClean="0">
                <a:latin typeface="Times New Roman" pitchFamily="18" charset="0"/>
                <a:cs typeface="Times New Roman" pitchFamily="18" charset="0"/>
              </a:rPr>
              <a:t>o</a:t>
            </a:r>
            <a:r>
              <a:rPr sz="2400" smtClean="0">
                <a:latin typeface="Times New Roman" pitchFamily="18" charset="0"/>
                <a:cs typeface="Times New Roman" pitchFamily="18" charset="0"/>
              </a:rPr>
              <a:t>t</a:t>
            </a:r>
            <a:r>
              <a:rPr sz="2400">
                <a:latin typeface="Times New Roman" pitchFamily="18" charset="0"/>
                <a:cs typeface="Times New Roman" pitchFamily="18" charset="0"/>
              </a:rPr>
              <a:t>	</a:t>
            </a:r>
            <a:r>
              <a:rPr sz="2400" spc="25" smtClean="0">
                <a:latin typeface="Times New Roman" pitchFamily="18" charset="0"/>
                <a:cs typeface="Times New Roman" pitchFamily="18" charset="0"/>
              </a:rPr>
              <a:t>s</a:t>
            </a:r>
            <a:r>
              <a:rPr sz="2400" smtClean="0">
                <a:latin typeface="Times New Roman" pitchFamily="18" charset="0"/>
                <a:cs typeface="Times New Roman" pitchFamily="18" charset="0"/>
              </a:rPr>
              <a:t>a</a:t>
            </a:r>
            <a:r>
              <a:rPr sz="2400" spc="-40" smtClean="0">
                <a:latin typeface="Times New Roman" pitchFamily="18" charset="0"/>
                <a:cs typeface="Times New Roman" pitchFamily="18" charset="0"/>
              </a:rPr>
              <a:t>t</a:t>
            </a:r>
            <a:r>
              <a:rPr sz="2400" spc="-25" smtClean="0">
                <a:latin typeface="Times New Roman" pitchFamily="18" charset="0"/>
                <a:cs typeface="Times New Roman" pitchFamily="18" charset="0"/>
              </a:rPr>
              <a:t>i</a:t>
            </a:r>
            <a:r>
              <a:rPr sz="2400" spc="25" smtClean="0">
                <a:latin typeface="Times New Roman" pitchFamily="18" charset="0"/>
                <a:cs typeface="Times New Roman" pitchFamily="18" charset="0"/>
              </a:rPr>
              <a:t>s</a:t>
            </a:r>
            <a:r>
              <a:rPr sz="2400" spc="20" smtClean="0">
                <a:latin typeface="Times New Roman" pitchFamily="18" charset="0"/>
                <a:cs typeface="Times New Roman" pitchFamily="18" charset="0"/>
              </a:rPr>
              <a:t>f</a:t>
            </a:r>
            <a:r>
              <a:rPr sz="2400" smtClean="0">
                <a:latin typeface="Times New Roman" pitchFamily="18" charset="0"/>
                <a:cs typeface="Times New Roman" pitchFamily="18" charset="0"/>
              </a:rPr>
              <a:t>a</a:t>
            </a:r>
            <a:r>
              <a:rPr sz="2400" spc="-20" smtClean="0">
                <a:latin typeface="Times New Roman" pitchFamily="18" charset="0"/>
                <a:cs typeface="Times New Roman" pitchFamily="18" charset="0"/>
              </a:rPr>
              <a:t>c</a:t>
            </a:r>
            <a:r>
              <a:rPr sz="2400" spc="35" smtClean="0">
                <a:latin typeface="Times New Roman" pitchFamily="18" charset="0"/>
                <a:cs typeface="Times New Roman" pitchFamily="18" charset="0"/>
              </a:rPr>
              <a:t>t</a:t>
            </a:r>
            <a:r>
              <a:rPr sz="2400" spc="-40" smtClean="0">
                <a:latin typeface="Times New Roman" pitchFamily="18" charset="0"/>
                <a:cs typeface="Times New Roman" pitchFamily="18" charset="0"/>
              </a:rPr>
              <a:t>o</a:t>
            </a:r>
            <a:r>
              <a:rPr sz="2400" spc="20" smtClean="0">
                <a:latin typeface="Times New Roman" pitchFamily="18" charset="0"/>
                <a:cs typeface="Times New Roman" pitchFamily="18" charset="0"/>
              </a:rPr>
              <a:t>r</a:t>
            </a:r>
            <a:r>
              <a:rPr sz="2400"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a:t>
            </a:r>
            <a:r>
              <a:rPr sz="2400" spc="-25" smtClean="0">
                <a:latin typeface="Times New Roman" pitchFamily="18" charset="0"/>
                <a:cs typeface="Times New Roman" pitchFamily="18" charset="0"/>
              </a:rPr>
              <a:t>i</a:t>
            </a:r>
            <a:r>
              <a:rPr sz="240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r>
              <a:rPr sz="2400" spc="-35" smtClean="0">
                <a:latin typeface="Times New Roman" pitchFamily="18" charset="0"/>
                <a:cs typeface="Times New Roman" pitchFamily="18" charset="0"/>
              </a:rPr>
              <a:t>t</a:t>
            </a:r>
            <a:r>
              <a:rPr sz="2400" spc="20" smtClean="0">
                <a:latin typeface="Times New Roman" pitchFamily="18" charset="0"/>
                <a:cs typeface="Times New Roman" pitchFamily="18" charset="0"/>
              </a:rPr>
              <a:t>h</a:t>
            </a:r>
            <a:r>
              <a:rPr sz="2400"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 </a:t>
            </a:r>
            <a:r>
              <a:rPr sz="2400" spc="-20" smtClean="0">
                <a:latin typeface="Times New Roman" pitchFamily="18" charset="0"/>
                <a:cs typeface="Times New Roman" pitchFamily="18" charset="0"/>
              </a:rPr>
              <a:t>opinion</a:t>
            </a:r>
            <a:r>
              <a:rPr lang="en-US" sz="2400" spc="-20" dirty="0" smtClean="0">
                <a:latin typeface="Times New Roman" pitchFamily="18" charset="0"/>
                <a:cs typeface="Times New Roman" pitchFamily="18" charset="0"/>
              </a:rPr>
              <a:t> </a:t>
            </a:r>
            <a:r>
              <a:rPr sz="2400" spc="-20" smtClean="0">
                <a:latin typeface="Times New Roman" pitchFamily="18" charset="0"/>
                <a:cs typeface="Times New Roman" pitchFamily="18" charset="0"/>
              </a:rPr>
              <a:t> of</a:t>
            </a:r>
            <a:r>
              <a:rPr lang="en-US" sz="2400" spc="-20" dirty="0" smtClean="0">
                <a:latin typeface="Times New Roman" pitchFamily="18" charset="0"/>
                <a:cs typeface="Times New Roman" pitchFamily="18" charset="0"/>
              </a:rPr>
              <a:t> </a:t>
            </a:r>
            <a:r>
              <a:rPr sz="2400" spc="150" smtClean="0">
                <a:latin typeface="Times New Roman" pitchFamily="18" charset="0"/>
                <a:cs typeface="Times New Roman" pitchFamily="18" charset="0"/>
              </a:rPr>
              <a:t> </a:t>
            </a:r>
            <a:r>
              <a:rPr sz="2400" spc="5" smtClean="0">
                <a:latin typeface="Times New Roman" pitchFamily="18" charset="0"/>
                <a:cs typeface="Times New Roman" pitchFamily="18" charset="0"/>
              </a:rPr>
              <a:t>AO</a:t>
            </a:r>
            <a:endParaRPr sz="2400">
              <a:latin typeface="Times New Roman" pitchFamily="18" charset="0"/>
              <a:cs typeface="Times New Roman" pitchFamily="18" charset="0"/>
            </a:endParaRPr>
          </a:p>
        </p:txBody>
      </p:sp>
      <p:sp>
        <p:nvSpPr>
          <p:cNvPr id="6" name="TextBox 5"/>
          <p:cNvSpPr txBox="1"/>
          <p:nvPr/>
        </p:nvSpPr>
        <p:spPr>
          <a:xfrm>
            <a:off x="214282" y="3643314"/>
            <a:ext cx="8643998" cy="247247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12700">
              <a:lnSpc>
                <a:spcPct val="100000"/>
              </a:lnSpc>
            </a:pPr>
            <a:r>
              <a:rPr lang="en-IN" sz="2000" b="1" spc="5" dirty="0" smtClean="0">
                <a:latin typeface="Times New Roman" pitchFamily="18" charset="0"/>
                <a:cs typeface="Times New Roman" pitchFamily="18" charset="0"/>
              </a:rPr>
              <a:t>Consequences:</a:t>
            </a:r>
            <a:endParaRPr lang="en-IN" sz="2000" dirty="0" smtClean="0">
              <a:latin typeface="Times New Roman" pitchFamily="18" charset="0"/>
              <a:cs typeface="Times New Roman" pitchFamily="18" charset="0"/>
            </a:endParaRPr>
          </a:p>
          <a:p>
            <a:pPr>
              <a:lnSpc>
                <a:spcPct val="100000"/>
              </a:lnSpc>
              <a:spcBef>
                <a:spcPts val="10"/>
              </a:spcBef>
            </a:pPr>
            <a:endParaRPr lang="en-IN" sz="2000" dirty="0" smtClean="0">
              <a:latin typeface="Times New Roman" pitchFamily="18" charset="0"/>
              <a:cs typeface="Times New Roman" pitchFamily="18" charset="0"/>
            </a:endParaRPr>
          </a:p>
          <a:p>
            <a:pPr marL="469900" marR="5080" lvl="1">
              <a:lnSpc>
                <a:spcPts val="2850"/>
              </a:lnSpc>
              <a:buFont typeface="Wingdings" pitchFamily="2" charset="2"/>
              <a:buChar char="Ø"/>
              <a:tabLst>
                <a:tab pos="880110" algn="l"/>
                <a:tab pos="2777490" algn="l"/>
                <a:tab pos="4617720" algn="l"/>
                <a:tab pos="5466080" algn="l"/>
                <a:tab pos="5990590" algn="l"/>
                <a:tab pos="7277734" algn="l"/>
                <a:tab pos="7745095" algn="l"/>
              </a:tabLst>
            </a:pPr>
            <a:r>
              <a:rPr lang="en-IN" sz="2000" spc="5" dirty="0" smtClean="0">
                <a:latin typeface="Times New Roman" pitchFamily="18" charset="0"/>
                <a:cs typeface="Times New Roman" pitchFamily="18" charset="0"/>
              </a:rPr>
              <a:t>  </a:t>
            </a:r>
            <a:r>
              <a:rPr lang="en-IN" b="1" spc="5" dirty="0" smtClean="0">
                <a:latin typeface="Times New Roman" pitchFamily="18" charset="0"/>
                <a:cs typeface="Times New Roman" pitchFamily="18" charset="0"/>
              </a:rPr>
              <a:t>S</a:t>
            </a:r>
            <a:r>
              <a:rPr lang="en-IN" b="1" spc="-25" dirty="0" smtClean="0">
                <a:latin typeface="Times New Roman" pitchFamily="18" charset="0"/>
                <a:cs typeface="Times New Roman" pitchFamily="18" charset="0"/>
              </a:rPr>
              <a:t>u</a:t>
            </a:r>
            <a:r>
              <a:rPr lang="en-IN" b="1" spc="-20" dirty="0" smtClean="0">
                <a:latin typeface="Times New Roman" pitchFamily="18" charset="0"/>
                <a:cs typeface="Times New Roman" pitchFamily="18" charset="0"/>
              </a:rPr>
              <a:t>c</a:t>
            </a:r>
            <a:r>
              <a:rPr lang="en-IN" b="1" dirty="0" smtClean="0">
                <a:latin typeface="Times New Roman" pitchFamily="18" charset="0"/>
                <a:cs typeface="Times New Roman" pitchFamily="18" charset="0"/>
              </a:rPr>
              <a:t>h </a:t>
            </a:r>
            <a:r>
              <a:rPr lang="en-IN" b="1" spc="-25" dirty="0" smtClean="0">
                <a:latin typeface="Times New Roman" pitchFamily="18" charset="0"/>
                <a:cs typeface="Times New Roman" pitchFamily="18" charset="0"/>
              </a:rPr>
              <a:t>u</a:t>
            </a:r>
            <a:r>
              <a:rPr lang="en-IN" b="1" spc="20" dirty="0" smtClean="0">
                <a:latin typeface="Times New Roman" pitchFamily="18" charset="0"/>
                <a:cs typeface="Times New Roman" pitchFamily="18" charset="0"/>
              </a:rPr>
              <a:t>n</a:t>
            </a:r>
            <a:r>
              <a:rPr lang="en-IN" b="1" spc="-30" dirty="0" smtClean="0">
                <a:latin typeface="Times New Roman" pitchFamily="18" charset="0"/>
                <a:cs typeface="Times New Roman" pitchFamily="18" charset="0"/>
              </a:rPr>
              <a:t>e</a:t>
            </a:r>
            <a:r>
              <a:rPr lang="en-IN" b="1" spc="30" dirty="0" smtClean="0">
                <a:latin typeface="Times New Roman" pitchFamily="18" charset="0"/>
                <a:cs typeface="Times New Roman" pitchFamily="18" charset="0"/>
              </a:rPr>
              <a:t>x</a:t>
            </a:r>
            <a:r>
              <a:rPr lang="en-IN" b="1" spc="-20" dirty="0" smtClean="0">
                <a:latin typeface="Times New Roman" pitchFamily="18" charset="0"/>
                <a:cs typeface="Times New Roman" pitchFamily="18" charset="0"/>
              </a:rPr>
              <a:t>p</a:t>
            </a:r>
            <a:r>
              <a:rPr lang="en-IN" b="1" spc="-25" dirty="0" smtClean="0">
                <a:latin typeface="Times New Roman" pitchFamily="18" charset="0"/>
                <a:cs typeface="Times New Roman" pitchFamily="18" charset="0"/>
              </a:rPr>
              <a:t>l</a:t>
            </a:r>
            <a:r>
              <a:rPr lang="en-IN" b="1" dirty="0" smtClean="0">
                <a:latin typeface="Times New Roman" pitchFamily="18" charset="0"/>
                <a:cs typeface="Times New Roman" pitchFamily="18" charset="0"/>
              </a:rPr>
              <a:t>a</a:t>
            </a:r>
            <a:r>
              <a:rPr lang="en-IN" b="1" spc="-30" dirty="0" smtClean="0">
                <a:latin typeface="Times New Roman" pitchFamily="18" charset="0"/>
                <a:cs typeface="Times New Roman" pitchFamily="18" charset="0"/>
              </a:rPr>
              <a:t>i</a:t>
            </a:r>
            <a:r>
              <a:rPr lang="en-IN" b="1" spc="20" dirty="0" smtClean="0">
                <a:latin typeface="Times New Roman" pitchFamily="18" charset="0"/>
                <a:cs typeface="Times New Roman" pitchFamily="18" charset="0"/>
              </a:rPr>
              <a:t>n</a:t>
            </a:r>
            <a:r>
              <a:rPr lang="en-IN" b="1" spc="-30" dirty="0" smtClean="0">
                <a:latin typeface="Times New Roman" pitchFamily="18" charset="0"/>
                <a:cs typeface="Times New Roman" pitchFamily="18" charset="0"/>
              </a:rPr>
              <a:t>e</a:t>
            </a:r>
            <a:r>
              <a:rPr lang="en-IN" b="1" dirty="0" smtClean="0">
                <a:latin typeface="Times New Roman" pitchFamily="18" charset="0"/>
                <a:cs typeface="Times New Roman" pitchFamily="18" charset="0"/>
              </a:rPr>
              <a:t>d </a:t>
            </a:r>
            <a:r>
              <a:rPr lang="en-IN" b="1" spc="-30" dirty="0" smtClean="0">
                <a:latin typeface="Times New Roman" pitchFamily="18" charset="0"/>
                <a:cs typeface="Times New Roman" pitchFamily="18" charset="0"/>
              </a:rPr>
              <a:t>e</a:t>
            </a:r>
            <a:r>
              <a:rPr lang="en-IN" b="1" spc="30" dirty="0" smtClean="0">
                <a:latin typeface="Times New Roman" pitchFamily="18" charset="0"/>
                <a:cs typeface="Times New Roman" pitchFamily="18" charset="0"/>
              </a:rPr>
              <a:t>x</a:t>
            </a:r>
            <a:r>
              <a:rPr lang="en-IN" b="1" spc="-20" dirty="0" smtClean="0">
                <a:latin typeface="Times New Roman" pitchFamily="18" charset="0"/>
                <a:cs typeface="Times New Roman" pitchFamily="18" charset="0"/>
              </a:rPr>
              <a:t>p</a:t>
            </a:r>
            <a:r>
              <a:rPr lang="en-IN" b="1" spc="-30" dirty="0" smtClean="0">
                <a:latin typeface="Times New Roman" pitchFamily="18" charset="0"/>
                <a:cs typeface="Times New Roman" pitchFamily="18" charset="0"/>
              </a:rPr>
              <a:t>e</a:t>
            </a:r>
            <a:r>
              <a:rPr lang="en-IN" b="1" spc="20" dirty="0" smtClean="0">
                <a:latin typeface="Times New Roman" pitchFamily="18" charset="0"/>
                <a:cs typeface="Times New Roman" pitchFamily="18" charset="0"/>
              </a:rPr>
              <a:t>n</a:t>
            </a:r>
            <a:r>
              <a:rPr lang="en-IN" b="1" spc="25" dirty="0" smtClean="0">
                <a:latin typeface="Times New Roman" pitchFamily="18" charset="0"/>
                <a:cs typeface="Times New Roman" pitchFamily="18" charset="0"/>
              </a:rPr>
              <a:t>d</a:t>
            </a:r>
            <a:r>
              <a:rPr lang="en-IN" b="1" spc="-25" dirty="0" smtClean="0">
                <a:latin typeface="Times New Roman" pitchFamily="18" charset="0"/>
                <a:cs typeface="Times New Roman" pitchFamily="18" charset="0"/>
              </a:rPr>
              <a:t>i</a:t>
            </a:r>
            <a:r>
              <a:rPr lang="en-IN" b="1" spc="-35" dirty="0" smtClean="0">
                <a:latin typeface="Times New Roman" pitchFamily="18" charset="0"/>
                <a:cs typeface="Times New Roman" pitchFamily="18" charset="0"/>
              </a:rPr>
              <a:t>t</a:t>
            </a:r>
            <a:r>
              <a:rPr lang="en-IN" b="1" spc="-25" dirty="0" smtClean="0">
                <a:latin typeface="Times New Roman" pitchFamily="18" charset="0"/>
                <a:cs typeface="Times New Roman" pitchFamily="18" charset="0"/>
              </a:rPr>
              <a:t>u</a:t>
            </a:r>
            <a:r>
              <a:rPr lang="en-IN" b="1" spc="20" dirty="0" smtClean="0">
                <a:latin typeface="Times New Roman" pitchFamily="18" charset="0"/>
                <a:cs typeface="Times New Roman" pitchFamily="18" charset="0"/>
              </a:rPr>
              <a:t>r</a:t>
            </a:r>
            <a:r>
              <a:rPr lang="en-IN" b="1" dirty="0" smtClean="0">
                <a:latin typeface="Times New Roman" pitchFamily="18" charset="0"/>
                <a:cs typeface="Times New Roman" pitchFamily="18" charset="0"/>
              </a:rPr>
              <a:t>e </a:t>
            </a:r>
            <a:r>
              <a:rPr lang="en-IN" b="1" spc="25" dirty="0" smtClean="0">
                <a:latin typeface="Times New Roman" pitchFamily="18" charset="0"/>
                <a:cs typeface="Times New Roman" pitchFamily="18" charset="0"/>
              </a:rPr>
              <a:t>s</a:t>
            </a:r>
            <a:r>
              <a:rPr lang="en-IN" b="1" spc="20" dirty="0" smtClean="0">
                <a:latin typeface="Times New Roman" pitchFamily="18" charset="0"/>
                <a:cs typeface="Times New Roman" pitchFamily="18" charset="0"/>
              </a:rPr>
              <a:t>h</a:t>
            </a:r>
            <a:r>
              <a:rPr lang="en-IN" b="1" dirty="0" smtClean="0">
                <a:latin typeface="Times New Roman" pitchFamily="18" charset="0"/>
                <a:cs typeface="Times New Roman" pitchFamily="18" charset="0"/>
              </a:rPr>
              <a:t>a</a:t>
            </a:r>
            <a:r>
              <a:rPr lang="en-IN" b="1" spc="-30" dirty="0" smtClean="0">
                <a:latin typeface="Times New Roman" pitchFamily="18" charset="0"/>
                <a:cs typeface="Times New Roman" pitchFamily="18" charset="0"/>
              </a:rPr>
              <a:t>l</a:t>
            </a:r>
            <a:r>
              <a:rPr lang="en-IN" b="1" dirty="0" smtClean="0">
                <a:latin typeface="Times New Roman" pitchFamily="18" charset="0"/>
                <a:cs typeface="Times New Roman" pitchFamily="18" charset="0"/>
              </a:rPr>
              <a:t>l </a:t>
            </a:r>
            <a:r>
              <a:rPr lang="en-IN" b="1" spc="15" dirty="0" smtClean="0">
                <a:latin typeface="Times New Roman" pitchFamily="18" charset="0"/>
                <a:cs typeface="Times New Roman" pitchFamily="18" charset="0"/>
              </a:rPr>
              <a:t>b</a:t>
            </a:r>
            <a:r>
              <a:rPr lang="en-IN" b="1" dirty="0" smtClean="0">
                <a:latin typeface="Times New Roman" pitchFamily="18" charset="0"/>
                <a:cs typeface="Times New Roman" pitchFamily="18" charset="0"/>
              </a:rPr>
              <a:t>e </a:t>
            </a:r>
            <a:r>
              <a:rPr lang="en-IN" b="1" spc="25" dirty="0" smtClean="0">
                <a:latin typeface="Times New Roman" pitchFamily="18" charset="0"/>
                <a:cs typeface="Times New Roman" pitchFamily="18" charset="0"/>
              </a:rPr>
              <a:t>d</a:t>
            </a:r>
            <a:r>
              <a:rPr lang="en-IN" b="1" spc="-30" dirty="0" smtClean="0">
                <a:latin typeface="Times New Roman" pitchFamily="18" charset="0"/>
                <a:cs typeface="Times New Roman" pitchFamily="18" charset="0"/>
              </a:rPr>
              <a:t>ee</a:t>
            </a:r>
            <a:r>
              <a:rPr lang="en-IN" b="1" spc="-25" dirty="0" smtClean="0">
                <a:latin typeface="Times New Roman" pitchFamily="18" charset="0"/>
                <a:cs typeface="Times New Roman" pitchFamily="18" charset="0"/>
              </a:rPr>
              <a:t>m</a:t>
            </a:r>
            <a:r>
              <a:rPr lang="en-IN" b="1" spc="-30" dirty="0" smtClean="0">
                <a:latin typeface="Times New Roman" pitchFamily="18" charset="0"/>
                <a:cs typeface="Times New Roman" pitchFamily="18" charset="0"/>
              </a:rPr>
              <a:t>e</a:t>
            </a:r>
            <a:r>
              <a:rPr lang="en-IN" b="1" dirty="0" smtClean="0">
                <a:latin typeface="Times New Roman" pitchFamily="18" charset="0"/>
                <a:cs typeface="Times New Roman" pitchFamily="18" charset="0"/>
              </a:rPr>
              <a:t>d </a:t>
            </a:r>
            <a:r>
              <a:rPr lang="en-IN" b="1" spc="-35" dirty="0" smtClean="0">
                <a:latin typeface="Times New Roman" pitchFamily="18" charset="0"/>
                <a:cs typeface="Times New Roman" pitchFamily="18" charset="0"/>
              </a:rPr>
              <a:t>t</a:t>
            </a:r>
            <a:r>
              <a:rPr lang="en-IN" b="1" dirty="0" smtClean="0">
                <a:latin typeface="Times New Roman" pitchFamily="18" charset="0"/>
                <a:cs typeface="Times New Roman" pitchFamily="18" charset="0"/>
              </a:rPr>
              <a:t>o </a:t>
            </a:r>
            <a:r>
              <a:rPr lang="en-IN" b="1" spc="15" dirty="0" smtClean="0">
                <a:latin typeface="Times New Roman" pitchFamily="18" charset="0"/>
                <a:cs typeface="Times New Roman" pitchFamily="18" charset="0"/>
              </a:rPr>
              <a:t>be  </a:t>
            </a:r>
            <a:r>
              <a:rPr lang="en-IN" b="1" spc="-15" dirty="0" smtClean="0">
                <a:latin typeface="Times New Roman" pitchFamily="18" charset="0"/>
                <a:cs typeface="Times New Roman" pitchFamily="18" charset="0"/>
              </a:rPr>
              <a:t>income </a:t>
            </a:r>
            <a:r>
              <a:rPr lang="en-IN" b="1" spc="-20" dirty="0" smtClean="0">
                <a:latin typeface="Times New Roman" pitchFamily="18" charset="0"/>
                <a:cs typeface="Times New Roman" pitchFamily="18" charset="0"/>
              </a:rPr>
              <a:t>of</a:t>
            </a:r>
            <a:r>
              <a:rPr lang="en-IN" b="1" spc="85" dirty="0" smtClean="0">
                <a:latin typeface="Times New Roman" pitchFamily="18" charset="0"/>
                <a:cs typeface="Times New Roman" pitchFamily="18" charset="0"/>
              </a:rPr>
              <a:t> </a:t>
            </a:r>
            <a:r>
              <a:rPr lang="en-IN" b="1" dirty="0" err="1" smtClean="0">
                <a:latin typeface="Times New Roman" pitchFamily="18" charset="0"/>
                <a:cs typeface="Times New Roman" pitchFamily="18" charset="0"/>
              </a:rPr>
              <a:t>assessee</a:t>
            </a:r>
            <a:r>
              <a:rPr lang="en-IN" b="1" dirty="0" smtClean="0">
                <a:latin typeface="Times New Roman" pitchFamily="18" charset="0"/>
                <a:cs typeface="Times New Roman" pitchFamily="18" charset="0"/>
              </a:rPr>
              <a:t>.</a:t>
            </a:r>
          </a:p>
          <a:p>
            <a:pPr marL="469900" marR="5080" lvl="1">
              <a:lnSpc>
                <a:spcPts val="2850"/>
              </a:lnSpc>
              <a:tabLst>
                <a:tab pos="880110" algn="l"/>
                <a:tab pos="2777490" algn="l"/>
                <a:tab pos="4617720" algn="l"/>
                <a:tab pos="5466080" algn="l"/>
                <a:tab pos="5990590" algn="l"/>
                <a:tab pos="7277734" algn="l"/>
                <a:tab pos="7745095" algn="l"/>
              </a:tabLst>
            </a:pPr>
            <a:r>
              <a:rPr lang="en-IN" b="1" dirty="0" smtClean="0">
                <a:latin typeface="Times New Roman" pitchFamily="18" charset="0"/>
                <a:cs typeface="Times New Roman" pitchFamily="18" charset="0"/>
              </a:rPr>
              <a:t> </a:t>
            </a:r>
          </a:p>
          <a:p>
            <a:pPr marL="469900" marR="5080" lvl="1">
              <a:lnSpc>
                <a:spcPts val="2850"/>
              </a:lnSpc>
              <a:buFont typeface="Wingdings" pitchFamily="2" charset="2"/>
              <a:buChar char="Ø"/>
              <a:tabLst>
                <a:tab pos="880110" algn="l"/>
                <a:tab pos="2777490" algn="l"/>
                <a:tab pos="4617720" algn="l"/>
                <a:tab pos="5466080" algn="l"/>
                <a:tab pos="5990590" algn="l"/>
                <a:tab pos="7277734" algn="l"/>
                <a:tab pos="7745095" algn="l"/>
              </a:tabLst>
            </a:pPr>
            <a:r>
              <a:rPr lang="en-IN" b="1" spc="10" dirty="0" smtClean="0">
                <a:latin typeface="Times New Roman" pitchFamily="18" charset="0"/>
                <a:cs typeface="Times New Roman" pitchFamily="18" charset="0"/>
              </a:rPr>
              <a:t> S</a:t>
            </a:r>
            <a:r>
              <a:rPr lang="en-IN" b="1" spc="-25" dirty="0" smtClean="0">
                <a:latin typeface="Times New Roman" pitchFamily="18" charset="0"/>
                <a:cs typeface="Times New Roman" pitchFamily="18" charset="0"/>
              </a:rPr>
              <a:t>u</a:t>
            </a:r>
            <a:r>
              <a:rPr lang="en-IN" b="1" spc="-20" dirty="0" smtClean="0">
                <a:latin typeface="Times New Roman" pitchFamily="18" charset="0"/>
                <a:cs typeface="Times New Roman" pitchFamily="18" charset="0"/>
              </a:rPr>
              <a:t>c</a:t>
            </a:r>
            <a:r>
              <a:rPr lang="en-IN" b="1" dirty="0" smtClean="0">
                <a:latin typeface="Times New Roman" pitchFamily="18" charset="0"/>
                <a:cs typeface="Times New Roman" pitchFamily="18" charset="0"/>
              </a:rPr>
              <a:t>h  </a:t>
            </a:r>
            <a:r>
              <a:rPr lang="en-IN" b="1" spc="-25" dirty="0" smtClean="0">
                <a:latin typeface="Times New Roman" pitchFamily="18" charset="0"/>
                <a:cs typeface="Times New Roman" pitchFamily="18" charset="0"/>
              </a:rPr>
              <a:t>u</a:t>
            </a:r>
            <a:r>
              <a:rPr lang="en-IN" b="1" spc="20" dirty="0" smtClean="0">
                <a:latin typeface="Times New Roman" pitchFamily="18" charset="0"/>
                <a:cs typeface="Times New Roman" pitchFamily="18" charset="0"/>
              </a:rPr>
              <a:t>n</a:t>
            </a:r>
            <a:r>
              <a:rPr lang="en-IN" b="1" spc="-30" dirty="0" smtClean="0">
                <a:latin typeface="Times New Roman" pitchFamily="18" charset="0"/>
                <a:cs typeface="Times New Roman" pitchFamily="18" charset="0"/>
              </a:rPr>
              <a:t>e</a:t>
            </a:r>
            <a:r>
              <a:rPr lang="en-IN" b="1" spc="30" dirty="0" smtClean="0">
                <a:latin typeface="Times New Roman" pitchFamily="18" charset="0"/>
                <a:cs typeface="Times New Roman" pitchFamily="18" charset="0"/>
              </a:rPr>
              <a:t>x</a:t>
            </a:r>
            <a:r>
              <a:rPr lang="en-IN" b="1" spc="-20" dirty="0" smtClean="0">
                <a:latin typeface="Times New Roman" pitchFamily="18" charset="0"/>
                <a:cs typeface="Times New Roman" pitchFamily="18" charset="0"/>
              </a:rPr>
              <a:t>p</a:t>
            </a:r>
            <a:r>
              <a:rPr lang="en-IN" b="1" spc="-25" dirty="0" smtClean="0">
                <a:latin typeface="Times New Roman" pitchFamily="18" charset="0"/>
                <a:cs typeface="Times New Roman" pitchFamily="18" charset="0"/>
              </a:rPr>
              <a:t>l</a:t>
            </a:r>
            <a:r>
              <a:rPr lang="en-IN" b="1" dirty="0" smtClean="0">
                <a:latin typeface="Times New Roman" pitchFamily="18" charset="0"/>
                <a:cs typeface="Times New Roman" pitchFamily="18" charset="0"/>
              </a:rPr>
              <a:t>a</a:t>
            </a:r>
            <a:r>
              <a:rPr lang="en-IN" b="1" spc="-30" dirty="0" smtClean="0">
                <a:latin typeface="Times New Roman" pitchFamily="18" charset="0"/>
                <a:cs typeface="Times New Roman" pitchFamily="18" charset="0"/>
              </a:rPr>
              <a:t>i</a:t>
            </a:r>
            <a:r>
              <a:rPr lang="en-IN" b="1" spc="20" dirty="0" smtClean="0">
                <a:latin typeface="Times New Roman" pitchFamily="18" charset="0"/>
                <a:cs typeface="Times New Roman" pitchFamily="18" charset="0"/>
              </a:rPr>
              <a:t>n</a:t>
            </a:r>
            <a:r>
              <a:rPr lang="en-IN" b="1" spc="-30" dirty="0" smtClean="0">
                <a:latin typeface="Times New Roman" pitchFamily="18" charset="0"/>
                <a:cs typeface="Times New Roman" pitchFamily="18" charset="0"/>
              </a:rPr>
              <a:t>e</a:t>
            </a:r>
            <a:r>
              <a:rPr lang="en-IN" b="1" dirty="0" smtClean="0">
                <a:latin typeface="Times New Roman" pitchFamily="18" charset="0"/>
                <a:cs typeface="Times New Roman" pitchFamily="18" charset="0"/>
              </a:rPr>
              <a:t>d </a:t>
            </a:r>
            <a:r>
              <a:rPr lang="en-IN" b="1" spc="-30" dirty="0" smtClean="0">
                <a:latin typeface="Times New Roman" pitchFamily="18" charset="0"/>
                <a:cs typeface="Times New Roman" pitchFamily="18" charset="0"/>
              </a:rPr>
              <a:t>e</a:t>
            </a:r>
            <a:r>
              <a:rPr lang="en-IN" b="1" spc="30" dirty="0" smtClean="0">
                <a:latin typeface="Times New Roman" pitchFamily="18" charset="0"/>
                <a:cs typeface="Times New Roman" pitchFamily="18" charset="0"/>
              </a:rPr>
              <a:t>x</a:t>
            </a:r>
            <a:r>
              <a:rPr lang="en-IN" b="1" spc="-20" dirty="0" smtClean="0">
                <a:latin typeface="Times New Roman" pitchFamily="18" charset="0"/>
                <a:cs typeface="Times New Roman" pitchFamily="18" charset="0"/>
              </a:rPr>
              <a:t>p</a:t>
            </a:r>
            <a:r>
              <a:rPr lang="en-IN" b="1" spc="-30" dirty="0" smtClean="0">
                <a:latin typeface="Times New Roman" pitchFamily="18" charset="0"/>
                <a:cs typeface="Times New Roman" pitchFamily="18" charset="0"/>
              </a:rPr>
              <a:t>e</a:t>
            </a:r>
            <a:r>
              <a:rPr lang="en-IN" b="1" spc="20" dirty="0" smtClean="0">
                <a:latin typeface="Times New Roman" pitchFamily="18" charset="0"/>
                <a:cs typeface="Times New Roman" pitchFamily="18" charset="0"/>
              </a:rPr>
              <a:t>n</a:t>
            </a:r>
            <a:r>
              <a:rPr lang="en-IN" b="1" spc="25" dirty="0" smtClean="0">
                <a:latin typeface="Times New Roman" pitchFamily="18" charset="0"/>
                <a:cs typeface="Times New Roman" pitchFamily="18" charset="0"/>
              </a:rPr>
              <a:t>d</a:t>
            </a:r>
            <a:r>
              <a:rPr lang="en-IN" b="1" spc="-25" dirty="0" smtClean="0">
                <a:latin typeface="Times New Roman" pitchFamily="18" charset="0"/>
                <a:cs typeface="Times New Roman" pitchFamily="18" charset="0"/>
              </a:rPr>
              <a:t>i</a:t>
            </a:r>
            <a:r>
              <a:rPr lang="en-IN" b="1" spc="-35" dirty="0" smtClean="0">
                <a:latin typeface="Times New Roman" pitchFamily="18" charset="0"/>
                <a:cs typeface="Times New Roman" pitchFamily="18" charset="0"/>
              </a:rPr>
              <a:t>t</a:t>
            </a:r>
            <a:r>
              <a:rPr lang="en-IN" b="1" spc="-25" dirty="0" smtClean="0">
                <a:latin typeface="Times New Roman" pitchFamily="18" charset="0"/>
                <a:cs typeface="Times New Roman" pitchFamily="18" charset="0"/>
              </a:rPr>
              <a:t>u</a:t>
            </a:r>
            <a:r>
              <a:rPr lang="en-IN" b="1" spc="20" dirty="0" smtClean="0">
                <a:latin typeface="Times New Roman" pitchFamily="18" charset="0"/>
                <a:cs typeface="Times New Roman" pitchFamily="18" charset="0"/>
              </a:rPr>
              <a:t>r</a:t>
            </a:r>
            <a:r>
              <a:rPr lang="en-IN" b="1" dirty="0" smtClean="0">
                <a:latin typeface="Times New Roman" pitchFamily="18" charset="0"/>
                <a:cs typeface="Times New Roman" pitchFamily="18" charset="0"/>
              </a:rPr>
              <a:t>e </a:t>
            </a:r>
            <a:r>
              <a:rPr lang="en-IN" b="1" spc="25" dirty="0" smtClean="0">
                <a:latin typeface="Times New Roman" pitchFamily="18" charset="0"/>
                <a:cs typeface="Times New Roman" pitchFamily="18" charset="0"/>
              </a:rPr>
              <a:t>s</a:t>
            </a:r>
            <a:r>
              <a:rPr lang="en-IN" b="1" spc="20" dirty="0" smtClean="0">
                <a:latin typeface="Times New Roman" pitchFamily="18" charset="0"/>
                <a:cs typeface="Times New Roman" pitchFamily="18" charset="0"/>
              </a:rPr>
              <a:t>h</a:t>
            </a:r>
            <a:r>
              <a:rPr lang="en-IN" b="1" dirty="0" smtClean="0">
                <a:latin typeface="Times New Roman" pitchFamily="18" charset="0"/>
                <a:cs typeface="Times New Roman" pitchFamily="18" charset="0"/>
              </a:rPr>
              <a:t>a</a:t>
            </a:r>
            <a:r>
              <a:rPr lang="en-IN" b="1" spc="-30" dirty="0" smtClean="0">
                <a:latin typeface="Times New Roman" pitchFamily="18" charset="0"/>
                <a:cs typeface="Times New Roman" pitchFamily="18" charset="0"/>
              </a:rPr>
              <a:t>l</a:t>
            </a:r>
            <a:r>
              <a:rPr lang="en-IN" b="1" dirty="0" smtClean="0">
                <a:latin typeface="Times New Roman" pitchFamily="18" charset="0"/>
                <a:cs typeface="Times New Roman" pitchFamily="18" charset="0"/>
              </a:rPr>
              <a:t>l </a:t>
            </a:r>
            <a:r>
              <a:rPr lang="en-IN" b="1" spc="20" dirty="0" smtClean="0">
                <a:latin typeface="Times New Roman" pitchFamily="18" charset="0"/>
                <a:cs typeface="Times New Roman" pitchFamily="18" charset="0"/>
              </a:rPr>
              <a:t>n</a:t>
            </a:r>
            <a:r>
              <a:rPr lang="en-IN" b="1" spc="35" dirty="0" smtClean="0">
                <a:latin typeface="Times New Roman" pitchFamily="18" charset="0"/>
                <a:cs typeface="Times New Roman" pitchFamily="18" charset="0"/>
              </a:rPr>
              <a:t>o</a:t>
            </a:r>
            <a:r>
              <a:rPr lang="en-IN" b="1" dirty="0" smtClean="0">
                <a:latin typeface="Times New Roman" pitchFamily="18" charset="0"/>
                <a:cs typeface="Times New Roman" pitchFamily="18" charset="0"/>
              </a:rPr>
              <a:t>t </a:t>
            </a:r>
            <a:r>
              <a:rPr lang="en-IN" b="1" spc="20" dirty="0" smtClean="0">
                <a:latin typeface="Times New Roman" pitchFamily="18" charset="0"/>
                <a:cs typeface="Times New Roman" pitchFamily="18" charset="0"/>
              </a:rPr>
              <a:t>b</a:t>
            </a:r>
            <a:r>
              <a:rPr lang="en-IN" b="1" dirty="0" smtClean="0">
                <a:latin typeface="Times New Roman" pitchFamily="18" charset="0"/>
                <a:cs typeface="Times New Roman" pitchFamily="18" charset="0"/>
              </a:rPr>
              <a:t>e </a:t>
            </a:r>
            <a:r>
              <a:rPr lang="en-IN" b="1" spc="70" dirty="0" smtClean="0">
                <a:latin typeface="Times New Roman" pitchFamily="18" charset="0"/>
                <a:cs typeface="Times New Roman" pitchFamily="18" charset="0"/>
              </a:rPr>
              <a:t>a</a:t>
            </a:r>
            <a:r>
              <a:rPr lang="en-IN" b="1" spc="-25" dirty="0" smtClean="0">
                <a:latin typeface="Times New Roman" pitchFamily="18" charset="0"/>
                <a:cs typeface="Times New Roman" pitchFamily="18" charset="0"/>
              </a:rPr>
              <a:t>ll</a:t>
            </a:r>
            <a:r>
              <a:rPr lang="en-IN" b="1" spc="-40" dirty="0" smtClean="0">
                <a:latin typeface="Times New Roman" pitchFamily="18" charset="0"/>
                <a:cs typeface="Times New Roman" pitchFamily="18" charset="0"/>
              </a:rPr>
              <a:t>o</a:t>
            </a:r>
            <a:r>
              <a:rPr lang="en-IN" b="1" spc="20" dirty="0" smtClean="0">
                <a:latin typeface="Times New Roman" pitchFamily="18" charset="0"/>
                <a:cs typeface="Times New Roman" pitchFamily="18" charset="0"/>
              </a:rPr>
              <a:t>w</a:t>
            </a:r>
            <a:r>
              <a:rPr lang="en-IN" b="1" spc="-30" dirty="0" smtClean="0">
                <a:latin typeface="Times New Roman" pitchFamily="18" charset="0"/>
                <a:cs typeface="Times New Roman" pitchFamily="18" charset="0"/>
              </a:rPr>
              <a:t>e</a:t>
            </a:r>
            <a:r>
              <a:rPr lang="en-IN" b="1" dirty="0" smtClean="0">
                <a:latin typeface="Times New Roman" pitchFamily="18" charset="0"/>
                <a:cs typeface="Times New Roman" pitchFamily="18" charset="0"/>
              </a:rPr>
              <a:t>d </a:t>
            </a:r>
            <a:r>
              <a:rPr lang="en-IN" b="1" spc="-5" dirty="0" smtClean="0">
                <a:latin typeface="Times New Roman" pitchFamily="18" charset="0"/>
                <a:cs typeface="Times New Roman" pitchFamily="18" charset="0"/>
              </a:rPr>
              <a:t>a</a:t>
            </a:r>
            <a:r>
              <a:rPr lang="en-IN" b="1" dirty="0" smtClean="0">
                <a:latin typeface="Times New Roman" pitchFamily="18" charset="0"/>
                <a:cs typeface="Times New Roman" pitchFamily="18" charset="0"/>
              </a:rPr>
              <a:t>s a </a:t>
            </a:r>
            <a:r>
              <a:rPr lang="en-IN" b="1" spc="-15" dirty="0" smtClean="0">
                <a:latin typeface="Times New Roman" pitchFamily="18" charset="0"/>
                <a:cs typeface="Times New Roman" pitchFamily="18" charset="0"/>
              </a:rPr>
              <a:t>deduction </a:t>
            </a:r>
            <a:r>
              <a:rPr lang="en-IN" b="1" spc="-5" dirty="0" smtClean="0">
                <a:latin typeface="Times New Roman" pitchFamily="18" charset="0"/>
                <a:cs typeface="Times New Roman" pitchFamily="18" charset="0"/>
              </a:rPr>
              <a:t>under </a:t>
            </a:r>
            <a:br>
              <a:rPr lang="en-IN" b="1" spc="-5" dirty="0" smtClean="0">
                <a:latin typeface="Times New Roman" pitchFamily="18" charset="0"/>
                <a:cs typeface="Times New Roman" pitchFamily="18" charset="0"/>
              </a:rPr>
            </a:br>
            <a:r>
              <a:rPr lang="en-IN" b="1" spc="-5" dirty="0" smtClean="0">
                <a:latin typeface="Times New Roman" pitchFamily="18" charset="0"/>
                <a:cs typeface="Times New Roman" pitchFamily="18" charset="0"/>
              </a:rPr>
              <a:t>     </a:t>
            </a:r>
            <a:r>
              <a:rPr lang="en-IN" b="1" spc="5" dirty="0" smtClean="0">
                <a:latin typeface="Times New Roman" pitchFamily="18" charset="0"/>
                <a:cs typeface="Times New Roman" pitchFamily="18" charset="0"/>
              </a:rPr>
              <a:t>any </a:t>
            </a:r>
            <a:r>
              <a:rPr lang="en-IN" b="1" spc="-5" dirty="0" smtClean="0">
                <a:latin typeface="Times New Roman" pitchFamily="18" charset="0"/>
                <a:cs typeface="Times New Roman" pitchFamily="18" charset="0"/>
              </a:rPr>
              <a:t>head </a:t>
            </a:r>
            <a:r>
              <a:rPr lang="en-IN" b="1" spc="-20" dirty="0" smtClean="0">
                <a:latin typeface="Times New Roman" pitchFamily="18" charset="0"/>
                <a:cs typeface="Times New Roman" pitchFamily="18" charset="0"/>
              </a:rPr>
              <a:t>of</a:t>
            </a:r>
            <a:r>
              <a:rPr lang="en-IN" b="1" spc="100" dirty="0" smtClean="0">
                <a:latin typeface="Times New Roman" pitchFamily="18" charset="0"/>
                <a:cs typeface="Times New Roman" pitchFamily="18" charset="0"/>
              </a:rPr>
              <a:t> </a:t>
            </a:r>
            <a:r>
              <a:rPr lang="en-IN" b="1" spc="-15" dirty="0" smtClean="0">
                <a:latin typeface="Times New Roman" pitchFamily="18" charset="0"/>
                <a:cs typeface="Times New Roman" pitchFamily="18" charset="0"/>
              </a:rPr>
              <a:t>income.</a:t>
            </a:r>
            <a:endParaRPr lang="en-IN" b="1"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71546"/>
            <a:ext cx="9144000" cy="693780"/>
          </a:xfrm>
          <a:prstGeom prst="rect">
            <a:avLst/>
          </a:prstGeom>
        </p:spPr>
        <p:txBody>
          <a:bodyPr vert="horz" wrap="square" lIns="0" tIns="16510" rIns="0" bIns="0" rtlCol="0">
            <a:spAutoFit/>
          </a:bodyPr>
          <a:lstStyle/>
          <a:p>
            <a:pPr marL="12700" algn="ctr">
              <a:lnSpc>
                <a:spcPct val="100000"/>
              </a:lnSpc>
              <a:spcBef>
                <a:spcPts val="130"/>
              </a:spcBef>
            </a:pPr>
            <a:r>
              <a:rPr sz="4400" spc="20" dirty="0">
                <a:effectLst>
                  <a:outerShdw blurRad="38100" dist="38100" dir="2700000" algn="tl">
                    <a:srgbClr val="000000">
                      <a:alpha val="43137"/>
                    </a:srgbClr>
                  </a:outerShdw>
                </a:effectLst>
              </a:rPr>
              <a:t>IMPACT </a:t>
            </a:r>
            <a:r>
              <a:rPr sz="4400" spc="20">
                <a:effectLst>
                  <a:outerShdw blurRad="38100" dist="38100" dir="2700000" algn="tl">
                    <a:srgbClr val="000000">
                      <a:alpha val="43137"/>
                    </a:srgbClr>
                  </a:outerShdw>
                </a:effectLst>
              </a:rPr>
              <a:t>OF </a:t>
            </a:r>
            <a:r>
              <a:rPr lang="en-IN" sz="4400" spc="20" dirty="0" smtClean="0">
                <a:effectLst>
                  <a:outerShdw blurRad="38100" dist="38100" dir="2700000" algn="tl">
                    <a:srgbClr val="000000">
                      <a:alpha val="43137"/>
                    </a:srgbClr>
                  </a:outerShdw>
                </a:effectLst>
              </a:rPr>
              <a:t>DEMONETISATION</a:t>
            </a:r>
            <a:endParaRPr sz="4400" spc="20">
              <a:effectLst>
                <a:outerShdw blurRad="38100" dist="38100" dir="2700000" algn="tl">
                  <a:srgbClr val="000000">
                    <a:alpha val="43137"/>
                  </a:srgbClr>
                </a:outerShdw>
              </a:effectLst>
            </a:endParaRPr>
          </a:p>
        </p:txBody>
      </p:sp>
      <p:sp>
        <p:nvSpPr>
          <p:cNvPr id="3" name="object 3"/>
          <p:cNvSpPr txBox="1">
            <a:spLocks noGrp="1"/>
          </p:cNvSpPr>
          <p:nvPr>
            <p:ph type="ftr" sz="quarter" idx="12"/>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pic>
        <p:nvPicPr>
          <p:cNvPr id="5" name="Picture 2" descr="Image result for DEMONETISATION AND TAXATION CARTOONS"/>
          <p:cNvPicPr>
            <a:picLocks noChangeAspect="1" noChangeArrowheads="1"/>
          </p:cNvPicPr>
          <p:nvPr/>
        </p:nvPicPr>
        <p:blipFill>
          <a:blip r:embed="rId2"/>
          <a:srcRect/>
          <a:stretch>
            <a:fillRect/>
          </a:stretch>
        </p:blipFill>
        <p:spPr bwMode="auto">
          <a:xfrm>
            <a:off x="2643174" y="2071678"/>
            <a:ext cx="4667238" cy="36501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66" y="34568"/>
            <a:ext cx="6834135" cy="965541"/>
          </a:xfrm>
        </p:spPr>
        <p:txBody>
          <a:bodyPr/>
          <a:lstStyle/>
          <a:p>
            <a:r>
              <a:rPr lang="en-US" sz="2800" u="none"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OBJECTS OF DEMONETISATION</a:t>
            </a:r>
            <a:endParaRPr lang="en-US" sz="2800" b="1" u="sng" dirty="0">
              <a:latin typeface="Times New Roman" pitchFamily="18" charset="0"/>
              <a:cs typeface="Times New Roman" pitchFamily="18" charset="0"/>
            </a:endParaRPr>
          </a:p>
        </p:txBody>
      </p:sp>
      <p:sp>
        <p:nvSpPr>
          <p:cNvPr id="5" name="Footer Placeholder 4"/>
          <p:cNvSpPr>
            <a:spLocks noGrp="1"/>
          </p:cNvSpPr>
          <p:nvPr>
            <p:ph type="ftr" sz="quarter" idx="16"/>
          </p:nvPr>
        </p:nvSpPr>
        <p:spPr/>
        <p:txBody>
          <a:bodyPr/>
          <a:lstStyle/>
          <a:p>
            <a:pPr marL="12700">
              <a:lnSpc>
                <a:spcPts val="1240"/>
              </a:lnSpc>
            </a:pPr>
            <a:endParaRPr lang="en-US" spc="10" dirty="0"/>
          </a:p>
        </p:txBody>
      </p:sp>
      <p:pic>
        <p:nvPicPr>
          <p:cNvPr id="4" name="Picture 2" descr="Related image"/>
          <p:cNvPicPr>
            <a:picLocks noChangeAspect="1" noChangeArrowheads="1"/>
          </p:cNvPicPr>
          <p:nvPr/>
        </p:nvPicPr>
        <p:blipFill>
          <a:blip r:embed="rId2"/>
          <a:srcRect/>
          <a:stretch>
            <a:fillRect/>
          </a:stretch>
        </p:blipFill>
        <p:spPr bwMode="auto">
          <a:xfrm>
            <a:off x="5580114" y="2708920"/>
            <a:ext cx="3175495" cy="3953996"/>
          </a:xfrm>
          <a:prstGeom prst="rect">
            <a:avLst/>
          </a:prstGeom>
          <a:ln>
            <a:noFill/>
          </a:ln>
          <a:effectLst>
            <a:softEdge rad="112500"/>
          </a:effectLst>
        </p:spPr>
      </p:pic>
      <p:sp>
        <p:nvSpPr>
          <p:cNvPr id="6" name="Text Placeholder 2"/>
          <p:cNvSpPr txBox="1">
            <a:spLocks/>
          </p:cNvSpPr>
          <p:nvPr/>
        </p:nvSpPr>
        <p:spPr>
          <a:xfrm>
            <a:off x="520066" y="1463697"/>
            <a:ext cx="8444423" cy="354948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Char char="q"/>
            </a:pPr>
            <a:r>
              <a:rPr lang="en-US" sz="2000" b="0" dirty="0" smtClean="0">
                <a:latin typeface="Times New Roman" pitchFamily="18" charset="0"/>
                <a:cs typeface="Times New Roman" pitchFamily="18" charset="0"/>
              </a:rPr>
              <a:t>To tackle black money in the economy.</a:t>
            </a:r>
          </a:p>
          <a:p>
            <a:pPr>
              <a:buFont typeface="Wingdings" pitchFamily="2" charset="2"/>
              <a:buChar char="q"/>
            </a:pPr>
            <a:endParaRPr lang="en-US" sz="2000" b="0" dirty="0" smtClean="0">
              <a:latin typeface="Times New Roman" pitchFamily="18" charset="0"/>
              <a:cs typeface="Times New Roman" pitchFamily="18" charset="0"/>
            </a:endParaRPr>
          </a:p>
          <a:p>
            <a:pPr>
              <a:buFont typeface="Wingdings" pitchFamily="2" charset="2"/>
              <a:buChar char="q"/>
            </a:pPr>
            <a:r>
              <a:rPr lang="en-US" sz="2000" b="0" dirty="0" smtClean="0">
                <a:latin typeface="Times New Roman" pitchFamily="18" charset="0"/>
                <a:cs typeface="Times New Roman" pitchFamily="18" charset="0"/>
              </a:rPr>
              <a:t>To lower the cash circulation in the country which promotes corruption.</a:t>
            </a:r>
          </a:p>
          <a:p>
            <a:pPr>
              <a:buFont typeface="Wingdings" pitchFamily="2" charset="2"/>
              <a:buChar char="q"/>
            </a:pPr>
            <a:endParaRPr lang="en-US" sz="2000" b="0" dirty="0" smtClean="0">
              <a:latin typeface="Times New Roman" pitchFamily="18" charset="0"/>
              <a:cs typeface="Times New Roman" pitchFamily="18" charset="0"/>
            </a:endParaRPr>
          </a:p>
          <a:p>
            <a:pPr>
              <a:buFont typeface="Wingdings" pitchFamily="2" charset="2"/>
              <a:buChar char="q"/>
            </a:pPr>
            <a:r>
              <a:rPr lang="en-US" sz="2000" b="0" dirty="0" smtClean="0">
                <a:latin typeface="Times New Roman" pitchFamily="18" charset="0"/>
                <a:cs typeface="Times New Roman" pitchFamily="18" charset="0"/>
              </a:rPr>
              <a:t>To weed out high value currency.</a:t>
            </a:r>
          </a:p>
          <a:p>
            <a:pPr>
              <a:buFont typeface="Wingdings" pitchFamily="2" charset="2"/>
              <a:buChar char="q"/>
            </a:pPr>
            <a:endParaRPr lang="en-US" sz="2000" b="0" dirty="0" smtClean="0">
              <a:latin typeface="Times New Roman" pitchFamily="18" charset="0"/>
              <a:cs typeface="Times New Roman" pitchFamily="18" charset="0"/>
            </a:endParaRPr>
          </a:p>
          <a:p>
            <a:pPr>
              <a:buFont typeface="Wingdings" pitchFamily="2" charset="2"/>
              <a:buChar char="q"/>
            </a:pPr>
            <a:r>
              <a:rPr lang="en-US" sz="2000" b="0" dirty="0" smtClean="0">
                <a:latin typeface="Times New Roman" pitchFamily="18" charset="0"/>
                <a:cs typeface="Times New Roman" pitchFamily="18" charset="0"/>
              </a:rPr>
              <a:t>To check terror financing.</a:t>
            </a:r>
          </a:p>
          <a:p>
            <a:pPr>
              <a:buFont typeface="Wingdings" pitchFamily="2" charset="2"/>
              <a:buChar char="q"/>
            </a:pPr>
            <a:endParaRPr lang="en-US" sz="2000" b="0" dirty="0" smtClean="0">
              <a:latin typeface="Times New Roman" pitchFamily="18" charset="0"/>
              <a:cs typeface="Times New Roman" pitchFamily="18" charset="0"/>
            </a:endParaRPr>
          </a:p>
          <a:p>
            <a:pPr>
              <a:buFont typeface="Wingdings" pitchFamily="2" charset="2"/>
              <a:buChar char="q"/>
            </a:pPr>
            <a:r>
              <a:rPr lang="en-US" sz="2000" b="0" dirty="0" smtClean="0">
                <a:latin typeface="Times New Roman" pitchFamily="18" charset="0"/>
                <a:cs typeface="Times New Roman" pitchFamily="18" charset="0"/>
              </a:rPr>
              <a:t>To promote digital transactions.</a:t>
            </a:r>
          </a:p>
          <a:p>
            <a:pPr>
              <a:buFont typeface="Wingdings" pitchFamily="2" charset="2"/>
              <a:buChar char="q"/>
            </a:pPr>
            <a:endParaRPr lang="en-US" sz="2000" dirty="0" smtClean="0">
              <a:latin typeface="Times New Roman" pitchFamily="18" charset="0"/>
              <a:cs typeface="Times New Roman" pitchFamily="18" charset="0"/>
            </a:endParaRPr>
          </a:p>
          <a:p>
            <a:pPr>
              <a:buFont typeface="Arial" pitchFamily="34" charset="0"/>
              <a:buChar cha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36402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28670"/>
            <a:ext cx="9144000" cy="690574"/>
          </a:xfrm>
          <a:prstGeom prst="rect">
            <a:avLst/>
          </a:prstGeom>
        </p:spPr>
        <p:txBody>
          <a:bodyPr vert="horz" wrap="square" lIns="0" tIns="13335" rIns="0" bIns="0" rtlCol="0">
            <a:spAutoFit/>
          </a:bodyPr>
          <a:lstStyle/>
          <a:p>
            <a:pPr marL="12700" algn="ctr">
              <a:lnSpc>
                <a:spcPct val="100000"/>
              </a:lnSpc>
              <a:spcBef>
                <a:spcPts val="105"/>
              </a:spcBef>
            </a:pPr>
            <a:r>
              <a:rPr sz="4400" spc="20" dirty="0">
                <a:effectLst>
                  <a:outerShdw blurRad="38100" dist="38100" dir="2700000" algn="tl">
                    <a:srgbClr val="000000">
                      <a:alpha val="43137"/>
                    </a:srgbClr>
                  </a:outerShdw>
                </a:effectLst>
              </a:rPr>
              <a:t>STATUTORY DISCLOSURES</a:t>
            </a:r>
            <a:endParaRPr sz="4400" spc="20">
              <a:effectLst>
                <a:outerShdw blurRad="38100" dist="38100" dir="2700000" algn="tl">
                  <a:srgbClr val="000000">
                    <a:alpha val="43137"/>
                  </a:srgbClr>
                </a:outerShdw>
              </a:effectLst>
            </a:endParaRPr>
          </a:p>
        </p:txBody>
      </p:sp>
      <p:sp>
        <p:nvSpPr>
          <p:cNvPr id="3" name="object 3"/>
          <p:cNvSpPr txBox="1">
            <a:spLocks noGrp="1"/>
          </p:cNvSpPr>
          <p:nvPr>
            <p:ph type="ftr" sz="quarter" idx="12"/>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pic>
        <p:nvPicPr>
          <p:cNvPr id="32770" name="Picture 2" descr="Image result for statutory  disclosures cash transaction"/>
          <p:cNvPicPr>
            <a:picLocks noChangeAspect="1" noChangeArrowheads="1"/>
          </p:cNvPicPr>
          <p:nvPr/>
        </p:nvPicPr>
        <p:blipFill>
          <a:blip r:embed="rId2"/>
          <a:srcRect/>
          <a:stretch>
            <a:fillRect/>
          </a:stretch>
        </p:blipFill>
        <p:spPr bwMode="auto">
          <a:xfrm>
            <a:off x="2285984" y="2428867"/>
            <a:ext cx="4013163" cy="26819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720" y="3571876"/>
            <a:ext cx="8429684" cy="2605842"/>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27940" rIns="0" bIns="0" rtlCol="0">
            <a:spAutoFit/>
          </a:bodyPr>
          <a:lstStyle/>
          <a:p>
            <a:pPr>
              <a:lnSpc>
                <a:spcPct val="100000"/>
              </a:lnSpc>
              <a:spcBef>
                <a:spcPts val="50"/>
              </a:spcBef>
              <a:buFont typeface="Arial"/>
              <a:buChar char="•"/>
            </a:pPr>
            <a:endParaRPr sz="2000">
              <a:latin typeface="Times New Roman" pitchFamily="18" charset="0"/>
              <a:cs typeface="Times New Roman" pitchFamily="18" charset="0"/>
            </a:endParaRPr>
          </a:p>
          <a:p>
            <a:pPr marL="355600" marR="14604" indent="-343535" algn="just">
              <a:lnSpc>
                <a:spcPct val="100400"/>
              </a:lnSpc>
              <a:spcBef>
                <a:spcPts val="5"/>
              </a:spcBef>
              <a:buFont typeface="Arial"/>
              <a:buChar char="•"/>
              <a:tabLst>
                <a:tab pos="356235" algn="l"/>
              </a:tabLst>
            </a:pPr>
            <a:r>
              <a:rPr sz="2000" spc="-10" dirty="0">
                <a:latin typeface="Times New Roman" pitchFamily="18" charset="0"/>
                <a:cs typeface="Times New Roman" pitchFamily="18" charset="0"/>
              </a:rPr>
              <a:t>Notification </a:t>
            </a:r>
            <a:r>
              <a:rPr sz="2000" spc="20" dirty="0">
                <a:latin typeface="Times New Roman" pitchFamily="18" charset="0"/>
                <a:cs typeface="Times New Roman" pitchFamily="18" charset="0"/>
              </a:rPr>
              <a:t>No. </a:t>
            </a:r>
            <a:r>
              <a:rPr sz="2000" dirty="0">
                <a:latin typeface="Times New Roman" pitchFamily="18" charset="0"/>
                <a:cs typeface="Times New Roman" pitchFamily="18" charset="0"/>
              </a:rPr>
              <a:t>G.S.R. </a:t>
            </a:r>
            <a:r>
              <a:rPr sz="2000" spc="5" dirty="0">
                <a:latin typeface="Times New Roman" pitchFamily="18" charset="0"/>
                <a:cs typeface="Times New Roman" pitchFamily="18" charset="0"/>
              </a:rPr>
              <a:t>307(E) </a:t>
            </a:r>
            <a:r>
              <a:rPr sz="2000" spc="-5" dirty="0">
                <a:latin typeface="Times New Roman" pitchFamily="18" charset="0"/>
                <a:cs typeface="Times New Roman" pitchFamily="18" charset="0"/>
              </a:rPr>
              <a:t>dated </a:t>
            </a:r>
            <a:r>
              <a:rPr sz="2000" spc="-10" dirty="0">
                <a:latin typeface="Times New Roman" pitchFamily="18" charset="0"/>
                <a:cs typeface="Times New Roman" pitchFamily="18" charset="0"/>
              </a:rPr>
              <a:t>30th </a:t>
            </a:r>
            <a:r>
              <a:rPr sz="2000" spc="-5" dirty="0">
                <a:latin typeface="Times New Roman" pitchFamily="18" charset="0"/>
                <a:cs typeface="Times New Roman" pitchFamily="18" charset="0"/>
              </a:rPr>
              <a:t>March </a:t>
            </a:r>
            <a:r>
              <a:rPr sz="2000" dirty="0">
                <a:latin typeface="Times New Roman" pitchFamily="18" charset="0"/>
                <a:cs typeface="Times New Roman" pitchFamily="18" charset="0"/>
              </a:rPr>
              <a:t>2017 </a:t>
            </a:r>
            <a:r>
              <a:rPr sz="2000" spc="-5" dirty="0">
                <a:latin typeface="Times New Roman" pitchFamily="18" charset="0"/>
                <a:cs typeface="Times New Roman" pitchFamily="18" charset="0"/>
              </a:rPr>
              <a:t>issued </a:t>
            </a:r>
            <a:r>
              <a:rPr sz="2000" spc="20" dirty="0">
                <a:latin typeface="Times New Roman" pitchFamily="18" charset="0"/>
                <a:cs typeface="Times New Roman" pitchFamily="18" charset="0"/>
              </a:rPr>
              <a:t>by  </a:t>
            </a:r>
            <a:r>
              <a:rPr sz="2000" dirty="0">
                <a:latin typeface="Times New Roman" pitchFamily="18" charset="0"/>
                <a:cs typeface="Times New Roman" pitchFamily="18" charset="0"/>
              </a:rPr>
              <a:t>MCA </a:t>
            </a:r>
            <a:r>
              <a:rPr sz="2000" b="1" dirty="0">
                <a:latin typeface="Times New Roman" pitchFamily="18" charset="0"/>
                <a:cs typeface="Times New Roman" pitchFamily="18" charset="0"/>
              </a:rPr>
              <a:t>required </a:t>
            </a:r>
            <a:r>
              <a:rPr sz="2000" b="1" spc="15" dirty="0">
                <a:latin typeface="Times New Roman" pitchFamily="18" charset="0"/>
                <a:cs typeface="Times New Roman" pitchFamily="18" charset="0"/>
              </a:rPr>
              <a:t>the </a:t>
            </a:r>
            <a:r>
              <a:rPr sz="2000" b="1" spc="5" dirty="0">
                <a:latin typeface="Times New Roman" pitchFamily="18" charset="0"/>
                <a:cs typeface="Times New Roman" pitchFamily="18" charset="0"/>
              </a:rPr>
              <a:t>auditor </a:t>
            </a:r>
            <a:r>
              <a:rPr sz="2000" b="1" spc="10" dirty="0">
                <a:latin typeface="Times New Roman" pitchFamily="18" charset="0"/>
                <a:cs typeface="Times New Roman" pitchFamily="18" charset="0"/>
              </a:rPr>
              <a:t>to </a:t>
            </a:r>
            <a:r>
              <a:rPr sz="2000" b="1" spc="5" dirty="0">
                <a:latin typeface="Times New Roman" pitchFamily="18" charset="0"/>
                <a:cs typeface="Times New Roman" pitchFamily="18" charset="0"/>
              </a:rPr>
              <a:t>incorporate </a:t>
            </a:r>
            <a:r>
              <a:rPr sz="2000" b="1" spc="-25" dirty="0">
                <a:latin typeface="Times New Roman" pitchFamily="18" charset="0"/>
                <a:cs typeface="Times New Roman" pitchFamily="18" charset="0"/>
              </a:rPr>
              <a:t>in </a:t>
            </a:r>
            <a:r>
              <a:rPr sz="2000" b="1" spc="15" dirty="0">
                <a:latin typeface="Times New Roman" pitchFamily="18" charset="0"/>
                <a:cs typeface="Times New Roman" pitchFamily="18" charset="0"/>
              </a:rPr>
              <a:t>its </a:t>
            </a:r>
            <a:r>
              <a:rPr sz="2000" b="1" dirty="0">
                <a:latin typeface="Times New Roman" pitchFamily="18" charset="0"/>
                <a:cs typeface="Times New Roman" pitchFamily="18" charset="0"/>
              </a:rPr>
              <a:t>audit </a:t>
            </a:r>
            <a:r>
              <a:rPr sz="2000" b="1" spc="-5" dirty="0">
                <a:latin typeface="Times New Roman" pitchFamily="18" charset="0"/>
                <a:cs typeface="Times New Roman" pitchFamily="18" charset="0"/>
              </a:rPr>
              <a:t>report  </a:t>
            </a:r>
            <a:r>
              <a:rPr sz="2000" spc="-5" dirty="0">
                <a:latin typeface="Times New Roman" pitchFamily="18" charset="0"/>
                <a:cs typeface="Times New Roman" pitchFamily="18" charset="0"/>
              </a:rPr>
              <a:t>the </a:t>
            </a:r>
            <a:r>
              <a:rPr sz="2000" spc="-10" dirty="0">
                <a:latin typeface="Times New Roman" pitchFamily="18" charset="0"/>
                <a:cs typeface="Times New Roman" pitchFamily="18" charset="0"/>
              </a:rPr>
              <a:t>following</a:t>
            </a:r>
            <a:r>
              <a:rPr sz="2000" spc="60" dirty="0">
                <a:latin typeface="Times New Roman" pitchFamily="18" charset="0"/>
                <a:cs typeface="Times New Roman" pitchFamily="18" charset="0"/>
              </a:rPr>
              <a:t> </a:t>
            </a:r>
            <a:r>
              <a:rPr sz="2000" dirty="0">
                <a:latin typeface="Times New Roman" pitchFamily="18" charset="0"/>
                <a:cs typeface="Times New Roman" pitchFamily="18" charset="0"/>
              </a:rPr>
              <a:t>:</a:t>
            </a:r>
            <a:endParaRPr sz="2000">
              <a:latin typeface="Times New Roman" pitchFamily="18" charset="0"/>
              <a:cs typeface="Times New Roman" pitchFamily="18" charset="0"/>
            </a:endParaRPr>
          </a:p>
          <a:p>
            <a:pPr marL="127000" marR="5080" algn="just">
              <a:lnSpc>
                <a:spcPct val="100099"/>
              </a:lnSpc>
              <a:spcBef>
                <a:spcPts val="869"/>
              </a:spcBef>
              <a:tabLst>
                <a:tab pos="2758440" algn="l"/>
              </a:tabLst>
            </a:pPr>
            <a:r>
              <a:rPr sz="2000" b="1" i="1" spc="5" dirty="0">
                <a:latin typeface="Times New Roman" pitchFamily="18" charset="0"/>
                <a:cs typeface="Times New Roman" pitchFamily="18" charset="0"/>
              </a:rPr>
              <a:t>“(d) </a:t>
            </a:r>
            <a:r>
              <a:rPr sz="2000" b="1" i="1" spc="-5" dirty="0">
                <a:latin typeface="Times New Roman" pitchFamily="18" charset="0"/>
                <a:cs typeface="Times New Roman" pitchFamily="18" charset="0"/>
              </a:rPr>
              <a:t>whether </a:t>
            </a:r>
            <a:r>
              <a:rPr sz="2000" b="1" i="1" spc="-10" dirty="0">
                <a:latin typeface="Times New Roman" pitchFamily="18" charset="0"/>
                <a:cs typeface="Times New Roman" pitchFamily="18" charset="0"/>
              </a:rPr>
              <a:t>the </a:t>
            </a:r>
            <a:r>
              <a:rPr sz="2000" b="1" i="1" spc="5" dirty="0">
                <a:latin typeface="Times New Roman" pitchFamily="18" charset="0"/>
                <a:cs typeface="Times New Roman" pitchFamily="18" charset="0"/>
              </a:rPr>
              <a:t>company </a:t>
            </a:r>
            <a:r>
              <a:rPr sz="2000" b="1" i="1" spc="-20" dirty="0">
                <a:latin typeface="Times New Roman" pitchFamily="18" charset="0"/>
                <a:cs typeface="Times New Roman" pitchFamily="18" charset="0"/>
              </a:rPr>
              <a:t>had </a:t>
            </a:r>
            <a:r>
              <a:rPr sz="2000" b="1" i="1" dirty="0">
                <a:latin typeface="Times New Roman" pitchFamily="18" charset="0"/>
                <a:cs typeface="Times New Roman" pitchFamily="18" charset="0"/>
              </a:rPr>
              <a:t>provided </a:t>
            </a:r>
            <a:r>
              <a:rPr sz="2000" b="1" i="1" spc="-10" dirty="0">
                <a:latin typeface="Times New Roman" pitchFamily="18" charset="0"/>
                <a:cs typeface="Times New Roman" pitchFamily="18" charset="0"/>
              </a:rPr>
              <a:t>requisite </a:t>
            </a:r>
            <a:r>
              <a:rPr sz="2000" b="1" i="1" spc="-5" dirty="0">
                <a:latin typeface="Times New Roman" pitchFamily="18" charset="0"/>
                <a:cs typeface="Times New Roman" pitchFamily="18" charset="0"/>
              </a:rPr>
              <a:t>disclosures </a:t>
            </a:r>
            <a:r>
              <a:rPr sz="2000" b="1" i="1" spc="25" dirty="0">
                <a:latin typeface="Times New Roman" pitchFamily="18" charset="0"/>
                <a:cs typeface="Times New Roman" pitchFamily="18" charset="0"/>
              </a:rPr>
              <a:t>in  </a:t>
            </a:r>
            <a:r>
              <a:rPr sz="2000" b="1" i="1" spc="-5" dirty="0">
                <a:latin typeface="Times New Roman" pitchFamily="18" charset="0"/>
                <a:cs typeface="Times New Roman" pitchFamily="18" charset="0"/>
              </a:rPr>
              <a:t>its </a:t>
            </a:r>
            <a:r>
              <a:rPr sz="2000" b="1" i="1" spc="10" dirty="0">
                <a:latin typeface="Times New Roman" pitchFamily="18" charset="0"/>
                <a:cs typeface="Times New Roman" pitchFamily="18" charset="0"/>
              </a:rPr>
              <a:t>financial </a:t>
            </a:r>
            <a:r>
              <a:rPr sz="2000" b="1" i="1" spc="-10" dirty="0">
                <a:latin typeface="Times New Roman" pitchFamily="18" charset="0"/>
                <a:cs typeface="Times New Roman" pitchFamily="18" charset="0"/>
              </a:rPr>
              <a:t>statements </a:t>
            </a:r>
            <a:r>
              <a:rPr sz="2000" b="1" i="1" spc="5" dirty="0">
                <a:latin typeface="Times New Roman" pitchFamily="18" charset="0"/>
                <a:cs typeface="Times New Roman" pitchFamily="18" charset="0"/>
              </a:rPr>
              <a:t>as </a:t>
            </a:r>
            <a:r>
              <a:rPr sz="2000" b="1" i="1" spc="-20" dirty="0">
                <a:latin typeface="Times New Roman" pitchFamily="18" charset="0"/>
                <a:cs typeface="Times New Roman" pitchFamily="18" charset="0"/>
              </a:rPr>
              <a:t>to </a:t>
            </a:r>
            <a:r>
              <a:rPr sz="2000" b="1" i="1" spc="10" dirty="0">
                <a:latin typeface="Times New Roman" pitchFamily="18" charset="0"/>
                <a:cs typeface="Times New Roman" pitchFamily="18" charset="0"/>
              </a:rPr>
              <a:t>holdings </a:t>
            </a:r>
            <a:r>
              <a:rPr sz="2000" b="1" i="1" spc="5" dirty="0">
                <a:latin typeface="Times New Roman" pitchFamily="18" charset="0"/>
                <a:cs typeface="Times New Roman" pitchFamily="18" charset="0"/>
              </a:rPr>
              <a:t>as well as </a:t>
            </a:r>
            <a:r>
              <a:rPr sz="2000" b="1" i="1" dirty="0">
                <a:latin typeface="Times New Roman" pitchFamily="18" charset="0"/>
                <a:cs typeface="Times New Roman" pitchFamily="18" charset="0"/>
              </a:rPr>
              <a:t>dealings </a:t>
            </a:r>
            <a:r>
              <a:rPr sz="2000" b="1" i="1" spc="25" dirty="0">
                <a:latin typeface="Times New Roman" pitchFamily="18" charset="0"/>
                <a:cs typeface="Times New Roman" pitchFamily="18" charset="0"/>
              </a:rPr>
              <a:t>in  </a:t>
            </a:r>
            <a:r>
              <a:rPr sz="2000" b="1" i="1" spc="5" dirty="0">
                <a:latin typeface="Times New Roman" pitchFamily="18" charset="0"/>
                <a:cs typeface="Times New Roman" pitchFamily="18" charset="0"/>
              </a:rPr>
              <a:t>Specified </a:t>
            </a:r>
            <a:r>
              <a:rPr sz="2000" b="1" i="1" dirty="0">
                <a:latin typeface="Times New Roman" pitchFamily="18" charset="0"/>
                <a:cs typeface="Times New Roman" pitchFamily="18" charset="0"/>
              </a:rPr>
              <a:t>Bank </a:t>
            </a:r>
            <a:r>
              <a:rPr sz="2000" b="1" i="1" spc="-10" dirty="0">
                <a:latin typeface="Times New Roman" pitchFamily="18" charset="0"/>
                <a:cs typeface="Times New Roman" pitchFamily="18" charset="0"/>
              </a:rPr>
              <a:t>Notes </a:t>
            </a:r>
            <a:r>
              <a:rPr sz="2000" b="1" i="1" dirty="0">
                <a:latin typeface="Times New Roman" pitchFamily="18" charset="0"/>
                <a:cs typeface="Times New Roman" pitchFamily="18" charset="0"/>
              </a:rPr>
              <a:t>during </a:t>
            </a:r>
            <a:r>
              <a:rPr sz="2000" b="1" i="1" spc="-10" dirty="0">
                <a:latin typeface="Times New Roman" pitchFamily="18" charset="0"/>
                <a:cs typeface="Times New Roman" pitchFamily="18" charset="0"/>
              </a:rPr>
              <a:t>the </a:t>
            </a:r>
            <a:r>
              <a:rPr sz="2000" b="1" i="1" spc="-5" dirty="0">
                <a:latin typeface="Times New Roman" pitchFamily="18" charset="0"/>
                <a:cs typeface="Times New Roman" pitchFamily="18" charset="0"/>
              </a:rPr>
              <a:t>period </a:t>
            </a:r>
            <a:r>
              <a:rPr sz="2000" b="1" i="1" dirty="0">
                <a:latin typeface="Times New Roman" pitchFamily="18" charset="0"/>
                <a:cs typeface="Times New Roman" pitchFamily="18" charset="0"/>
              </a:rPr>
              <a:t>from </a:t>
            </a:r>
            <a:r>
              <a:rPr sz="2000" b="1" i="1" spc="-15" dirty="0">
                <a:latin typeface="Times New Roman" pitchFamily="18" charset="0"/>
                <a:cs typeface="Times New Roman" pitchFamily="18" charset="0"/>
              </a:rPr>
              <a:t>8th </a:t>
            </a:r>
            <a:r>
              <a:rPr sz="2000" b="1" i="1" spc="-5" dirty="0">
                <a:latin typeface="Times New Roman" pitchFamily="18" charset="0"/>
                <a:cs typeface="Times New Roman" pitchFamily="18" charset="0"/>
              </a:rPr>
              <a:t>November,  </a:t>
            </a:r>
            <a:r>
              <a:rPr sz="2000" b="1" i="1" dirty="0">
                <a:latin typeface="Times New Roman" pitchFamily="18" charset="0"/>
                <a:cs typeface="Times New Roman" pitchFamily="18" charset="0"/>
              </a:rPr>
              <a:t>2016</a:t>
            </a:r>
            <a:r>
              <a:rPr sz="2000" b="1" i="1" spc="-5" dirty="0">
                <a:latin typeface="Times New Roman" pitchFamily="18" charset="0"/>
                <a:cs typeface="Times New Roman" pitchFamily="18" charset="0"/>
              </a:rPr>
              <a:t> </a:t>
            </a:r>
            <a:r>
              <a:rPr sz="2000" b="1" i="1" spc="-20">
                <a:latin typeface="Times New Roman" pitchFamily="18" charset="0"/>
                <a:cs typeface="Times New Roman" pitchFamily="18" charset="0"/>
              </a:rPr>
              <a:t>to</a:t>
            </a:r>
            <a:r>
              <a:rPr sz="2000" b="1" i="1" spc="15">
                <a:latin typeface="Times New Roman" pitchFamily="18" charset="0"/>
                <a:cs typeface="Times New Roman" pitchFamily="18" charset="0"/>
              </a:rPr>
              <a:t> </a:t>
            </a:r>
            <a:r>
              <a:rPr sz="2000" b="1" i="1" spc="-10" smtClean="0">
                <a:latin typeface="Times New Roman" pitchFamily="18" charset="0"/>
                <a:cs typeface="Times New Roman" pitchFamily="18" charset="0"/>
              </a:rPr>
              <a:t>30th</a:t>
            </a:r>
            <a:r>
              <a:rPr lang="en-US" sz="2000" b="1" i="1" spc="-10" dirty="0" smtClean="0">
                <a:latin typeface="Times New Roman" pitchFamily="18" charset="0"/>
                <a:cs typeface="Times New Roman" pitchFamily="18" charset="0"/>
              </a:rPr>
              <a:t> </a:t>
            </a:r>
            <a:r>
              <a:rPr sz="2000" b="1" i="1" spc="-10" smtClean="0">
                <a:latin typeface="Times New Roman" pitchFamily="18" charset="0"/>
                <a:cs typeface="Times New Roman" pitchFamily="18" charset="0"/>
              </a:rPr>
              <a:t>December</a:t>
            </a:r>
            <a:r>
              <a:rPr sz="2000" b="1" i="1" spc="-10" dirty="0">
                <a:latin typeface="Times New Roman" pitchFamily="18" charset="0"/>
                <a:cs typeface="Times New Roman" pitchFamily="18" charset="0"/>
              </a:rPr>
              <a:t>, </a:t>
            </a:r>
            <a:r>
              <a:rPr sz="2000" b="1" i="1" dirty="0">
                <a:latin typeface="Times New Roman" pitchFamily="18" charset="0"/>
                <a:cs typeface="Times New Roman" pitchFamily="18" charset="0"/>
              </a:rPr>
              <a:t>2016 </a:t>
            </a:r>
            <a:r>
              <a:rPr sz="2000" b="1" i="1" spc="10" dirty="0">
                <a:latin typeface="Times New Roman" pitchFamily="18" charset="0"/>
                <a:cs typeface="Times New Roman" pitchFamily="18" charset="0"/>
              </a:rPr>
              <a:t>and if </a:t>
            </a:r>
            <a:r>
              <a:rPr sz="2000" b="1" i="1" spc="-5" dirty="0">
                <a:latin typeface="Times New Roman" pitchFamily="18" charset="0"/>
                <a:cs typeface="Times New Roman" pitchFamily="18" charset="0"/>
              </a:rPr>
              <a:t>so, </a:t>
            </a:r>
            <a:r>
              <a:rPr sz="2000" b="1" i="1" spc="5" dirty="0">
                <a:latin typeface="Times New Roman" pitchFamily="18" charset="0"/>
                <a:cs typeface="Times New Roman" pitchFamily="18" charset="0"/>
              </a:rPr>
              <a:t>whether </a:t>
            </a:r>
            <a:r>
              <a:rPr sz="2000" b="1" i="1" spc="-10" dirty="0">
                <a:latin typeface="Times New Roman" pitchFamily="18" charset="0"/>
                <a:cs typeface="Times New Roman" pitchFamily="18" charset="0"/>
              </a:rPr>
              <a:t>these </a:t>
            </a:r>
            <a:r>
              <a:rPr sz="2000" b="1" i="1" spc="15" dirty="0">
                <a:latin typeface="Times New Roman" pitchFamily="18" charset="0"/>
                <a:cs typeface="Times New Roman" pitchFamily="18" charset="0"/>
              </a:rPr>
              <a:t>are </a:t>
            </a:r>
            <a:r>
              <a:rPr sz="2000" b="1" i="1" spc="25" dirty="0">
                <a:latin typeface="Times New Roman" pitchFamily="18" charset="0"/>
                <a:cs typeface="Times New Roman" pitchFamily="18" charset="0"/>
              </a:rPr>
              <a:t>in  </a:t>
            </a:r>
            <a:r>
              <a:rPr sz="2000" b="1" i="1" spc="-5" dirty="0">
                <a:latin typeface="Times New Roman" pitchFamily="18" charset="0"/>
                <a:cs typeface="Times New Roman" pitchFamily="18" charset="0"/>
              </a:rPr>
              <a:t>accordance </a:t>
            </a:r>
            <a:r>
              <a:rPr sz="2000" b="1" i="1" dirty="0">
                <a:latin typeface="Times New Roman" pitchFamily="18" charset="0"/>
                <a:cs typeface="Times New Roman" pitchFamily="18" charset="0"/>
              </a:rPr>
              <a:t>with </a:t>
            </a:r>
            <a:r>
              <a:rPr sz="2000" b="1" i="1" spc="-10" dirty="0">
                <a:latin typeface="Times New Roman" pitchFamily="18" charset="0"/>
                <a:cs typeface="Times New Roman" pitchFamily="18" charset="0"/>
              </a:rPr>
              <a:t>the </a:t>
            </a:r>
            <a:r>
              <a:rPr sz="2000" b="1" i="1" spc="5" dirty="0">
                <a:latin typeface="Times New Roman" pitchFamily="18" charset="0"/>
                <a:cs typeface="Times New Roman" pitchFamily="18" charset="0"/>
              </a:rPr>
              <a:t>books of </a:t>
            </a:r>
            <a:r>
              <a:rPr sz="2000" b="1" i="1" spc="-5" dirty="0">
                <a:latin typeface="Times New Roman" pitchFamily="18" charset="0"/>
                <a:cs typeface="Times New Roman" pitchFamily="18" charset="0"/>
              </a:rPr>
              <a:t>accounts </a:t>
            </a:r>
            <a:r>
              <a:rPr sz="2000" b="1" i="1" spc="5" dirty="0">
                <a:latin typeface="Times New Roman" pitchFamily="18" charset="0"/>
                <a:cs typeface="Times New Roman" pitchFamily="18" charset="0"/>
              </a:rPr>
              <a:t>maintained </a:t>
            </a:r>
            <a:r>
              <a:rPr sz="2000" b="1" i="1" spc="-5" dirty="0">
                <a:latin typeface="Times New Roman" pitchFamily="18" charset="0"/>
                <a:cs typeface="Times New Roman" pitchFamily="18" charset="0"/>
              </a:rPr>
              <a:t>by </a:t>
            </a:r>
            <a:r>
              <a:rPr sz="2000" b="1" i="1" spc="-10" dirty="0">
                <a:latin typeface="Times New Roman" pitchFamily="18" charset="0"/>
                <a:cs typeface="Times New Roman" pitchFamily="18" charset="0"/>
              </a:rPr>
              <a:t>the  </a:t>
            </a:r>
            <a:r>
              <a:rPr sz="2000" b="1" i="1" spc="5" dirty="0">
                <a:latin typeface="Times New Roman" pitchFamily="18" charset="0"/>
                <a:cs typeface="Times New Roman" pitchFamily="18" charset="0"/>
              </a:rPr>
              <a:t>company.”</a:t>
            </a:r>
            <a:endParaRPr sz="2000">
              <a:latin typeface="Times New Roman" pitchFamily="18" charset="0"/>
              <a:cs typeface="Times New Roman" pitchFamily="18" charset="0"/>
            </a:endParaRPr>
          </a:p>
        </p:txBody>
      </p:sp>
      <p:sp>
        <p:nvSpPr>
          <p:cNvPr id="3" name="object 3"/>
          <p:cNvSpPr txBox="1">
            <a:spLocks noGrp="1"/>
          </p:cNvSpPr>
          <p:nvPr>
            <p:ph type="ftr" sz="quarter" idx="11"/>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5" name="TextBox 4"/>
          <p:cNvSpPr txBox="1"/>
          <p:nvPr/>
        </p:nvSpPr>
        <p:spPr>
          <a:xfrm>
            <a:off x="785786" y="142852"/>
            <a:ext cx="9144000" cy="954107"/>
          </a:xfrm>
          <a:prstGeom prst="rect">
            <a:avLst/>
          </a:prstGeom>
          <a:noFill/>
        </p:spPr>
        <p:txBody>
          <a:bodyPr wrap="square" rtlCol="0">
            <a:spAutoFit/>
          </a:bodyPr>
          <a:lstStyle/>
          <a:p>
            <a:pPr algn="ctr"/>
            <a:r>
              <a:rPr lang="en-IN" sz="2800" b="1" u="heavy" spc="-5" dirty="0" smtClean="0">
                <a:uFill>
                  <a:solidFill>
                    <a:srgbClr val="000000"/>
                  </a:solidFill>
                </a:uFill>
                <a:latin typeface="Times New Roman" pitchFamily="18" charset="0"/>
                <a:cs typeface="Times New Roman" pitchFamily="18" charset="0"/>
              </a:rPr>
              <a:t>DISCLOSURES </a:t>
            </a:r>
            <a:r>
              <a:rPr lang="en-IN" sz="2800" b="1" u="heavy" spc="-10" dirty="0" smtClean="0">
                <a:uFill>
                  <a:solidFill>
                    <a:srgbClr val="000000"/>
                  </a:solidFill>
                </a:uFill>
                <a:latin typeface="Times New Roman" pitchFamily="18" charset="0"/>
                <a:cs typeface="Times New Roman" pitchFamily="18" charset="0"/>
              </a:rPr>
              <a:t>REQUIRED </a:t>
            </a:r>
            <a:r>
              <a:rPr lang="en-IN" sz="2800" b="1" u="heavy" spc="5" dirty="0" smtClean="0">
                <a:uFill>
                  <a:solidFill>
                    <a:srgbClr val="000000"/>
                  </a:solidFill>
                </a:uFill>
                <a:latin typeface="Times New Roman" pitchFamily="18" charset="0"/>
                <a:cs typeface="Times New Roman" pitchFamily="18" charset="0"/>
              </a:rPr>
              <a:t>UNDER </a:t>
            </a:r>
            <a:r>
              <a:rPr lang="en-IN" sz="2800" b="1" spc="5" dirty="0" smtClean="0">
                <a:latin typeface="Times New Roman" pitchFamily="18" charset="0"/>
                <a:cs typeface="Times New Roman" pitchFamily="18" charset="0"/>
              </a:rPr>
              <a:t> </a:t>
            </a:r>
            <a:br>
              <a:rPr lang="en-IN" sz="2800" b="1" spc="5" dirty="0" smtClean="0">
                <a:latin typeface="Times New Roman" pitchFamily="18" charset="0"/>
                <a:cs typeface="Times New Roman" pitchFamily="18" charset="0"/>
              </a:rPr>
            </a:br>
            <a:r>
              <a:rPr lang="en-IN" sz="2800" b="1" u="heavy" dirty="0" smtClean="0">
                <a:uFill>
                  <a:solidFill>
                    <a:srgbClr val="000000"/>
                  </a:solidFill>
                </a:uFill>
                <a:latin typeface="Times New Roman" pitchFamily="18" charset="0"/>
                <a:cs typeface="Times New Roman" pitchFamily="18" charset="0"/>
              </a:rPr>
              <a:t>THE </a:t>
            </a:r>
            <a:r>
              <a:rPr lang="en-IN" sz="2800" b="1" u="heavy" spc="-15" dirty="0" smtClean="0">
                <a:uFill>
                  <a:solidFill>
                    <a:srgbClr val="000000"/>
                  </a:solidFill>
                </a:uFill>
                <a:latin typeface="Times New Roman" pitchFamily="18" charset="0"/>
                <a:cs typeface="Times New Roman" pitchFamily="18" charset="0"/>
              </a:rPr>
              <a:t>COMPANIES </a:t>
            </a:r>
            <a:r>
              <a:rPr lang="en-IN" sz="2800" b="1" u="heavy" spc="-65" dirty="0" smtClean="0">
                <a:uFill>
                  <a:solidFill>
                    <a:srgbClr val="000000"/>
                  </a:solidFill>
                </a:uFill>
                <a:latin typeface="Times New Roman" pitchFamily="18" charset="0"/>
                <a:cs typeface="Times New Roman" pitchFamily="18" charset="0"/>
              </a:rPr>
              <a:t>ACT,</a:t>
            </a:r>
            <a:r>
              <a:rPr lang="en-IN" sz="2800" b="1" u="heavy" spc="-10" dirty="0" smtClean="0">
                <a:uFill>
                  <a:solidFill>
                    <a:srgbClr val="000000"/>
                  </a:solidFill>
                </a:uFill>
                <a:latin typeface="Times New Roman" pitchFamily="18" charset="0"/>
                <a:cs typeface="Times New Roman" pitchFamily="18" charset="0"/>
              </a:rPr>
              <a:t> </a:t>
            </a:r>
            <a:r>
              <a:rPr lang="en-IN" sz="2800" b="1" u="heavy" dirty="0" smtClean="0">
                <a:uFill>
                  <a:solidFill>
                    <a:srgbClr val="000000"/>
                  </a:solidFill>
                </a:uFill>
                <a:latin typeface="Times New Roman" pitchFamily="18" charset="0"/>
                <a:cs typeface="Times New Roman" pitchFamily="18" charset="0"/>
              </a:rPr>
              <a:t>2013</a:t>
            </a:r>
            <a:endParaRPr lang="en-IN" sz="2800" dirty="0" smtClean="0">
              <a:latin typeface="Times New Roman" pitchFamily="18" charset="0"/>
              <a:cs typeface="Times New Roman" pitchFamily="18" charset="0"/>
            </a:endParaRPr>
          </a:p>
        </p:txBody>
      </p:sp>
      <p:sp>
        <p:nvSpPr>
          <p:cNvPr id="6" name="TextBox 5"/>
          <p:cNvSpPr txBox="1"/>
          <p:nvPr/>
        </p:nvSpPr>
        <p:spPr>
          <a:xfrm>
            <a:off x="357158" y="1643050"/>
            <a:ext cx="828677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IN" sz="2000" spc="-10" dirty="0" smtClean="0">
                <a:latin typeface="Times New Roman" pitchFamily="18" charset="0"/>
                <a:cs typeface="Times New Roman" pitchFamily="18" charset="0"/>
              </a:rPr>
              <a:t>Notification </a:t>
            </a:r>
            <a:r>
              <a:rPr lang="en-IN" sz="2000" spc="20" dirty="0" smtClean="0">
                <a:latin typeface="Times New Roman" pitchFamily="18" charset="0"/>
                <a:cs typeface="Times New Roman" pitchFamily="18" charset="0"/>
              </a:rPr>
              <a:t>No. </a:t>
            </a:r>
            <a:r>
              <a:rPr lang="en-IN" sz="2000" dirty="0" smtClean="0">
                <a:latin typeface="Times New Roman" pitchFamily="18" charset="0"/>
                <a:cs typeface="Times New Roman" pitchFamily="18" charset="0"/>
              </a:rPr>
              <a:t>G.S.R. </a:t>
            </a:r>
            <a:r>
              <a:rPr lang="en-IN" sz="2000" spc="5" dirty="0" smtClean="0">
                <a:latin typeface="Times New Roman" pitchFamily="18" charset="0"/>
                <a:cs typeface="Times New Roman" pitchFamily="18" charset="0"/>
              </a:rPr>
              <a:t>308(E) </a:t>
            </a:r>
            <a:r>
              <a:rPr lang="en-IN" sz="2000" spc="-5" dirty="0" smtClean="0">
                <a:latin typeface="Times New Roman" pitchFamily="18" charset="0"/>
                <a:cs typeface="Times New Roman" pitchFamily="18" charset="0"/>
              </a:rPr>
              <a:t>dated </a:t>
            </a:r>
            <a:r>
              <a:rPr lang="en-IN" sz="2000" spc="-10" dirty="0" smtClean="0">
                <a:latin typeface="Times New Roman" pitchFamily="18" charset="0"/>
                <a:cs typeface="Times New Roman" pitchFamily="18" charset="0"/>
              </a:rPr>
              <a:t>30th </a:t>
            </a:r>
            <a:r>
              <a:rPr lang="en-IN" sz="2000" spc="-5" dirty="0" smtClean="0">
                <a:latin typeface="Times New Roman" pitchFamily="18" charset="0"/>
                <a:cs typeface="Times New Roman" pitchFamily="18" charset="0"/>
              </a:rPr>
              <a:t>March </a:t>
            </a:r>
            <a:r>
              <a:rPr lang="en-IN" sz="2000" dirty="0" smtClean="0">
                <a:latin typeface="Times New Roman" pitchFamily="18" charset="0"/>
                <a:cs typeface="Times New Roman" pitchFamily="18" charset="0"/>
              </a:rPr>
              <a:t>2017 </a:t>
            </a:r>
            <a:r>
              <a:rPr lang="en-IN" sz="2000" spc="-5" dirty="0" smtClean="0">
                <a:latin typeface="Times New Roman" pitchFamily="18" charset="0"/>
                <a:cs typeface="Times New Roman" pitchFamily="18" charset="0"/>
              </a:rPr>
              <a:t>issued </a:t>
            </a:r>
            <a:r>
              <a:rPr lang="en-IN" sz="2000" spc="20" dirty="0" smtClean="0">
                <a:latin typeface="Times New Roman" pitchFamily="18" charset="0"/>
                <a:cs typeface="Times New Roman" pitchFamily="18" charset="0"/>
              </a:rPr>
              <a:t>by  </a:t>
            </a:r>
            <a:r>
              <a:rPr lang="en-IN" sz="2000" dirty="0" smtClean="0">
                <a:latin typeface="Times New Roman" pitchFamily="18" charset="0"/>
                <a:cs typeface="Times New Roman" pitchFamily="18" charset="0"/>
              </a:rPr>
              <a:t>MCA </a:t>
            </a:r>
            <a:r>
              <a:rPr lang="en-IN" sz="2000" spc="-5" dirty="0" smtClean="0">
                <a:latin typeface="Times New Roman" pitchFamily="18" charset="0"/>
                <a:cs typeface="Times New Roman" pitchFamily="18" charset="0"/>
              </a:rPr>
              <a:t>required the </a:t>
            </a:r>
            <a:r>
              <a:rPr lang="en-IN" sz="2000" b="1" spc="5" dirty="0" smtClean="0">
                <a:latin typeface="Times New Roman" pitchFamily="18" charset="0"/>
                <a:cs typeface="Times New Roman" pitchFamily="18" charset="0"/>
              </a:rPr>
              <a:t>companies </a:t>
            </a:r>
            <a:r>
              <a:rPr lang="en-IN" sz="2000" b="1" spc="10" dirty="0" smtClean="0">
                <a:latin typeface="Times New Roman" pitchFamily="18" charset="0"/>
                <a:cs typeface="Times New Roman" pitchFamily="18" charset="0"/>
              </a:rPr>
              <a:t>to </a:t>
            </a:r>
            <a:r>
              <a:rPr lang="en-IN" sz="2000" b="1" spc="5" dirty="0" smtClean="0">
                <a:latin typeface="Times New Roman" pitchFamily="18" charset="0"/>
                <a:cs typeface="Times New Roman" pitchFamily="18" charset="0"/>
              </a:rPr>
              <a:t>disclose </a:t>
            </a:r>
            <a:r>
              <a:rPr lang="en-IN" sz="2000" b="1" spc="-1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Details </a:t>
            </a:r>
            <a:r>
              <a:rPr lang="en-IN" sz="2000" b="1" spc="15" dirty="0" smtClean="0">
                <a:latin typeface="Times New Roman" pitchFamily="18" charset="0"/>
                <a:cs typeface="Times New Roman" pitchFamily="18" charset="0"/>
              </a:rPr>
              <a:t>of  </a:t>
            </a:r>
            <a:r>
              <a:rPr lang="en-IN" sz="2000" b="1" spc="-5" dirty="0" smtClean="0">
                <a:latin typeface="Times New Roman" pitchFamily="18" charset="0"/>
                <a:cs typeface="Times New Roman" pitchFamily="18" charset="0"/>
              </a:rPr>
              <a:t>Specified </a:t>
            </a:r>
            <a:r>
              <a:rPr lang="en-IN" sz="2000" b="1" spc="-20" dirty="0" smtClean="0">
                <a:latin typeface="Times New Roman" pitchFamily="18" charset="0"/>
                <a:cs typeface="Times New Roman" pitchFamily="18" charset="0"/>
              </a:rPr>
              <a:t>Bank </a:t>
            </a:r>
            <a:r>
              <a:rPr lang="en-IN" sz="2000" b="1" spc="-5" dirty="0" smtClean="0">
                <a:latin typeface="Times New Roman" pitchFamily="18" charset="0"/>
                <a:cs typeface="Times New Roman" pitchFamily="18" charset="0"/>
              </a:rPr>
              <a:t>Notes </a:t>
            </a:r>
            <a:r>
              <a:rPr lang="en-IN" sz="2000" b="1" spc="10" dirty="0" smtClean="0">
                <a:latin typeface="Times New Roman" pitchFamily="18" charset="0"/>
                <a:cs typeface="Times New Roman" pitchFamily="18" charset="0"/>
              </a:rPr>
              <a:t>(SBN) </a:t>
            </a:r>
            <a:r>
              <a:rPr lang="en-IN" sz="2000" b="1" spc="-5" dirty="0" smtClean="0">
                <a:latin typeface="Times New Roman" pitchFamily="18" charset="0"/>
                <a:cs typeface="Times New Roman" pitchFamily="18" charset="0"/>
              </a:rPr>
              <a:t>held </a:t>
            </a:r>
            <a:r>
              <a:rPr lang="en-IN" sz="2000" b="1" spc="-15" dirty="0" smtClean="0">
                <a:latin typeface="Times New Roman" pitchFamily="18" charset="0"/>
                <a:cs typeface="Times New Roman" pitchFamily="18" charset="0"/>
              </a:rPr>
              <a:t>and </a:t>
            </a:r>
            <a:r>
              <a:rPr lang="en-IN" sz="2000" b="1" dirty="0" smtClean="0">
                <a:latin typeface="Times New Roman" pitchFamily="18" charset="0"/>
                <a:cs typeface="Times New Roman" pitchFamily="18" charset="0"/>
              </a:rPr>
              <a:t>transacted during </a:t>
            </a:r>
            <a:r>
              <a:rPr lang="en-IN" sz="2000" b="1" spc="15" dirty="0" smtClean="0">
                <a:latin typeface="Times New Roman" pitchFamily="18" charset="0"/>
                <a:cs typeface="Times New Roman" pitchFamily="18" charset="0"/>
              </a:rPr>
              <a:t>the  </a:t>
            </a:r>
            <a:r>
              <a:rPr lang="en-IN" sz="2000" b="1" spc="5" dirty="0" smtClean="0">
                <a:latin typeface="Times New Roman" pitchFamily="18" charset="0"/>
                <a:cs typeface="Times New Roman" pitchFamily="18" charset="0"/>
              </a:rPr>
              <a:t>period </a:t>
            </a:r>
            <a:r>
              <a:rPr lang="en-IN" sz="2000" b="1" spc="-15" dirty="0" smtClean="0">
                <a:latin typeface="Times New Roman" pitchFamily="18" charset="0"/>
                <a:cs typeface="Times New Roman" pitchFamily="18" charset="0"/>
              </a:rPr>
              <a:t>from </a:t>
            </a:r>
            <a:r>
              <a:rPr lang="en-IN" sz="2000" b="1" spc="5" dirty="0" smtClean="0">
                <a:latin typeface="Times New Roman" pitchFamily="18" charset="0"/>
                <a:cs typeface="Times New Roman" pitchFamily="18" charset="0"/>
              </a:rPr>
              <a:t>8th </a:t>
            </a:r>
            <a:r>
              <a:rPr lang="en-IN" sz="2000" b="1" dirty="0" smtClean="0">
                <a:latin typeface="Times New Roman" pitchFamily="18" charset="0"/>
                <a:cs typeface="Times New Roman" pitchFamily="18" charset="0"/>
              </a:rPr>
              <a:t>November, 2016 </a:t>
            </a:r>
            <a:r>
              <a:rPr lang="en-IN" sz="2000" b="1" spc="10" dirty="0" smtClean="0">
                <a:latin typeface="Times New Roman" pitchFamily="18" charset="0"/>
                <a:cs typeface="Times New Roman" pitchFamily="18" charset="0"/>
              </a:rPr>
              <a:t>to </a:t>
            </a:r>
            <a:r>
              <a:rPr lang="en-IN" sz="2000" b="1" spc="5" dirty="0" smtClean="0">
                <a:latin typeface="Times New Roman" pitchFamily="18" charset="0"/>
                <a:cs typeface="Times New Roman" pitchFamily="18" charset="0"/>
              </a:rPr>
              <a:t>30th </a:t>
            </a:r>
            <a:r>
              <a:rPr lang="en-IN" sz="2000" b="1" spc="-5" dirty="0" smtClean="0">
                <a:latin typeface="Times New Roman" pitchFamily="18" charset="0"/>
                <a:cs typeface="Times New Roman" pitchFamily="18" charset="0"/>
              </a:rPr>
              <a:t>December, </a:t>
            </a:r>
            <a:r>
              <a:rPr lang="en-IN" sz="2000" b="1" dirty="0" smtClean="0">
                <a:latin typeface="Times New Roman" pitchFamily="18" charset="0"/>
                <a:cs typeface="Times New Roman" pitchFamily="18" charset="0"/>
              </a:rPr>
              <a:t>2016</a:t>
            </a:r>
            <a:r>
              <a:rPr lang="en-IN" sz="2000" b="1" spc="-114" dirty="0" smtClean="0">
                <a:latin typeface="Times New Roman" pitchFamily="18" charset="0"/>
                <a:cs typeface="Times New Roman" pitchFamily="18" charset="0"/>
              </a:rPr>
              <a:t> </a:t>
            </a:r>
            <a:r>
              <a:rPr lang="en-IN" sz="2000" b="1" dirty="0" smtClean="0">
                <a:latin typeface="Times New Roman" pitchFamily="18" charset="0"/>
                <a:cs typeface="Times New Roman" pitchFamily="18" charset="0"/>
              </a:rPr>
              <a:t>.</a:t>
            </a:r>
            <a:endParaRPr lang="en-IN" sz="2000" dirty="0" smtClean="0">
              <a:latin typeface="Times New Roman" pitchFamily="18" charset="0"/>
              <a:cs typeface="Times New Roman" pitchFamily="18" charset="0"/>
            </a:endParaRPr>
          </a:p>
          <a:p>
            <a:endParaRPr lang="en-IN" dirty="0"/>
          </a:p>
        </p:txBody>
      </p:sp>
      <p:pic>
        <p:nvPicPr>
          <p:cNvPr id="31746" name="Picture 2" descr="Image result for COMPANIES ACT"/>
          <p:cNvPicPr>
            <a:picLocks noChangeAspect="1" noChangeArrowheads="1"/>
          </p:cNvPicPr>
          <p:nvPr/>
        </p:nvPicPr>
        <p:blipFill>
          <a:blip r:embed="rId2"/>
          <a:srcRect/>
          <a:stretch>
            <a:fillRect/>
          </a:stretch>
        </p:blipFill>
        <p:spPr bwMode="auto">
          <a:xfrm>
            <a:off x="0" y="0"/>
            <a:ext cx="2214546" cy="15027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96227"/>
            <a:ext cx="9144000" cy="890628"/>
          </a:xfrm>
          <a:prstGeom prst="rect">
            <a:avLst/>
          </a:prstGeom>
        </p:spPr>
        <p:txBody>
          <a:bodyPr vert="horz" wrap="square" lIns="0" tIns="15875" rIns="0" bIns="0" rtlCol="0">
            <a:spAutoFit/>
          </a:bodyPr>
          <a:lstStyle/>
          <a:p>
            <a:pPr marL="12700" algn="ctr">
              <a:lnSpc>
                <a:spcPct val="100000"/>
              </a:lnSpc>
              <a:spcBef>
                <a:spcPts val="125"/>
              </a:spcBef>
            </a:pPr>
            <a:endParaRPr lang="en-US" sz="2800" b="1" u="sng" spc="15" dirty="0" smtClean="0">
              <a:latin typeface="Times New Roman" pitchFamily="18" charset="0"/>
              <a:cs typeface="Times New Roman" pitchFamily="18" charset="0"/>
            </a:endParaRPr>
          </a:p>
          <a:p>
            <a:pPr marL="12700" algn="ctr">
              <a:lnSpc>
                <a:spcPct val="100000"/>
              </a:lnSpc>
              <a:spcBef>
                <a:spcPts val="125"/>
              </a:spcBef>
            </a:pPr>
            <a:r>
              <a:rPr sz="2800" b="1" u="sng" spc="15" smtClean="0">
                <a:latin typeface="Times New Roman" pitchFamily="18" charset="0"/>
                <a:cs typeface="Times New Roman" pitchFamily="18" charset="0"/>
              </a:rPr>
              <a:t>DI</a:t>
            </a:r>
            <a:r>
              <a:rPr lang="en-US" sz="2800" b="1" u="sng" spc="15" dirty="0" smtClean="0">
                <a:latin typeface="Times New Roman" pitchFamily="18" charset="0"/>
                <a:cs typeface="Times New Roman" pitchFamily="18" charset="0"/>
              </a:rPr>
              <a:t>SC</a:t>
            </a:r>
            <a:r>
              <a:rPr sz="2800" b="1" u="sng" spc="15" smtClean="0">
                <a:latin typeface="Times New Roman" pitchFamily="18" charset="0"/>
                <a:cs typeface="Times New Roman" pitchFamily="18" charset="0"/>
              </a:rPr>
              <a:t>LOSURES</a:t>
            </a:r>
            <a:r>
              <a:rPr lang="en-US" sz="2800" b="1" u="sng" spc="15" dirty="0" smtClean="0">
                <a:latin typeface="Times New Roman" pitchFamily="18" charset="0"/>
                <a:cs typeface="Times New Roman" pitchFamily="18" charset="0"/>
              </a:rPr>
              <a:t> </a:t>
            </a:r>
            <a:r>
              <a:rPr lang="en-IN" sz="2800" b="1" u="sng" spc="20" dirty="0" smtClean="0">
                <a:latin typeface="Times New Roman" pitchFamily="18" charset="0"/>
                <a:cs typeface="Times New Roman" pitchFamily="18" charset="0"/>
              </a:rPr>
              <a:t>REQUIRED IN</a:t>
            </a:r>
            <a:r>
              <a:rPr lang="en-IN" sz="2800" b="1" u="sng" spc="-310" dirty="0" smtClean="0">
                <a:latin typeface="Times New Roman" pitchFamily="18" charset="0"/>
                <a:cs typeface="Times New Roman" pitchFamily="18" charset="0"/>
              </a:rPr>
              <a:t> </a:t>
            </a:r>
            <a:r>
              <a:rPr lang="en-IN" sz="2800" b="1" u="sng" spc="25" dirty="0" smtClean="0">
                <a:latin typeface="Times New Roman" pitchFamily="18" charset="0"/>
                <a:cs typeface="Times New Roman" pitchFamily="18" charset="0"/>
              </a:rPr>
              <a:t>ITRs</a:t>
            </a:r>
            <a:endParaRPr sz="2800" b="1" u="sng">
              <a:latin typeface="Times New Roman" pitchFamily="18" charset="0"/>
              <a:cs typeface="Times New Roman" pitchFamily="18" charset="0"/>
            </a:endParaRPr>
          </a:p>
        </p:txBody>
      </p:sp>
      <p:sp>
        <p:nvSpPr>
          <p:cNvPr id="6" name="object 6"/>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5" name="object 5"/>
          <p:cNvSpPr txBox="1"/>
          <p:nvPr/>
        </p:nvSpPr>
        <p:spPr>
          <a:xfrm>
            <a:off x="78739" y="1683152"/>
            <a:ext cx="9004300" cy="1495922"/>
          </a:xfrm>
          <a:prstGeom prst="rect">
            <a:avLst/>
          </a:prstGeom>
        </p:spPr>
        <p:txBody>
          <a:bodyPr vert="horz" wrap="square" lIns="0" tIns="33655" rIns="0" bIns="0" rtlCol="0">
            <a:spAutoFit/>
          </a:bodyPr>
          <a:lstStyle/>
          <a:p>
            <a:pPr marL="355600" marR="5080" indent="-343535" algn="just">
              <a:lnSpc>
                <a:spcPts val="3829"/>
              </a:lnSpc>
              <a:spcBef>
                <a:spcPts val="265"/>
              </a:spcBef>
              <a:buFont typeface="Arial"/>
              <a:buChar char="•"/>
              <a:tabLst>
                <a:tab pos="356235" algn="l"/>
              </a:tabLst>
            </a:pPr>
            <a:r>
              <a:rPr sz="3200" spc="5" smtClean="0">
                <a:latin typeface="Book Antiqua"/>
                <a:cs typeface="Book Antiqua"/>
              </a:rPr>
              <a:t>Disclosure </a:t>
            </a:r>
            <a:r>
              <a:rPr sz="3200" spc="-10" smtClean="0">
                <a:latin typeface="Book Antiqua"/>
                <a:cs typeface="Book Antiqua"/>
              </a:rPr>
              <a:t>of </a:t>
            </a:r>
            <a:r>
              <a:rPr sz="3200" spc="-5" smtClean="0">
                <a:latin typeface="Book Antiqua"/>
                <a:cs typeface="Book Antiqua"/>
              </a:rPr>
              <a:t>cash </a:t>
            </a:r>
            <a:r>
              <a:rPr sz="3200" spc="5" smtClean="0">
                <a:latin typeface="Book Antiqua"/>
                <a:cs typeface="Book Antiqua"/>
              </a:rPr>
              <a:t>deposited </a:t>
            </a:r>
            <a:r>
              <a:rPr sz="3200" smtClean="0">
                <a:latin typeface="Book Antiqua"/>
                <a:cs typeface="Book Antiqua"/>
              </a:rPr>
              <a:t>during </a:t>
            </a:r>
            <a:r>
              <a:rPr sz="3200" spc="-15" smtClean="0">
                <a:latin typeface="Book Antiqua"/>
                <a:cs typeface="Book Antiqua"/>
              </a:rPr>
              <a:t>the </a:t>
            </a:r>
            <a:r>
              <a:rPr sz="3200" spc="5" dirty="0">
                <a:latin typeface="Book Antiqua"/>
                <a:cs typeface="Book Antiqua"/>
              </a:rPr>
              <a:t>period  </a:t>
            </a:r>
            <a:r>
              <a:rPr sz="3200" spc="25" dirty="0">
                <a:latin typeface="Book Antiqua"/>
                <a:cs typeface="Book Antiqua"/>
              </a:rPr>
              <a:t>was </a:t>
            </a:r>
            <a:r>
              <a:rPr sz="3200" dirty="0">
                <a:latin typeface="Book Antiqua"/>
                <a:cs typeface="Book Antiqua"/>
              </a:rPr>
              <a:t>required </a:t>
            </a:r>
            <a:r>
              <a:rPr sz="3200" spc="5" dirty="0">
                <a:latin typeface="Book Antiqua"/>
                <a:cs typeface="Book Antiqua"/>
              </a:rPr>
              <a:t>to </a:t>
            </a:r>
            <a:r>
              <a:rPr sz="3200" spc="20" dirty="0">
                <a:latin typeface="Book Antiqua"/>
                <a:cs typeface="Book Antiqua"/>
              </a:rPr>
              <a:t>be </a:t>
            </a:r>
            <a:r>
              <a:rPr sz="3200" dirty="0">
                <a:latin typeface="Book Antiqua"/>
                <a:cs typeface="Book Antiqua"/>
              </a:rPr>
              <a:t>made </a:t>
            </a:r>
            <a:r>
              <a:rPr sz="3200" spc="25" dirty="0">
                <a:latin typeface="Book Antiqua"/>
                <a:cs typeface="Book Antiqua"/>
              </a:rPr>
              <a:t>in </a:t>
            </a:r>
            <a:r>
              <a:rPr sz="3200" spc="-15" dirty="0">
                <a:latin typeface="Book Antiqua"/>
                <a:cs typeface="Book Antiqua"/>
              </a:rPr>
              <a:t>the </a:t>
            </a:r>
            <a:r>
              <a:rPr sz="3200" spc="-10" dirty="0">
                <a:latin typeface="Book Antiqua"/>
                <a:cs typeface="Book Antiqua"/>
              </a:rPr>
              <a:t>ITR </a:t>
            </a:r>
            <a:r>
              <a:rPr sz="3200" spc="-5" dirty="0">
                <a:latin typeface="Book Antiqua"/>
                <a:cs typeface="Book Antiqua"/>
              </a:rPr>
              <a:t>forms </a:t>
            </a:r>
            <a:r>
              <a:rPr sz="3200" spc="25" dirty="0">
                <a:latin typeface="Book Antiqua"/>
                <a:cs typeface="Book Antiqua"/>
              </a:rPr>
              <a:t>if </a:t>
            </a:r>
            <a:r>
              <a:rPr sz="3200" spc="5" dirty="0">
                <a:latin typeface="Book Antiqua"/>
                <a:cs typeface="Book Antiqua"/>
              </a:rPr>
              <a:t>the  </a:t>
            </a:r>
            <a:r>
              <a:rPr sz="3200" spc="10" dirty="0">
                <a:latin typeface="Book Antiqua"/>
                <a:cs typeface="Book Antiqua"/>
              </a:rPr>
              <a:t>cash deposited </a:t>
            </a:r>
            <a:r>
              <a:rPr sz="3200" spc="25" dirty="0">
                <a:latin typeface="Book Antiqua"/>
                <a:cs typeface="Book Antiqua"/>
              </a:rPr>
              <a:t>was Rs.200,000 </a:t>
            </a:r>
            <a:r>
              <a:rPr sz="3200" spc="-5" dirty="0">
                <a:latin typeface="Book Antiqua"/>
                <a:cs typeface="Book Antiqua"/>
              </a:rPr>
              <a:t>or</a:t>
            </a:r>
            <a:r>
              <a:rPr sz="3200" spc="-545" dirty="0">
                <a:latin typeface="Book Antiqua"/>
                <a:cs typeface="Book Antiqua"/>
              </a:rPr>
              <a:t> </a:t>
            </a:r>
            <a:r>
              <a:rPr sz="3200" spc="10" dirty="0">
                <a:latin typeface="Book Antiqua"/>
                <a:cs typeface="Book Antiqua"/>
              </a:rPr>
              <a:t>more.</a:t>
            </a:r>
            <a:endParaRPr sz="3200">
              <a:latin typeface="Book Antiqua"/>
              <a:cs typeface="Book Antiqua"/>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74" y="3643314"/>
            <a:ext cx="3128966" cy="20717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349" y="857232"/>
          <a:ext cx="9145271" cy="6108517"/>
        </p:xfrm>
        <a:graphic>
          <a:graphicData uri="http://schemas.openxmlformats.org/drawingml/2006/table">
            <a:tbl>
              <a:tblPr firstRow="1" bandRow="1">
                <a:tableStyleId>{284E427A-3D55-4303-BF80-6455036E1DE7}</a:tableStyleId>
              </a:tblPr>
              <a:tblGrid>
                <a:gridCol w="683895"/>
                <a:gridCol w="5213351"/>
                <a:gridCol w="3248025"/>
              </a:tblGrid>
              <a:tr h="729911">
                <a:tc>
                  <a:txBody>
                    <a:bodyPr/>
                    <a:lstStyle/>
                    <a:p>
                      <a:pPr marL="205740">
                        <a:lnSpc>
                          <a:spcPct val="100000"/>
                        </a:lnSpc>
                        <a:spcBef>
                          <a:spcPts val="250"/>
                        </a:spcBef>
                      </a:pPr>
                      <a:r>
                        <a:rPr sz="2000" spc="45" smtClean="0"/>
                        <a:t>S</a:t>
                      </a:r>
                      <a:r>
                        <a:rPr lang="en-US" sz="2000" spc="45" dirty="0" smtClean="0"/>
                        <a:t>l</a:t>
                      </a:r>
                      <a:endParaRPr sz="2000"/>
                    </a:p>
                    <a:p>
                      <a:pPr marL="129539">
                        <a:lnSpc>
                          <a:spcPct val="100000"/>
                        </a:lnSpc>
                      </a:pPr>
                      <a:r>
                        <a:rPr sz="2000" spc="-5" dirty="0"/>
                        <a:t>No.</a:t>
                      </a:r>
                      <a:endParaRPr sz="2000">
                        <a:latin typeface="Book Antiqua"/>
                        <a:cs typeface="Book Antiqua"/>
                      </a:endParaRPr>
                    </a:p>
                  </a:txBody>
                  <a:tcPr marL="0" marR="0" marT="31750" marB="0"/>
                </a:tc>
                <a:tc>
                  <a:txBody>
                    <a:bodyPr/>
                    <a:lstStyle/>
                    <a:p>
                      <a:pPr marL="1270" algn="ctr">
                        <a:lnSpc>
                          <a:spcPct val="100000"/>
                        </a:lnSpc>
                        <a:spcBef>
                          <a:spcPts val="250"/>
                        </a:spcBef>
                      </a:pPr>
                      <a:r>
                        <a:rPr sz="2000" spc="25" dirty="0"/>
                        <a:t>Nature</a:t>
                      </a:r>
                      <a:r>
                        <a:rPr sz="2000" spc="-170" dirty="0"/>
                        <a:t> </a:t>
                      </a:r>
                      <a:r>
                        <a:rPr sz="2000" spc="35" dirty="0"/>
                        <a:t>and</a:t>
                      </a:r>
                      <a:r>
                        <a:rPr sz="2000" spc="-90" dirty="0"/>
                        <a:t> </a:t>
                      </a:r>
                      <a:r>
                        <a:rPr sz="2000" spc="25" dirty="0"/>
                        <a:t>Value</a:t>
                      </a:r>
                      <a:r>
                        <a:rPr sz="2000" spc="-165" dirty="0"/>
                        <a:t> </a:t>
                      </a:r>
                      <a:r>
                        <a:rPr sz="2000" spc="10" dirty="0"/>
                        <a:t>of</a:t>
                      </a:r>
                      <a:r>
                        <a:rPr sz="2000" spc="-15" dirty="0"/>
                        <a:t> </a:t>
                      </a:r>
                      <a:r>
                        <a:rPr sz="2000" spc="15" dirty="0"/>
                        <a:t>Transaction</a:t>
                      </a:r>
                      <a:endParaRPr sz="2000">
                        <a:latin typeface="Book Antiqua"/>
                        <a:cs typeface="Book Antiqua"/>
                      </a:endParaRPr>
                    </a:p>
                  </a:txBody>
                  <a:tcPr marL="0" marR="0" marT="31750" marB="0"/>
                </a:tc>
                <a:tc>
                  <a:txBody>
                    <a:bodyPr/>
                    <a:lstStyle/>
                    <a:p>
                      <a:pPr marL="603250">
                        <a:lnSpc>
                          <a:spcPct val="100000"/>
                        </a:lnSpc>
                        <a:spcBef>
                          <a:spcPts val="250"/>
                        </a:spcBef>
                      </a:pPr>
                      <a:r>
                        <a:rPr sz="2000" spc="20" dirty="0"/>
                        <a:t>Reporting</a:t>
                      </a:r>
                      <a:r>
                        <a:rPr sz="2000" spc="-210" dirty="0"/>
                        <a:t> </a:t>
                      </a:r>
                      <a:r>
                        <a:rPr sz="2000" spc="25" dirty="0"/>
                        <a:t>person</a:t>
                      </a:r>
                      <a:endParaRPr sz="2000">
                        <a:latin typeface="Book Antiqua"/>
                        <a:cs typeface="Book Antiqua"/>
                      </a:endParaRPr>
                    </a:p>
                  </a:txBody>
                  <a:tcPr marL="0" marR="0" marT="31750" marB="0"/>
                </a:tc>
              </a:tr>
              <a:tr h="605548">
                <a:tc>
                  <a:txBody>
                    <a:bodyPr/>
                    <a:lstStyle/>
                    <a:p>
                      <a:pPr marL="3810" algn="ctr">
                        <a:lnSpc>
                          <a:spcPct val="100000"/>
                        </a:lnSpc>
                        <a:spcBef>
                          <a:spcPts val="260"/>
                        </a:spcBef>
                      </a:pPr>
                      <a:r>
                        <a:rPr sz="2000" spc="15" dirty="0"/>
                        <a:t>i.</a:t>
                      </a:r>
                      <a:endParaRPr sz="2000">
                        <a:latin typeface="Book Antiqua"/>
                        <a:cs typeface="Book Antiqua"/>
                      </a:endParaRPr>
                    </a:p>
                  </a:txBody>
                  <a:tcPr marL="0" marR="0" marT="33020" marB="0"/>
                </a:tc>
                <a:tc>
                  <a:txBody>
                    <a:bodyPr/>
                    <a:lstStyle/>
                    <a:p>
                      <a:pPr marL="92075">
                        <a:lnSpc>
                          <a:spcPct val="100000"/>
                        </a:lnSpc>
                        <a:spcBef>
                          <a:spcPts val="229"/>
                        </a:spcBef>
                      </a:pPr>
                      <a:r>
                        <a:rPr sz="1800" spc="-5" dirty="0"/>
                        <a:t>Cash deposit </a:t>
                      </a:r>
                      <a:r>
                        <a:rPr sz="1800" spc="-10" dirty="0"/>
                        <a:t>during </a:t>
                      </a:r>
                      <a:r>
                        <a:rPr sz="1800" dirty="0"/>
                        <a:t>the </a:t>
                      </a:r>
                      <a:r>
                        <a:rPr sz="1800" spc="-10" dirty="0"/>
                        <a:t>period </a:t>
                      </a:r>
                      <a:r>
                        <a:rPr sz="1800" spc="-5" dirty="0"/>
                        <a:t>09.11.16</a:t>
                      </a:r>
                      <a:r>
                        <a:rPr sz="1800" spc="-275" dirty="0"/>
                        <a:t> </a:t>
                      </a:r>
                      <a:r>
                        <a:rPr sz="1800" spc="5" dirty="0"/>
                        <a:t>to</a:t>
                      </a:r>
                      <a:endParaRPr sz="1800"/>
                    </a:p>
                    <a:p>
                      <a:pPr marL="92075">
                        <a:lnSpc>
                          <a:spcPct val="100000"/>
                        </a:lnSpc>
                        <a:spcBef>
                          <a:spcPts val="20"/>
                        </a:spcBef>
                      </a:pPr>
                      <a:r>
                        <a:rPr sz="1800" spc="-5" dirty="0"/>
                        <a:t>30.12.16 </a:t>
                      </a:r>
                      <a:r>
                        <a:rPr sz="1800" spc="-10" dirty="0"/>
                        <a:t>aggregating</a:t>
                      </a:r>
                      <a:r>
                        <a:rPr sz="1800" spc="45" dirty="0"/>
                        <a:t> </a:t>
                      </a:r>
                      <a:r>
                        <a:rPr sz="1800" spc="5" dirty="0"/>
                        <a:t>to-</a:t>
                      </a:r>
                      <a:endParaRPr sz="1800">
                        <a:latin typeface="Book Antiqua"/>
                        <a:cs typeface="Book Antiqua"/>
                      </a:endParaRPr>
                    </a:p>
                  </a:txBody>
                  <a:tcPr marL="0" marR="0" marT="29209" marB="0"/>
                </a:tc>
                <a:tc>
                  <a:txBody>
                    <a:bodyPr/>
                    <a:lstStyle/>
                    <a:p>
                      <a:pPr>
                        <a:lnSpc>
                          <a:spcPct val="100000"/>
                        </a:lnSpc>
                      </a:pPr>
                      <a:endParaRPr sz="1700">
                        <a:latin typeface="Times New Roman"/>
                        <a:cs typeface="Times New Roman"/>
                      </a:endParaRPr>
                    </a:p>
                  </a:txBody>
                  <a:tcPr marL="0" marR="0" marT="0" marB="0"/>
                </a:tc>
              </a:tr>
              <a:tr h="1047573">
                <a:tc>
                  <a:txBody>
                    <a:bodyPr/>
                    <a:lstStyle/>
                    <a:p>
                      <a:pPr>
                        <a:lnSpc>
                          <a:spcPct val="100000"/>
                        </a:lnSpc>
                      </a:pPr>
                      <a:endParaRPr sz="1700">
                        <a:latin typeface="Times New Roman"/>
                        <a:cs typeface="Times New Roman"/>
                      </a:endParaRPr>
                    </a:p>
                  </a:txBody>
                  <a:tcPr marL="0" marR="0" marT="0" marB="0"/>
                </a:tc>
                <a:tc>
                  <a:txBody>
                    <a:bodyPr/>
                    <a:lstStyle/>
                    <a:p>
                      <a:pPr marL="92075" marR="184785">
                        <a:lnSpc>
                          <a:spcPct val="100800"/>
                        </a:lnSpc>
                        <a:spcBef>
                          <a:spcPts val="225"/>
                        </a:spcBef>
                      </a:pPr>
                      <a:r>
                        <a:rPr sz="1800" dirty="0"/>
                        <a:t>(i) </a:t>
                      </a:r>
                      <a:r>
                        <a:rPr sz="1800" spc="10" dirty="0"/>
                        <a:t>Twelve </a:t>
                      </a:r>
                      <a:r>
                        <a:rPr sz="1800" spc="-10" dirty="0"/>
                        <a:t>lakh </a:t>
                      </a:r>
                      <a:r>
                        <a:rPr sz="1800" dirty="0"/>
                        <a:t>fifty </a:t>
                      </a:r>
                      <a:r>
                        <a:rPr sz="1800" spc="-10" dirty="0"/>
                        <a:t>thousand rupees </a:t>
                      </a:r>
                      <a:r>
                        <a:rPr sz="1800" spc="-5" dirty="0"/>
                        <a:t>or </a:t>
                      </a:r>
                      <a:r>
                        <a:rPr sz="1800" spc="-10" dirty="0"/>
                        <a:t>more, </a:t>
                      </a:r>
                      <a:r>
                        <a:rPr sz="1800" spc="-5" dirty="0"/>
                        <a:t>in  one or </a:t>
                      </a:r>
                      <a:r>
                        <a:rPr sz="1800" spc="-15" dirty="0"/>
                        <a:t>more </a:t>
                      </a:r>
                      <a:r>
                        <a:rPr sz="1800" spc="-10" dirty="0"/>
                        <a:t>current </a:t>
                      </a:r>
                      <a:r>
                        <a:rPr sz="1800" spc="-5" dirty="0"/>
                        <a:t>account of </a:t>
                      </a:r>
                      <a:r>
                        <a:rPr sz="1800" dirty="0"/>
                        <a:t>a </a:t>
                      </a:r>
                      <a:r>
                        <a:rPr sz="1800" spc="-15" dirty="0"/>
                        <a:t>person;</a:t>
                      </a:r>
                      <a:r>
                        <a:rPr sz="1800" spc="220" dirty="0"/>
                        <a:t> </a:t>
                      </a:r>
                      <a:r>
                        <a:rPr sz="1800" spc="-5" dirty="0"/>
                        <a:t>or</a:t>
                      </a:r>
                      <a:endParaRPr sz="1800">
                        <a:latin typeface="Book Antiqua"/>
                        <a:cs typeface="Book Antiqua"/>
                      </a:endParaRPr>
                    </a:p>
                  </a:txBody>
                  <a:tcPr marL="0" marR="0" marT="28575" marB="0"/>
                </a:tc>
                <a:tc rowSpan="2">
                  <a:txBody>
                    <a:bodyPr/>
                    <a:lstStyle/>
                    <a:p>
                      <a:pPr marL="97155" marR="72390" indent="-635" algn="just">
                        <a:lnSpc>
                          <a:spcPct val="103600"/>
                        </a:lnSpc>
                        <a:spcBef>
                          <a:spcPts val="275"/>
                        </a:spcBef>
                      </a:pPr>
                      <a:r>
                        <a:rPr sz="1600" spc="-5" dirty="0"/>
                        <a:t>i.) </a:t>
                      </a:r>
                      <a:r>
                        <a:rPr sz="1600" spc="20" dirty="0"/>
                        <a:t>A </a:t>
                      </a:r>
                      <a:r>
                        <a:rPr sz="1600" spc="15" dirty="0"/>
                        <a:t>banking </a:t>
                      </a:r>
                      <a:r>
                        <a:rPr sz="1600" spc="25" dirty="0"/>
                        <a:t>company </a:t>
                      </a:r>
                      <a:r>
                        <a:rPr sz="1600" spc="30" dirty="0"/>
                        <a:t>or </a:t>
                      </a:r>
                      <a:r>
                        <a:rPr sz="1600" spc="10" dirty="0"/>
                        <a:t>a co-  operative </a:t>
                      </a:r>
                      <a:r>
                        <a:rPr sz="1600" spc="20" dirty="0"/>
                        <a:t>bank </a:t>
                      </a:r>
                      <a:r>
                        <a:rPr sz="1600" spc="15" dirty="0"/>
                        <a:t>to </a:t>
                      </a:r>
                      <a:r>
                        <a:rPr sz="1600" spc="20" dirty="0"/>
                        <a:t>which </a:t>
                      </a:r>
                      <a:r>
                        <a:rPr sz="1600" spc="30" dirty="0"/>
                        <a:t>the  </a:t>
                      </a:r>
                      <a:r>
                        <a:rPr sz="1600" spc="15" dirty="0"/>
                        <a:t>Banking </a:t>
                      </a:r>
                      <a:r>
                        <a:rPr sz="1600" spc="20" dirty="0"/>
                        <a:t>Regulation </a:t>
                      </a:r>
                      <a:r>
                        <a:rPr sz="1600" spc="-5" dirty="0"/>
                        <a:t>Act, </a:t>
                      </a:r>
                      <a:r>
                        <a:rPr sz="1600" spc="45" dirty="0"/>
                        <a:t>1949  </a:t>
                      </a:r>
                      <a:r>
                        <a:rPr sz="1600" spc="15" dirty="0"/>
                        <a:t>applies;</a:t>
                      </a:r>
                      <a:endParaRPr sz="1600"/>
                    </a:p>
                    <a:p>
                      <a:pPr marL="97155" marR="81280" algn="just">
                        <a:lnSpc>
                          <a:spcPct val="105100"/>
                        </a:lnSpc>
                        <a:spcBef>
                          <a:spcPts val="750"/>
                        </a:spcBef>
                      </a:pPr>
                      <a:r>
                        <a:rPr sz="1600" dirty="0"/>
                        <a:t>ii.)Post </a:t>
                      </a:r>
                      <a:r>
                        <a:rPr sz="1600" spc="15" dirty="0"/>
                        <a:t>Master General </a:t>
                      </a:r>
                      <a:r>
                        <a:rPr sz="1600" spc="30" dirty="0"/>
                        <a:t>as </a:t>
                      </a:r>
                      <a:r>
                        <a:rPr sz="1600" spc="20" dirty="0"/>
                        <a:t>reffered  </a:t>
                      </a:r>
                      <a:r>
                        <a:rPr sz="1600" spc="15" dirty="0"/>
                        <a:t>to </a:t>
                      </a:r>
                      <a:r>
                        <a:rPr sz="1600" spc="40" dirty="0"/>
                        <a:t>in </a:t>
                      </a:r>
                      <a:r>
                        <a:rPr sz="1600" spc="15" dirty="0"/>
                        <a:t>clause </a:t>
                      </a:r>
                      <a:r>
                        <a:rPr sz="1600" spc="5" dirty="0"/>
                        <a:t>(j) </a:t>
                      </a:r>
                      <a:r>
                        <a:rPr sz="1600" spc="-10" dirty="0"/>
                        <a:t>of </a:t>
                      </a:r>
                      <a:r>
                        <a:rPr sz="1600" spc="20" dirty="0"/>
                        <a:t>Section </a:t>
                      </a:r>
                      <a:r>
                        <a:rPr sz="1600" spc="10" dirty="0"/>
                        <a:t>2 </a:t>
                      </a:r>
                      <a:r>
                        <a:rPr sz="1600" spc="-10" dirty="0"/>
                        <a:t>of </a:t>
                      </a:r>
                      <a:r>
                        <a:rPr sz="1600" spc="30" dirty="0"/>
                        <a:t>the  </a:t>
                      </a:r>
                      <a:r>
                        <a:rPr sz="1600" spc="10" dirty="0"/>
                        <a:t>Indian </a:t>
                      </a:r>
                      <a:r>
                        <a:rPr sz="1600" spc="5" dirty="0"/>
                        <a:t>Post </a:t>
                      </a:r>
                      <a:r>
                        <a:rPr sz="1600" spc="10" dirty="0"/>
                        <a:t>Office </a:t>
                      </a:r>
                      <a:r>
                        <a:rPr sz="1600" spc="-5" dirty="0"/>
                        <a:t>Act,</a:t>
                      </a:r>
                      <a:r>
                        <a:rPr sz="1600" spc="270" dirty="0"/>
                        <a:t> </a:t>
                      </a:r>
                      <a:r>
                        <a:rPr sz="1600" spc="45" dirty="0"/>
                        <a:t>1898</a:t>
                      </a:r>
                      <a:endParaRPr sz="1600">
                        <a:latin typeface="Book Antiqua"/>
                        <a:cs typeface="Book Antiqua"/>
                      </a:endParaRPr>
                    </a:p>
                  </a:txBody>
                  <a:tcPr marL="0" marR="0" marT="34925" marB="0"/>
                </a:tc>
              </a:tr>
              <a:tr h="1222770">
                <a:tc>
                  <a:txBody>
                    <a:bodyPr/>
                    <a:lstStyle/>
                    <a:p>
                      <a:pPr>
                        <a:lnSpc>
                          <a:spcPct val="100000"/>
                        </a:lnSpc>
                      </a:pPr>
                      <a:endParaRPr sz="1700">
                        <a:latin typeface="Times New Roman"/>
                        <a:cs typeface="Times New Roman"/>
                      </a:endParaRPr>
                    </a:p>
                  </a:txBody>
                  <a:tcPr marL="0" marR="0" marT="0" marB="0"/>
                </a:tc>
                <a:tc>
                  <a:txBody>
                    <a:bodyPr/>
                    <a:lstStyle/>
                    <a:p>
                      <a:pPr marL="92075" marR="473709">
                        <a:lnSpc>
                          <a:spcPct val="100800"/>
                        </a:lnSpc>
                        <a:spcBef>
                          <a:spcPts val="234"/>
                        </a:spcBef>
                      </a:pPr>
                      <a:r>
                        <a:rPr sz="1800" dirty="0"/>
                        <a:t>(ii)Two </a:t>
                      </a:r>
                      <a:r>
                        <a:rPr sz="1800" spc="-10" dirty="0"/>
                        <a:t>lakh </a:t>
                      </a:r>
                      <a:r>
                        <a:rPr sz="1800" dirty="0"/>
                        <a:t>fifty </a:t>
                      </a:r>
                      <a:r>
                        <a:rPr sz="1800" spc="-10" dirty="0"/>
                        <a:t>thousand rupees </a:t>
                      </a:r>
                      <a:r>
                        <a:rPr sz="1800" spc="-5" dirty="0"/>
                        <a:t>or </a:t>
                      </a:r>
                      <a:r>
                        <a:rPr sz="1800" spc="-10" dirty="0"/>
                        <a:t>more, </a:t>
                      </a:r>
                      <a:r>
                        <a:rPr sz="1800" spc="-5" dirty="0"/>
                        <a:t>in  one or </a:t>
                      </a:r>
                      <a:r>
                        <a:rPr sz="1800" spc="-15" dirty="0"/>
                        <a:t>more </a:t>
                      </a:r>
                      <a:r>
                        <a:rPr sz="1800" dirty="0"/>
                        <a:t>accounts(other than a </a:t>
                      </a:r>
                      <a:r>
                        <a:rPr sz="1800" spc="-15" dirty="0"/>
                        <a:t>current  </a:t>
                      </a:r>
                      <a:r>
                        <a:rPr sz="1800" dirty="0"/>
                        <a:t>account) </a:t>
                      </a:r>
                      <a:r>
                        <a:rPr sz="1800" spc="-10" dirty="0"/>
                        <a:t>of </a:t>
                      </a:r>
                      <a:r>
                        <a:rPr sz="1800" dirty="0"/>
                        <a:t>a</a:t>
                      </a:r>
                      <a:r>
                        <a:rPr sz="1800" spc="5" dirty="0"/>
                        <a:t> </a:t>
                      </a:r>
                      <a:r>
                        <a:rPr sz="1800" spc="-15" dirty="0"/>
                        <a:t>person.</a:t>
                      </a:r>
                      <a:endParaRPr sz="1800">
                        <a:latin typeface="Book Antiqua"/>
                        <a:cs typeface="Book Antiqua"/>
                      </a:endParaRPr>
                    </a:p>
                  </a:txBody>
                  <a:tcPr marL="0" marR="0" marT="29844" marB="0"/>
                </a:tc>
                <a:tc vMerge="1">
                  <a:txBody>
                    <a:bodyPr/>
                    <a:lstStyle/>
                    <a:p>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502715">
                <a:tc>
                  <a:txBody>
                    <a:bodyPr/>
                    <a:lstStyle/>
                    <a:p>
                      <a:pPr marL="3175" algn="ctr">
                        <a:lnSpc>
                          <a:spcPct val="100000"/>
                        </a:lnSpc>
                        <a:spcBef>
                          <a:spcPts val="285"/>
                        </a:spcBef>
                      </a:pPr>
                      <a:r>
                        <a:rPr sz="2000" spc="10" dirty="0"/>
                        <a:t>ii.</a:t>
                      </a:r>
                      <a:endParaRPr sz="2000">
                        <a:latin typeface="Book Antiqua"/>
                        <a:cs typeface="Book Antiqua"/>
                      </a:endParaRPr>
                    </a:p>
                  </a:txBody>
                  <a:tcPr marL="0" marR="0" marT="36195" marB="0"/>
                </a:tc>
                <a:tc>
                  <a:txBody>
                    <a:bodyPr/>
                    <a:lstStyle/>
                    <a:p>
                      <a:pPr marL="92075">
                        <a:lnSpc>
                          <a:spcPct val="100000"/>
                        </a:lnSpc>
                        <a:spcBef>
                          <a:spcPts val="260"/>
                        </a:spcBef>
                      </a:pPr>
                      <a:r>
                        <a:rPr sz="1800" spc="-5" dirty="0"/>
                        <a:t>Cash </a:t>
                      </a:r>
                      <a:r>
                        <a:rPr sz="1800" dirty="0"/>
                        <a:t>deposits </a:t>
                      </a:r>
                      <a:r>
                        <a:rPr sz="1800" spc="-10" dirty="0"/>
                        <a:t>during </a:t>
                      </a:r>
                      <a:r>
                        <a:rPr sz="1800" dirty="0"/>
                        <a:t>the </a:t>
                      </a:r>
                      <a:r>
                        <a:rPr sz="1800" spc="-10" dirty="0"/>
                        <a:t>period </a:t>
                      </a:r>
                      <a:r>
                        <a:rPr sz="1800" spc="-5" dirty="0"/>
                        <a:t>01.04.16</a:t>
                      </a:r>
                      <a:r>
                        <a:rPr sz="1800" spc="-305" dirty="0"/>
                        <a:t> </a:t>
                      </a:r>
                      <a:r>
                        <a:rPr sz="1800" spc="5" dirty="0"/>
                        <a:t>to</a:t>
                      </a:r>
                      <a:endParaRPr sz="1800"/>
                    </a:p>
                    <a:p>
                      <a:pPr marL="92075" marR="167005">
                        <a:lnSpc>
                          <a:spcPct val="100800"/>
                        </a:lnSpc>
                        <a:spcBef>
                          <a:spcPts val="5"/>
                        </a:spcBef>
                      </a:pPr>
                      <a:r>
                        <a:rPr sz="1800" spc="-5" dirty="0"/>
                        <a:t>09.11.16 in respect of </a:t>
                      </a:r>
                      <a:r>
                        <a:rPr sz="1800" dirty="0"/>
                        <a:t>accounts that </a:t>
                      </a:r>
                      <a:r>
                        <a:rPr sz="1800" spc="-15" dirty="0"/>
                        <a:t>are reportable  </a:t>
                      </a:r>
                      <a:r>
                        <a:rPr sz="1800" dirty="0"/>
                        <a:t>under </a:t>
                      </a:r>
                      <a:r>
                        <a:rPr sz="1800" spc="-5" dirty="0"/>
                        <a:t>Sr. No.</a:t>
                      </a:r>
                      <a:r>
                        <a:rPr sz="1800" spc="-40" dirty="0"/>
                        <a:t> </a:t>
                      </a:r>
                      <a:r>
                        <a:rPr sz="1800" dirty="0"/>
                        <a:t>12</a:t>
                      </a:r>
                      <a:endParaRPr sz="1800"/>
                    </a:p>
                    <a:p>
                      <a:pPr>
                        <a:lnSpc>
                          <a:spcPct val="100000"/>
                        </a:lnSpc>
                      </a:pPr>
                      <a:endParaRPr sz="2100"/>
                    </a:p>
                    <a:p>
                      <a:pPr>
                        <a:lnSpc>
                          <a:spcPct val="100000"/>
                        </a:lnSpc>
                      </a:pPr>
                      <a:endParaRPr sz="2100">
                        <a:latin typeface="Times New Roman"/>
                        <a:cs typeface="Times New Roman"/>
                      </a:endParaRPr>
                    </a:p>
                  </a:txBody>
                  <a:tcPr marL="0" marR="0" marT="33020" marB="0"/>
                </a:tc>
                <a:tc>
                  <a:txBody>
                    <a:bodyPr/>
                    <a:lstStyle/>
                    <a:p>
                      <a:pPr marL="97155" marR="72390" indent="-635" algn="just">
                        <a:lnSpc>
                          <a:spcPct val="103600"/>
                        </a:lnSpc>
                        <a:spcBef>
                          <a:spcPts val="295"/>
                        </a:spcBef>
                      </a:pPr>
                      <a:r>
                        <a:rPr sz="1600" spc="-5" dirty="0"/>
                        <a:t>i.) </a:t>
                      </a:r>
                      <a:r>
                        <a:rPr sz="1600" spc="20" dirty="0"/>
                        <a:t>A </a:t>
                      </a:r>
                      <a:r>
                        <a:rPr sz="1600" spc="15" dirty="0"/>
                        <a:t>banking </a:t>
                      </a:r>
                      <a:r>
                        <a:rPr sz="1600" spc="25" dirty="0"/>
                        <a:t>company </a:t>
                      </a:r>
                      <a:r>
                        <a:rPr sz="1600" spc="30" dirty="0"/>
                        <a:t>or </a:t>
                      </a:r>
                      <a:r>
                        <a:rPr sz="1600" spc="10" dirty="0"/>
                        <a:t>a co-  operative </a:t>
                      </a:r>
                      <a:r>
                        <a:rPr sz="1600" spc="20" dirty="0"/>
                        <a:t>bank </a:t>
                      </a:r>
                      <a:r>
                        <a:rPr sz="1600" spc="15" dirty="0"/>
                        <a:t>to </a:t>
                      </a:r>
                      <a:r>
                        <a:rPr sz="1600" spc="20" dirty="0"/>
                        <a:t>which </a:t>
                      </a:r>
                      <a:r>
                        <a:rPr sz="1600" spc="30" dirty="0"/>
                        <a:t>the  </a:t>
                      </a:r>
                      <a:r>
                        <a:rPr sz="1600" spc="15" dirty="0"/>
                        <a:t>Banking </a:t>
                      </a:r>
                      <a:r>
                        <a:rPr sz="1600" spc="20" dirty="0"/>
                        <a:t>Regulation </a:t>
                      </a:r>
                      <a:r>
                        <a:rPr sz="1600" dirty="0"/>
                        <a:t>Act, </a:t>
                      </a:r>
                      <a:r>
                        <a:rPr sz="1600" spc="45"/>
                        <a:t>1949  </a:t>
                      </a:r>
                      <a:r>
                        <a:rPr sz="1600" spc="20" smtClean="0"/>
                        <a:t>applies;</a:t>
                      </a:r>
                      <a:endParaRPr lang="en-US" sz="1600" spc="20" dirty="0" smtClean="0"/>
                    </a:p>
                    <a:p>
                      <a:pPr marL="97155" marR="72390" indent="-635" algn="just" defTabSz="914400" rtl="0" eaLnBrk="1" fontAlgn="auto" latinLnBrk="0" hangingPunct="1">
                        <a:lnSpc>
                          <a:spcPct val="103600"/>
                        </a:lnSpc>
                        <a:spcBef>
                          <a:spcPts val="295"/>
                        </a:spcBef>
                        <a:spcAft>
                          <a:spcPts val="0"/>
                        </a:spcAft>
                        <a:buClrTx/>
                        <a:buSzTx/>
                        <a:buFontTx/>
                        <a:buNone/>
                        <a:tabLst/>
                        <a:defRPr/>
                      </a:pPr>
                      <a:r>
                        <a:rPr lang="en-IN" sz="1600" dirty="0" smtClean="0"/>
                        <a:t>ii.)Post </a:t>
                      </a:r>
                      <a:r>
                        <a:rPr lang="en-IN" sz="1600" spc="15" dirty="0" smtClean="0"/>
                        <a:t>Master General </a:t>
                      </a:r>
                      <a:r>
                        <a:rPr lang="en-IN" sz="1600" spc="30" dirty="0" smtClean="0"/>
                        <a:t>as </a:t>
                      </a:r>
                      <a:r>
                        <a:rPr lang="en-IN" sz="1600" spc="20" dirty="0" err="1" smtClean="0"/>
                        <a:t>reffered</a:t>
                      </a:r>
                      <a:r>
                        <a:rPr lang="en-IN" sz="1600" spc="20" dirty="0" smtClean="0"/>
                        <a:t>  </a:t>
                      </a:r>
                      <a:r>
                        <a:rPr lang="en-IN" sz="1600" spc="15" dirty="0" smtClean="0"/>
                        <a:t>to </a:t>
                      </a:r>
                      <a:r>
                        <a:rPr lang="en-IN" sz="1600" spc="40" dirty="0" smtClean="0"/>
                        <a:t>in </a:t>
                      </a:r>
                      <a:r>
                        <a:rPr lang="en-IN" sz="1600" spc="15" dirty="0" smtClean="0"/>
                        <a:t>clause </a:t>
                      </a:r>
                      <a:r>
                        <a:rPr lang="en-IN" sz="1600" spc="5" dirty="0" smtClean="0"/>
                        <a:t>(j) </a:t>
                      </a:r>
                      <a:r>
                        <a:rPr lang="en-IN" sz="1600" spc="-10" dirty="0" smtClean="0"/>
                        <a:t>of </a:t>
                      </a:r>
                      <a:r>
                        <a:rPr lang="en-IN" sz="1600" spc="20" dirty="0" smtClean="0"/>
                        <a:t>Section </a:t>
                      </a:r>
                      <a:r>
                        <a:rPr lang="en-IN" sz="1600" spc="10" dirty="0" smtClean="0"/>
                        <a:t>2 </a:t>
                      </a:r>
                      <a:r>
                        <a:rPr lang="en-IN" sz="1600" spc="-10" dirty="0" smtClean="0"/>
                        <a:t>of </a:t>
                      </a:r>
                      <a:r>
                        <a:rPr lang="en-IN" sz="1600" spc="30" dirty="0" smtClean="0"/>
                        <a:t>the  </a:t>
                      </a:r>
                      <a:r>
                        <a:rPr lang="en-IN" sz="1600" spc="10" dirty="0" smtClean="0"/>
                        <a:t>Indian </a:t>
                      </a:r>
                      <a:r>
                        <a:rPr lang="en-IN" sz="1600" spc="5" dirty="0" smtClean="0"/>
                        <a:t>Post </a:t>
                      </a:r>
                      <a:r>
                        <a:rPr lang="en-IN" sz="1600" spc="10" dirty="0" smtClean="0"/>
                        <a:t>Office </a:t>
                      </a:r>
                      <a:r>
                        <a:rPr lang="en-IN" sz="1600" spc="-5" dirty="0" smtClean="0"/>
                        <a:t>Act,</a:t>
                      </a:r>
                      <a:r>
                        <a:rPr lang="en-IN" sz="1600" spc="265" dirty="0" smtClean="0"/>
                        <a:t> </a:t>
                      </a:r>
                      <a:r>
                        <a:rPr lang="en-IN" sz="1600" spc="-35" dirty="0" smtClean="0"/>
                        <a:t>1898</a:t>
                      </a:r>
                      <a:r>
                        <a:rPr lang="en-IN" sz="1800" spc="-52" baseline="-16203" dirty="0" smtClean="0"/>
                        <a:t>21</a:t>
                      </a:r>
                      <a:endParaRPr lang="en-IN" sz="1800" baseline="-16203" dirty="0" smtClean="0"/>
                    </a:p>
                    <a:p>
                      <a:pPr marL="97155" marR="72390" indent="-635" algn="just">
                        <a:lnSpc>
                          <a:spcPct val="103600"/>
                        </a:lnSpc>
                        <a:spcBef>
                          <a:spcPts val="295"/>
                        </a:spcBef>
                      </a:pPr>
                      <a:endParaRPr sz="1600">
                        <a:latin typeface="Book Antiqua"/>
                        <a:cs typeface="Book Antiqua"/>
                      </a:endParaRPr>
                    </a:p>
                  </a:txBody>
                  <a:tcPr marL="0" marR="0" marT="37465" marB="0"/>
                </a:tc>
              </a:tr>
            </a:tbl>
          </a:graphicData>
        </a:graphic>
      </p:graphicFrame>
      <p:sp>
        <p:nvSpPr>
          <p:cNvPr id="3" name="object 3"/>
          <p:cNvSpPr txBox="1">
            <a:spLocks noGrp="1"/>
          </p:cNvSpPr>
          <p:nvPr>
            <p:ph type="title"/>
          </p:nvPr>
        </p:nvSpPr>
        <p:spPr>
          <a:xfrm>
            <a:off x="78739" y="13608"/>
            <a:ext cx="8555991" cy="757259"/>
          </a:xfrm>
          <a:prstGeom prst="rect">
            <a:avLst/>
          </a:prstGeom>
        </p:spPr>
        <p:txBody>
          <a:bodyPr vert="horz" wrap="square" lIns="0" tIns="13335" rIns="0" bIns="0" rtlCol="0">
            <a:spAutoFit/>
          </a:bodyPr>
          <a:lstStyle/>
          <a:p>
            <a:pPr algn="ctr">
              <a:lnSpc>
                <a:spcPts val="2865"/>
              </a:lnSpc>
              <a:spcBef>
                <a:spcPts val="105"/>
              </a:spcBef>
              <a:tabLst>
                <a:tab pos="1534795" algn="l"/>
              </a:tabLst>
            </a:pPr>
            <a:r>
              <a:rPr sz="1800" b="1" u="sng" spc="10">
                <a:latin typeface="Book Antiqua"/>
                <a:cs typeface="Book Antiqua"/>
              </a:rPr>
              <a:t>Rule</a:t>
            </a:r>
            <a:r>
              <a:rPr sz="1800" b="1" u="sng" spc="-75">
                <a:latin typeface="Book Antiqua"/>
                <a:cs typeface="Book Antiqua"/>
              </a:rPr>
              <a:t> </a:t>
            </a:r>
            <a:r>
              <a:rPr sz="1800" b="1" u="sng" smtClean="0">
                <a:latin typeface="Book Antiqua"/>
                <a:cs typeface="Book Antiqua"/>
              </a:rPr>
              <a:t>114E: </a:t>
            </a:r>
            <a:r>
              <a:rPr sz="1800" b="1" u="sng" spc="10" smtClean="0">
                <a:latin typeface="Book Antiqua"/>
                <a:cs typeface="Book Antiqua"/>
              </a:rPr>
              <a:t>Furnishing</a:t>
            </a:r>
            <a:r>
              <a:rPr lang="en-US" sz="1800" b="1" u="sng" spc="10" dirty="0" smtClean="0">
                <a:latin typeface="Book Antiqua"/>
                <a:cs typeface="Book Antiqua"/>
              </a:rPr>
              <a:t> </a:t>
            </a:r>
            <a:r>
              <a:rPr sz="1800" b="1" u="sng" spc="5" smtClean="0">
                <a:latin typeface="Book Antiqua"/>
                <a:cs typeface="Book Antiqua"/>
              </a:rPr>
              <a:t>of </a:t>
            </a:r>
            <a:r>
              <a:rPr sz="1800" b="1" u="sng" spc="5" dirty="0">
                <a:latin typeface="Book Antiqua"/>
                <a:cs typeface="Book Antiqua"/>
              </a:rPr>
              <a:t>Statement </a:t>
            </a:r>
            <a:r>
              <a:rPr sz="1800" b="1" u="sng" spc="5">
                <a:latin typeface="Book Antiqua"/>
                <a:cs typeface="Book Antiqua"/>
              </a:rPr>
              <a:t>of </a:t>
            </a:r>
            <a:r>
              <a:rPr sz="1800" b="1" u="sng" spc="10" smtClean="0">
                <a:latin typeface="Book Antiqua"/>
                <a:cs typeface="Book Antiqua"/>
              </a:rPr>
              <a:t>Financial</a:t>
            </a:r>
            <a:r>
              <a:rPr lang="en-US" sz="1800" b="1" u="sng" spc="-385" dirty="0" smtClean="0">
                <a:latin typeface="Book Antiqua"/>
                <a:cs typeface="Book Antiqua"/>
              </a:rPr>
              <a:t> </a:t>
            </a:r>
            <a:r>
              <a:rPr sz="1800" b="1" u="sng" smtClean="0">
                <a:latin typeface="Book Antiqua"/>
                <a:cs typeface="Book Antiqua"/>
              </a:rPr>
              <a:t>Transaction</a:t>
            </a:r>
            <a:endParaRPr sz="1800" b="1" u="sng">
              <a:latin typeface="Book Antiqua"/>
              <a:cs typeface="Book Antiqua"/>
            </a:endParaRPr>
          </a:p>
          <a:p>
            <a:pPr marL="734695" algn="ctr">
              <a:lnSpc>
                <a:spcPts val="2865"/>
              </a:lnSpc>
            </a:pPr>
            <a:r>
              <a:rPr sz="1800" b="1" u="sng" spc="5" dirty="0">
                <a:latin typeface="Book Antiqua"/>
                <a:cs typeface="Book Antiqua"/>
              </a:rPr>
              <a:t>(inserted </a:t>
            </a:r>
            <a:r>
              <a:rPr sz="1800" b="1" u="sng" spc="-5" dirty="0">
                <a:latin typeface="Book Antiqua"/>
                <a:cs typeface="Book Antiqua"/>
              </a:rPr>
              <a:t>w.e.f.</a:t>
            </a:r>
            <a:r>
              <a:rPr sz="1800" b="1" u="sng" spc="-50" dirty="0">
                <a:latin typeface="Book Antiqua"/>
                <a:cs typeface="Book Antiqua"/>
              </a:rPr>
              <a:t> </a:t>
            </a:r>
            <a:r>
              <a:rPr sz="1800" b="1" u="sng" spc="-5" dirty="0">
                <a:latin typeface="Book Antiqua"/>
                <a:cs typeface="Book Antiqua"/>
              </a:rPr>
              <a:t>15.11.2016)</a:t>
            </a:r>
            <a:endParaRPr sz="1800" b="1" u="sng">
              <a:latin typeface="Book Antiqua"/>
              <a:cs typeface="Book Antiqu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71546"/>
            <a:ext cx="9144000" cy="769441"/>
          </a:xfrm>
          <a:prstGeom prst="rect">
            <a:avLst/>
          </a:prstGeom>
        </p:spPr>
        <p:txBody>
          <a:bodyPr wrap="square">
            <a:spAutoFit/>
          </a:bodyPr>
          <a:lstStyle/>
          <a:p>
            <a:pPr algn="ctr"/>
            <a:r>
              <a:rPr lang="en-IN" sz="4400" cap="all" spc="20" dirty="0" smtClean="0">
                <a:effectLst>
                  <a:outerShdw blurRad="38100" dist="38100" dir="2700000" algn="tl">
                    <a:srgbClr val="000000">
                      <a:alpha val="43137"/>
                    </a:srgbClr>
                  </a:outerShdw>
                </a:effectLst>
                <a:latin typeface="+mj-lt"/>
                <a:ea typeface="+mj-ea"/>
                <a:cs typeface="+mj-cs"/>
              </a:rPr>
              <a:t>AMENDMENTS IN THE ACT</a:t>
            </a:r>
            <a:endParaRPr lang="en-IN" sz="4400" cap="all" spc="20" dirty="0">
              <a:effectLst>
                <a:outerShdw blurRad="38100" dist="38100" dir="2700000" algn="tl">
                  <a:srgbClr val="000000">
                    <a:alpha val="43137"/>
                  </a:srgbClr>
                </a:outerShdw>
              </a:effectLst>
              <a:latin typeface="+mj-lt"/>
              <a:ea typeface="+mj-ea"/>
              <a:cs typeface="+mj-cs"/>
            </a:endParaRPr>
          </a:p>
        </p:txBody>
      </p:sp>
      <p:pic>
        <p:nvPicPr>
          <p:cNvPr id="69634" name="Picture 2" descr="Image result for AMENDMENTS IN TAXATION LAW"/>
          <p:cNvPicPr>
            <a:picLocks noChangeAspect="1" noChangeArrowheads="1"/>
          </p:cNvPicPr>
          <p:nvPr/>
        </p:nvPicPr>
        <p:blipFill>
          <a:blip r:embed="rId2"/>
          <a:srcRect/>
          <a:stretch>
            <a:fillRect/>
          </a:stretch>
        </p:blipFill>
        <p:spPr bwMode="auto">
          <a:xfrm>
            <a:off x="2500298" y="2643182"/>
            <a:ext cx="3657568" cy="2946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81633"/>
            <a:ext cx="9144000" cy="382797"/>
          </a:xfrm>
          <a:prstGeom prst="rect">
            <a:avLst/>
          </a:prstGeom>
        </p:spPr>
        <p:txBody>
          <a:bodyPr vert="horz" wrap="square" lIns="0" tIns="13335" rIns="0" bIns="0" rtlCol="0">
            <a:spAutoFit/>
          </a:bodyPr>
          <a:lstStyle/>
          <a:p>
            <a:pPr marL="12700" algn="ctr">
              <a:lnSpc>
                <a:spcPct val="100000"/>
              </a:lnSpc>
              <a:spcBef>
                <a:spcPts val="105"/>
              </a:spcBef>
            </a:pPr>
            <a:r>
              <a:rPr sz="2400" b="1" u="sng" dirty="0">
                <a:latin typeface="Times New Roman" pitchFamily="18" charset="0"/>
                <a:cs typeface="Times New Roman" pitchFamily="18" charset="0"/>
              </a:rPr>
              <a:t>THE </a:t>
            </a:r>
            <a:r>
              <a:rPr sz="2400" b="1" u="sng" spc="-10" dirty="0">
                <a:latin typeface="Times New Roman" pitchFamily="18" charset="0"/>
                <a:cs typeface="Times New Roman" pitchFamily="18" charset="0"/>
              </a:rPr>
              <a:t>TAXATION </a:t>
            </a:r>
            <a:r>
              <a:rPr sz="2400" b="1" u="sng" spc="10" dirty="0">
                <a:latin typeface="Times New Roman" pitchFamily="18" charset="0"/>
                <a:cs typeface="Times New Roman" pitchFamily="18" charset="0"/>
              </a:rPr>
              <a:t>LAWS </a:t>
            </a:r>
            <a:r>
              <a:rPr sz="2400" b="1" u="sng" spc="15" dirty="0">
                <a:latin typeface="Times New Roman" pitchFamily="18" charset="0"/>
                <a:cs typeface="Times New Roman" pitchFamily="18" charset="0"/>
              </a:rPr>
              <a:t>(SECOND </a:t>
            </a:r>
            <a:r>
              <a:rPr sz="2400" b="1" u="sng" spc="10" dirty="0">
                <a:latin typeface="Times New Roman" pitchFamily="18" charset="0"/>
                <a:cs typeface="Times New Roman" pitchFamily="18" charset="0"/>
              </a:rPr>
              <a:t>AMENDMENT)</a:t>
            </a:r>
            <a:r>
              <a:rPr sz="2400" b="1" u="sng" spc="-325" dirty="0">
                <a:latin typeface="Times New Roman" pitchFamily="18" charset="0"/>
                <a:cs typeface="Times New Roman" pitchFamily="18" charset="0"/>
              </a:rPr>
              <a:t> </a:t>
            </a:r>
            <a:r>
              <a:rPr sz="2400" b="1" u="sng" spc="-5" dirty="0">
                <a:latin typeface="Times New Roman" pitchFamily="18" charset="0"/>
                <a:cs typeface="Times New Roman" pitchFamily="18" charset="0"/>
              </a:rPr>
              <a:t>ACT,2016</a:t>
            </a:r>
            <a:endParaRPr sz="2400" b="1" u="sng">
              <a:latin typeface="Times New Roman" pitchFamily="18" charset="0"/>
              <a:cs typeface="Times New Roman" pitchFamily="18" charset="0"/>
            </a:endParaRPr>
          </a:p>
        </p:txBody>
      </p:sp>
      <p:sp>
        <p:nvSpPr>
          <p:cNvPr id="4" name="object 4"/>
          <p:cNvSpPr txBox="1"/>
          <p:nvPr/>
        </p:nvSpPr>
        <p:spPr>
          <a:xfrm>
            <a:off x="1" y="828583"/>
            <a:ext cx="8786842" cy="5969198"/>
          </a:xfrm>
          <a:prstGeom prst="rect">
            <a:avLst/>
          </a:prstGeom>
        </p:spPr>
        <p:txBody>
          <a:bodyPr vert="horz" wrap="square" lIns="0" tIns="12065" rIns="0" bIns="0" rtlCol="0">
            <a:spAutoFit/>
          </a:bodyPr>
          <a:lstStyle/>
          <a:p>
            <a:pPr marL="348615" marR="67945">
              <a:lnSpc>
                <a:spcPct val="118900"/>
              </a:lnSpc>
              <a:spcBef>
                <a:spcPts val="95"/>
              </a:spcBef>
              <a:tabLst>
                <a:tab pos="1664970" algn="l"/>
                <a:tab pos="2037080" algn="l"/>
                <a:tab pos="3056890" algn="l"/>
                <a:tab pos="3409950" algn="l"/>
                <a:tab pos="4505960" algn="l"/>
                <a:tab pos="4935220" algn="l"/>
                <a:tab pos="5955665" algn="l"/>
                <a:tab pos="7071359" algn="l"/>
                <a:tab pos="7786370" algn="l"/>
                <a:tab pos="8701405" algn="l"/>
              </a:tabLst>
            </a:pPr>
            <a:r>
              <a:rPr sz="2000" b="1" i="1" u="heavy" spc="10" smtClean="0">
                <a:uFill>
                  <a:solidFill>
                    <a:srgbClr val="000000"/>
                  </a:solidFill>
                </a:uFill>
                <a:latin typeface="Book Antiqua"/>
                <a:cs typeface="Book Antiqua"/>
              </a:rPr>
              <a:t>S</a:t>
            </a:r>
            <a:r>
              <a:rPr sz="2000" b="1" i="1" u="heavy" spc="45" smtClean="0">
                <a:uFill>
                  <a:solidFill>
                    <a:srgbClr val="000000"/>
                  </a:solidFill>
                </a:uFill>
                <a:latin typeface="Book Antiqua"/>
                <a:cs typeface="Book Antiqua"/>
              </a:rPr>
              <a:t>t</a:t>
            </a:r>
            <a:r>
              <a:rPr sz="2000" b="1" i="1" u="heavy" spc="-65" smtClean="0">
                <a:uFill>
                  <a:solidFill>
                    <a:srgbClr val="000000"/>
                  </a:solidFill>
                </a:uFill>
                <a:latin typeface="Book Antiqua"/>
                <a:cs typeface="Book Antiqua"/>
              </a:rPr>
              <a:t>a</a:t>
            </a:r>
            <a:r>
              <a:rPr sz="2000" b="1" i="1" u="heavy" spc="45" smtClean="0">
                <a:uFill>
                  <a:solidFill>
                    <a:srgbClr val="000000"/>
                  </a:solidFill>
                </a:uFill>
                <a:latin typeface="Book Antiqua"/>
                <a:cs typeface="Book Antiqua"/>
              </a:rPr>
              <a:t>t</a:t>
            </a:r>
            <a:r>
              <a:rPr sz="2000" b="1" i="1" u="heavy" spc="10" smtClean="0">
                <a:uFill>
                  <a:solidFill>
                    <a:srgbClr val="000000"/>
                  </a:solidFill>
                </a:uFill>
                <a:latin typeface="Book Antiqua"/>
                <a:cs typeface="Book Antiqua"/>
              </a:rPr>
              <a:t>e</a:t>
            </a:r>
            <a:r>
              <a:rPr sz="2000" b="1" i="1" u="heavy" spc="-15" smtClean="0">
                <a:uFill>
                  <a:solidFill>
                    <a:srgbClr val="000000"/>
                  </a:solidFill>
                </a:uFill>
                <a:latin typeface="Book Antiqua"/>
                <a:cs typeface="Book Antiqua"/>
              </a:rPr>
              <a:t>m</a:t>
            </a:r>
            <a:r>
              <a:rPr sz="2000" b="1" i="1" u="heavy" spc="10" smtClean="0">
                <a:uFill>
                  <a:solidFill>
                    <a:srgbClr val="000000"/>
                  </a:solidFill>
                </a:uFill>
                <a:latin typeface="Book Antiqua"/>
                <a:cs typeface="Book Antiqua"/>
              </a:rPr>
              <a:t>e</a:t>
            </a:r>
            <a:r>
              <a:rPr sz="2000" b="1" i="1" u="heavy" spc="-60" smtClean="0">
                <a:uFill>
                  <a:solidFill>
                    <a:srgbClr val="000000"/>
                  </a:solidFill>
                </a:uFill>
                <a:latin typeface="Book Antiqua"/>
                <a:cs typeface="Book Antiqua"/>
              </a:rPr>
              <a:t>n</a:t>
            </a:r>
            <a:r>
              <a:rPr sz="2000" b="1" i="1" u="heavy" spc="10" smtClean="0">
                <a:uFill>
                  <a:solidFill>
                    <a:srgbClr val="000000"/>
                  </a:solidFill>
                </a:uFill>
                <a:latin typeface="Book Antiqua"/>
                <a:cs typeface="Book Antiqua"/>
              </a:rPr>
              <a:t>t</a:t>
            </a:r>
            <a:r>
              <a:rPr lang="en-US" sz="2000" b="1" i="1" u="heavy" spc="10" dirty="0" smtClean="0">
                <a:uFill>
                  <a:solidFill>
                    <a:srgbClr val="000000"/>
                  </a:solidFill>
                </a:uFill>
                <a:latin typeface="Times New Roman"/>
                <a:cs typeface="Times New Roman"/>
              </a:rPr>
              <a:t> </a:t>
            </a:r>
            <a:r>
              <a:rPr sz="2000" b="1" i="1" u="heavy" spc="10" smtClean="0">
                <a:uFill>
                  <a:solidFill>
                    <a:srgbClr val="000000"/>
                  </a:solidFill>
                </a:uFill>
                <a:latin typeface="Book Antiqua"/>
                <a:cs typeface="Book Antiqua"/>
              </a:rPr>
              <a:t>o</a:t>
            </a:r>
            <a:r>
              <a:rPr sz="2000" b="1" i="1" u="heavy" spc="5" smtClean="0">
                <a:uFill>
                  <a:solidFill>
                    <a:srgbClr val="000000"/>
                  </a:solidFill>
                </a:uFill>
                <a:latin typeface="Book Antiqua"/>
                <a:cs typeface="Book Antiqua"/>
              </a:rPr>
              <a:t>f</a:t>
            </a:r>
            <a:r>
              <a:rPr lang="en-US" sz="2000" b="1" i="1" u="heavy" spc="5" dirty="0" smtClean="0">
                <a:uFill>
                  <a:solidFill>
                    <a:srgbClr val="000000"/>
                  </a:solidFill>
                </a:uFill>
                <a:latin typeface="Times New Roman"/>
                <a:cs typeface="Times New Roman"/>
              </a:rPr>
              <a:t> </a:t>
            </a:r>
            <a:r>
              <a:rPr sz="2000" b="1" i="1" u="heavy" spc="-25" smtClean="0">
                <a:uFill>
                  <a:solidFill>
                    <a:srgbClr val="000000"/>
                  </a:solidFill>
                </a:uFill>
                <a:latin typeface="Book Antiqua"/>
                <a:cs typeface="Book Antiqua"/>
              </a:rPr>
              <a:t>Ob</a:t>
            </a:r>
            <a:r>
              <a:rPr sz="2000" b="1" i="1" u="heavy" spc="10" smtClean="0">
                <a:uFill>
                  <a:solidFill>
                    <a:srgbClr val="000000"/>
                  </a:solidFill>
                </a:uFill>
                <a:latin typeface="Book Antiqua"/>
                <a:cs typeface="Book Antiqua"/>
              </a:rPr>
              <a:t>je</a:t>
            </a:r>
            <a:r>
              <a:rPr sz="2000" b="1" i="1" u="heavy" spc="-60" smtClean="0">
                <a:uFill>
                  <a:solidFill>
                    <a:srgbClr val="000000"/>
                  </a:solidFill>
                </a:uFill>
                <a:latin typeface="Book Antiqua"/>
                <a:cs typeface="Book Antiqua"/>
              </a:rPr>
              <a:t>c</a:t>
            </a:r>
            <a:r>
              <a:rPr sz="2000" b="1" i="1" u="heavy" spc="45" smtClean="0">
                <a:uFill>
                  <a:solidFill>
                    <a:srgbClr val="000000"/>
                  </a:solidFill>
                </a:uFill>
                <a:latin typeface="Book Antiqua"/>
                <a:cs typeface="Book Antiqua"/>
              </a:rPr>
              <a:t>t</a:t>
            </a:r>
            <a:r>
              <a:rPr sz="2000" b="1" i="1" u="heavy" spc="10" smtClean="0">
                <a:uFill>
                  <a:solidFill>
                    <a:srgbClr val="000000"/>
                  </a:solidFill>
                </a:uFill>
                <a:latin typeface="Book Antiqua"/>
                <a:cs typeface="Book Antiqua"/>
              </a:rPr>
              <a:t>s</a:t>
            </a:r>
            <a:r>
              <a:rPr lang="en-US" sz="2000" b="1" i="1" u="heavy" spc="10" dirty="0" smtClean="0">
                <a:uFill>
                  <a:solidFill>
                    <a:srgbClr val="000000"/>
                  </a:solidFill>
                </a:uFill>
                <a:latin typeface="Times New Roman"/>
                <a:cs typeface="Times New Roman"/>
              </a:rPr>
              <a:t> </a:t>
            </a:r>
            <a:r>
              <a:rPr sz="2000" b="1" i="1" u="heavy" spc="20" smtClean="0">
                <a:uFill>
                  <a:solidFill>
                    <a:srgbClr val="000000"/>
                  </a:solidFill>
                </a:uFill>
                <a:latin typeface="Book Antiqua"/>
                <a:cs typeface="Book Antiqua"/>
              </a:rPr>
              <a:t>&amp;</a:t>
            </a:r>
            <a:r>
              <a:rPr sz="2000" u="heavy" smtClean="0">
                <a:uFill>
                  <a:solidFill>
                    <a:srgbClr val="000000"/>
                  </a:solidFill>
                </a:uFill>
                <a:latin typeface="Times New Roman"/>
                <a:cs typeface="Times New Roman"/>
              </a:rPr>
              <a:t>	</a:t>
            </a:r>
            <a:r>
              <a:rPr sz="2000" b="1" i="1" u="heavy" spc="50" smtClean="0">
                <a:uFill>
                  <a:solidFill>
                    <a:srgbClr val="000000"/>
                  </a:solidFill>
                </a:uFill>
                <a:latin typeface="Book Antiqua"/>
                <a:cs typeface="Book Antiqua"/>
              </a:rPr>
              <a:t>R</a:t>
            </a:r>
            <a:r>
              <a:rPr sz="2000" b="1" i="1" u="heavy" spc="-65" smtClean="0">
                <a:uFill>
                  <a:solidFill>
                    <a:srgbClr val="000000"/>
                  </a:solidFill>
                </a:uFill>
                <a:latin typeface="Book Antiqua"/>
                <a:cs typeface="Book Antiqua"/>
              </a:rPr>
              <a:t>e</a:t>
            </a:r>
            <a:r>
              <a:rPr sz="2000" b="1" i="1" u="heavy" spc="5" smtClean="0">
                <a:uFill>
                  <a:solidFill>
                    <a:srgbClr val="000000"/>
                  </a:solidFill>
                </a:uFill>
                <a:latin typeface="Book Antiqua"/>
                <a:cs typeface="Book Antiqua"/>
              </a:rPr>
              <a:t>ason</a:t>
            </a:r>
            <a:r>
              <a:rPr sz="2000" b="1" i="1" u="heavy" spc="10" smtClean="0">
                <a:uFill>
                  <a:solidFill>
                    <a:srgbClr val="000000"/>
                  </a:solidFill>
                </a:uFill>
                <a:latin typeface="Book Antiqua"/>
                <a:cs typeface="Book Antiqua"/>
              </a:rPr>
              <a:t>s</a:t>
            </a:r>
            <a:r>
              <a:rPr lang="en-US" sz="2000" b="1" i="1" u="heavy" spc="10" dirty="0" smtClean="0">
                <a:uFill>
                  <a:solidFill>
                    <a:srgbClr val="000000"/>
                  </a:solidFill>
                </a:uFill>
                <a:latin typeface="Times New Roman"/>
                <a:cs typeface="Times New Roman"/>
              </a:rPr>
              <a:t> </a:t>
            </a:r>
            <a:r>
              <a:rPr sz="2000" b="1" i="1" u="heavy" spc="-30" smtClean="0">
                <a:uFill>
                  <a:solidFill>
                    <a:srgbClr val="000000"/>
                  </a:solidFill>
                </a:uFill>
                <a:latin typeface="Book Antiqua"/>
                <a:cs typeface="Book Antiqua"/>
              </a:rPr>
              <a:t>b</a:t>
            </a:r>
            <a:r>
              <a:rPr sz="2000" b="1" i="1" u="heavy" spc="15" smtClean="0">
                <a:uFill>
                  <a:solidFill>
                    <a:srgbClr val="000000"/>
                  </a:solidFill>
                </a:uFill>
                <a:latin typeface="Book Antiqua"/>
                <a:cs typeface="Book Antiqua"/>
              </a:rPr>
              <a:t>y</a:t>
            </a:r>
            <a:r>
              <a:rPr lang="en-US" sz="2000" b="1" i="1" u="heavy" spc="15" dirty="0" smtClean="0">
                <a:uFill>
                  <a:solidFill>
                    <a:srgbClr val="000000"/>
                  </a:solidFill>
                </a:uFill>
                <a:latin typeface="Times New Roman"/>
                <a:cs typeface="Times New Roman"/>
              </a:rPr>
              <a:t> </a:t>
            </a:r>
            <a:r>
              <a:rPr sz="2000" b="1" i="1" u="heavy" spc="10" smtClean="0">
                <a:uFill>
                  <a:solidFill>
                    <a:srgbClr val="000000"/>
                  </a:solidFill>
                </a:uFill>
                <a:latin typeface="Book Antiqua"/>
                <a:cs typeface="Book Antiqua"/>
              </a:rPr>
              <a:t>F</a:t>
            </a:r>
            <a:r>
              <a:rPr sz="2000" b="1" i="1" u="heavy" spc="-70" smtClean="0">
                <a:uFill>
                  <a:solidFill>
                    <a:srgbClr val="000000"/>
                  </a:solidFill>
                </a:uFill>
                <a:latin typeface="Book Antiqua"/>
                <a:cs typeface="Book Antiqua"/>
              </a:rPr>
              <a:t>i</a:t>
            </a:r>
            <a:r>
              <a:rPr sz="2000" b="1" i="1" u="heavy" spc="5" smtClean="0">
                <a:uFill>
                  <a:solidFill>
                    <a:srgbClr val="000000"/>
                  </a:solidFill>
                </a:uFill>
                <a:latin typeface="Book Antiqua"/>
                <a:cs typeface="Book Antiqua"/>
              </a:rPr>
              <a:t>nanc</a:t>
            </a:r>
            <a:r>
              <a:rPr sz="2000" b="1" i="1" u="heavy" spc="10" smtClean="0">
                <a:uFill>
                  <a:solidFill>
                    <a:srgbClr val="000000"/>
                  </a:solidFill>
                </a:uFill>
                <a:latin typeface="Book Antiqua"/>
                <a:cs typeface="Book Antiqua"/>
              </a:rPr>
              <a:t>e</a:t>
            </a:r>
            <a:r>
              <a:rPr lang="en-US" sz="2000" b="1" i="1" u="heavy" spc="10" dirty="0" smtClean="0">
                <a:uFill>
                  <a:solidFill>
                    <a:srgbClr val="000000"/>
                  </a:solidFill>
                </a:uFill>
                <a:latin typeface="Times New Roman"/>
                <a:cs typeface="Times New Roman"/>
              </a:rPr>
              <a:t> </a:t>
            </a:r>
            <a:r>
              <a:rPr sz="2000" b="1" i="1" u="heavy" spc="-15" smtClean="0">
                <a:uFill>
                  <a:solidFill>
                    <a:srgbClr val="000000"/>
                  </a:solidFill>
                </a:uFill>
                <a:latin typeface="Book Antiqua"/>
                <a:cs typeface="Book Antiqua"/>
              </a:rPr>
              <a:t>M</a:t>
            </a:r>
            <a:r>
              <a:rPr sz="2000" b="1" i="1" u="heavy" spc="10" smtClean="0">
                <a:uFill>
                  <a:solidFill>
                    <a:srgbClr val="000000"/>
                  </a:solidFill>
                </a:uFill>
                <a:latin typeface="Book Antiqua"/>
                <a:cs typeface="Book Antiqua"/>
              </a:rPr>
              <a:t>ini</a:t>
            </a:r>
            <a:r>
              <a:rPr sz="2000" b="1" i="1" u="heavy" spc="-60" smtClean="0">
                <a:uFill>
                  <a:solidFill>
                    <a:srgbClr val="000000"/>
                  </a:solidFill>
                </a:uFill>
                <a:latin typeface="Book Antiqua"/>
                <a:cs typeface="Book Antiqua"/>
              </a:rPr>
              <a:t>s</a:t>
            </a:r>
            <a:r>
              <a:rPr sz="2000" b="1" i="1" u="heavy" spc="45" smtClean="0">
                <a:uFill>
                  <a:solidFill>
                    <a:srgbClr val="000000"/>
                  </a:solidFill>
                </a:uFill>
                <a:latin typeface="Book Antiqua"/>
                <a:cs typeface="Book Antiqua"/>
              </a:rPr>
              <a:t>t</a:t>
            </a:r>
            <a:r>
              <a:rPr sz="2000" b="1" i="1" u="heavy" spc="-65" smtClean="0">
                <a:uFill>
                  <a:solidFill>
                    <a:srgbClr val="000000"/>
                  </a:solidFill>
                </a:uFill>
                <a:latin typeface="Book Antiqua"/>
                <a:cs typeface="Book Antiqua"/>
              </a:rPr>
              <a:t>e</a:t>
            </a:r>
            <a:r>
              <a:rPr sz="2000" b="1" i="1" u="heavy" spc="10" smtClean="0">
                <a:uFill>
                  <a:solidFill>
                    <a:srgbClr val="000000"/>
                  </a:solidFill>
                </a:uFill>
                <a:latin typeface="Book Antiqua"/>
                <a:cs typeface="Book Antiqua"/>
              </a:rPr>
              <a:t>r</a:t>
            </a:r>
            <a:r>
              <a:rPr lang="en-US" sz="2000" b="1" i="1" u="heavy" spc="10" dirty="0" smtClean="0">
                <a:uFill>
                  <a:solidFill>
                    <a:srgbClr val="000000"/>
                  </a:solidFill>
                </a:uFill>
                <a:latin typeface="Times New Roman"/>
                <a:cs typeface="Times New Roman"/>
              </a:rPr>
              <a:t> </a:t>
            </a:r>
            <a:r>
              <a:rPr sz="2000" b="1" i="1" u="heavy" spc="-25" smtClean="0">
                <a:uFill>
                  <a:solidFill>
                    <a:srgbClr val="000000"/>
                  </a:solidFill>
                </a:uFill>
                <a:latin typeface="Book Antiqua"/>
                <a:cs typeface="Book Antiqua"/>
              </a:rPr>
              <a:t>A</a:t>
            </a:r>
            <a:r>
              <a:rPr sz="2000" b="1" i="1" u="heavy" spc="45" smtClean="0">
                <a:uFill>
                  <a:solidFill>
                    <a:srgbClr val="000000"/>
                  </a:solidFill>
                </a:uFill>
                <a:latin typeface="Book Antiqua"/>
                <a:cs typeface="Book Antiqua"/>
              </a:rPr>
              <a:t>r</a:t>
            </a:r>
            <a:r>
              <a:rPr sz="2000" b="1" i="1" u="heavy" spc="10" smtClean="0">
                <a:uFill>
                  <a:solidFill>
                    <a:srgbClr val="000000"/>
                  </a:solidFill>
                </a:uFill>
                <a:latin typeface="Book Antiqua"/>
                <a:cs typeface="Book Antiqua"/>
              </a:rPr>
              <a:t>u</a:t>
            </a:r>
            <a:r>
              <a:rPr sz="2000" b="1" i="1" u="heavy" spc="15" smtClean="0">
                <a:uFill>
                  <a:solidFill>
                    <a:srgbClr val="000000"/>
                  </a:solidFill>
                </a:uFill>
                <a:latin typeface="Book Antiqua"/>
                <a:cs typeface="Book Antiqua"/>
              </a:rPr>
              <a:t>n</a:t>
            </a:r>
            <a:r>
              <a:rPr lang="en-US" sz="2000" b="1" i="1" u="heavy" spc="15" dirty="0" smtClean="0">
                <a:uFill>
                  <a:solidFill>
                    <a:srgbClr val="000000"/>
                  </a:solidFill>
                </a:uFill>
                <a:latin typeface="Times New Roman"/>
                <a:cs typeface="Times New Roman"/>
              </a:rPr>
              <a:t> </a:t>
            </a:r>
            <a:r>
              <a:rPr sz="2000" b="1" i="1" u="heavy" spc="45" smtClean="0">
                <a:uFill>
                  <a:solidFill>
                    <a:srgbClr val="000000"/>
                  </a:solidFill>
                </a:uFill>
                <a:latin typeface="Book Antiqua"/>
                <a:cs typeface="Book Antiqua"/>
              </a:rPr>
              <a:t>J</a:t>
            </a:r>
            <a:r>
              <a:rPr sz="2000" b="1" i="1" u="heavy" spc="10" smtClean="0">
                <a:uFill>
                  <a:solidFill>
                    <a:srgbClr val="000000"/>
                  </a:solidFill>
                </a:uFill>
                <a:latin typeface="Book Antiqua"/>
                <a:cs typeface="Book Antiqua"/>
              </a:rPr>
              <a:t>a</a:t>
            </a:r>
            <a:r>
              <a:rPr sz="2000" b="1" i="1" u="heavy" spc="-70" smtClean="0">
                <a:uFill>
                  <a:solidFill>
                    <a:srgbClr val="000000"/>
                  </a:solidFill>
                </a:uFill>
                <a:latin typeface="Book Antiqua"/>
                <a:cs typeface="Book Antiqua"/>
              </a:rPr>
              <a:t>i</a:t>
            </a:r>
            <a:r>
              <a:rPr sz="2000" b="1" i="1" u="heavy" spc="45" smtClean="0">
                <a:uFill>
                  <a:solidFill>
                    <a:srgbClr val="000000"/>
                  </a:solidFill>
                </a:uFill>
                <a:latin typeface="Book Antiqua"/>
                <a:cs typeface="Book Antiqua"/>
              </a:rPr>
              <a:t>t</a:t>
            </a:r>
            <a:r>
              <a:rPr sz="2000" b="1" i="1" u="heavy" spc="5" smtClean="0">
                <a:uFill>
                  <a:solidFill>
                    <a:srgbClr val="000000"/>
                  </a:solidFill>
                </a:uFill>
                <a:latin typeface="Book Antiqua"/>
                <a:cs typeface="Book Antiqua"/>
              </a:rPr>
              <a:t>l</a:t>
            </a:r>
            <a:r>
              <a:rPr sz="2000" b="1" i="1" u="heavy" spc="-65" smtClean="0">
                <a:uFill>
                  <a:solidFill>
                    <a:srgbClr val="000000"/>
                  </a:solidFill>
                </a:uFill>
                <a:latin typeface="Book Antiqua"/>
                <a:cs typeface="Book Antiqua"/>
              </a:rPr>
              <a:t>e</a:t>
            </a:r>
            <a:r>
              <a:rPr sz="2000" b="1" i="1" u="heavy" spc="15" smtClean="0">
                <a:uFill>
                  <a:solidFill>
                    <a:srgbClr val="000000"/>
                  </a:solidFill>
                </a:uFill>
                <a:latin typeface="Book Antiqua"/>
                <a:cs typeface="Book Antiqua"/>
              </a:rPr>
              <a:t>y</a:t>
            </a:r>
            <a:r>
              <a:rPr lang="en-US" sz="2000" b="1" i="1" u="heavy" spc="15" dirty="0" smtClean="0">
                <a:uFill>
                  <a:solidFill>
                    <a:srgbClr val="000000"/>
                  </a:solidFill>
                </a:uFill>
                <a:latin typeface="Times New Roman"/>
                <a:cs typeface="Times New Roman"/>
              </a:rPr>
              <a:t> </a:t>
            </a:r>
            <a:r>
              <a:rPr sz="2000" b="1" i="1" u="heavy" spc="5" smtClean="0">
                <a:uFill>
                  <a:solidFill>
                    <a:srgbClr val="000000"/>
                  </a:solidFill>
                </a:uFill>
                <a:latin typeface="Book Antiqua"/>
                <a:cs typeface="Book Antiqua"/>
              </a:rPr>
              <a:t>on </a:t>
            </a:r>
            <a:r>
              <a:rPr sz="2000" smtClean="0">
                <a:latin typeface="Times New Roman"/>
                <a:cs typeface="Times New Roman"/>
              </a:rPr>
              <a:t> </a:t>
            </a:r>
            <a:r>
              <a:rPr sz="2000" b="1" i="1" u="sng" spc="10" smtClean="0">
                <a:latin typeface="Book Antiqua"/>
                <a:cs typeface="Book Antiqua"/>
              </a:rPr>
              <a:t>26</a:t>
            </a:r>
            <a:r>
              <a:rPr sz="2025" b="1" i="1" u="sng" spc="15" baseline="24691" smtClean="0">
                <a:latin typeface="Book Antiqua"/>
                <a:cs typeface="Book Antiqua"/>
              </a:rPr>
              <a:t>th</a:t>
            </a:r>
            <a:r>
              <a:rPr sz="2000" b="1" i="1" u="sng" spc="10" smtClean="0">
                <a:latin typeface="Book Antiqua"/>
                <a:cs typeface="Book Antiqua"/>
              </a:rPr>
              <a:t>November, </a:t>
            </a:r>
            <a:r>
              <a:rPr sz="2000" b="1" i="1" u="sng" spc="40" smtClean="0">
                <a:latin typeface="Book Antiqua"/>
                <a:cs typeface="Book Antiqua"/>
              </a:rPr>
              <a:t>2016</a:t>
            </a:r>
            <a:r>
              <a:rPr sz="2000" b="1" i="1" u="sng" spc="-375" smtClean="0">
                <a:latin typeface="Book Antiqua"/>
                <a:cs typeface="Book Antiqua"/>
              </a:rPr>
              <a:t> </a:t>
            </a:r>
            <a:r>
              <a:rPr sz="2000" b="1" i="1" u="sng" spc="5" smtClean="0">
                <a:latin typeface="Book Antiqua"/>
                <a:cs typeface="Book Antiqua"/>
              </a:rPr>
              <a:t>:</a:t>
            </a:r>
            <a:endParaRPr lang="en-US" sz="2000" b="1" i="1" u="sng" spc="5" dirty="0" smtClean="0">
              <a:latin typeface="Book Antiqua"/>
              <a:cs typeface="Book Antiqua"/>
            </a:endParaRPr>
          </a:p>
          <a:p>
            <a:pPr marL="463550" marR="68580" indent="-400685" algn="just">
              <a:lnSpc>
                <a:spcPct val="100000"/>
              </a:lnSpc>
              <a:spcBef>
                <a:spcPts val="1505"/>
              </a:spcBef>
              <a:buClr>
                <a:srgbClr val="243F60"/>
              </a:buClr>
              <a:buFont typeface="Wingdings"/>
              <a:buChar char=""/>
              <a:tabLst>
                <a:tab pos="464184" algn="l"/>
              </a:tabLst>
            </a:pPr>
            <a:r>
              <a:rPr sz="2000" i="1" spc="10" smtClean="0">
                <a:latin typeface="Book Antiqua"/>
                <a:cs typeface="Book Antiqua"/>
              </a:rPr>
              <a:t>Evasion </a:t>
            </a:r>
            <a:r>
              <a:rPr sz="2000" i="1" spc="10" dirty="0">
                <a:latin typeface="Book Antiqua"/>
                <a:cs typeface="Book Antiqua"/>
              </a:rPr>
              <a:t>of </a:t>
            </a:r>
            <a:r>
              <a:rPr sz="2000" i="1" spc="-5" dirty="0">
                <a:latin typeface="Book Antiqua"/>
                <a:cs typeface="Book Antiqua"/>
              </a:rPr>
              <a:t>taxes deprives </a:t>
            </a:r>
            <a:r>
              <a:rPr sz="2000" i="1" spc="-30" dirty="0">
                <a:latin typeface="Book Antiqua"/>
                <a:cs typeface="Book Antiqua"/>
              </a:rPr>
              <a:t>the </a:t>
            </a:r>
            <a:r>
              <a:rPr sz="2000" i="1" spc="-10" dirty="0">
                <a:latin typeface="Book Antiqua"/>
                <a:cs typeface="Book Antiqua"/>
              </a:rPr>
              <a:t>nation </a:t>
            </a:r>
            <a:r>
              <a:rPr sz="2000" i="1" spc="-30" dirty="0">
                <a:latin typeface="Book Antiqua"/>
                <a:cs typeface="Book Antiqua"/>
              </a:rPr>
              <a:t>of </a:t>
            </a:r>
            <a:r>
              <a:rPr sz="2000" i="1" spc="-10" dirty="0">
                <a:latin typeface="Book Antiqua"/>
                <a:cs typeface="Book Antiqua"/>
              </a:rPr>
              <a:t>critical </a:t>
            </a:r>
            <a:r>
              <a:rPr sz="2000" i="1" spc="-5" dirty="0">
                <a:latin typeface="Book Antiqua"/>
                <a:cs typeface="Book Antiqua"/>
              </a:rPr>
              <a:t>resources </a:t>
            </a:r>
            <a:r>
              <a:rPr sz="2000" i="1" dirty="0">
                <a:latin typeface="Book Antiqua"/>
                <a:cs typeface="Book Antiqua"/>
              </a:rPr>
              <a:t>which </a:t>
            </a:r>
            <a:r>
              <a:rPr sz="2000" i="1" spc="-10" dirty="0">
                <a:latin typeface="Book Antiqua"/>
                <a:cs typeface="Book Antiqua"/>
              </a:rPr>
              <a:t>could </a:t>
            </a:r>
            <a:r>
              <a:rPr sz="2000" i="1" dirty="0">
                <a:latin typeface="Book Antiqua"/>
                <a:cs typeface="Book Antiqua"/>
              </a:rPr>
              <a:t>enable </a:t>
            </a:r>
            <a:r>
              <a:rPr sz="2000" i="1" spc="-5" dirty="0">
                <a:latin typeface="Book Antiqua"/>
                <a:cs typeface="Book Antiqua"/>
              </a:rPr>
              <a:t>the  </a:t>
            </a:r>
            <a:r>
              <a:rPr sz="2000" i="1" spc="5" dirty="0">
                <a:latin typeface="Book Antiqua"/>
                <a:cs typeface="Book Antiqua"/>
              </a:rPr>
              <a:t>Government </a:t>
            </a:r>
            <a:r>
              <a:rPr sz="2000" i="1" spc="10" dirty="0">
                <a:latin typeface="Book Antiqua"/>
                <a:cs typeface="Book Antiqua"/>
              </a:rPr>
              <a:t>to </a:t>
            </a:r>
            <a:r>
              <a:rPr sz="2000" i="1" spc="-5" dirty="0">
                <a:latin typeface="Book Antiqua"/>
                <a:cs typeface="Book Antiqua"/>
              </a:rPr>
              <a:t>undertake </a:t>
            </a:r>
            <a:r>
              <a:rPr sz="2000" i="1" dirty="0">
                <a:latin typeface="Book Antiqua"/>
                <a:cs typeface="Book Antiqua"/>
              </a:rPr>
              <a:t>anti-poverty </a:t>
            </a:r>
            <a:r>
              <a:rPr sz="2000" i="1" spc="-15" dirty="0">
                <a:latin typeface="Book Antiqua"/>
                <a:cs typeface="Book Antiqua"/>
              </a:rPr>
              <a:t>and </a:t>
            </a:r>
            <a:r>
              <a:rPr sz="2000" i="1" dirty="0">
                <a:latin typeface="Book Antiqua"/>
                <a:cs typeface="Book Antiqua"/>
              </a:rPr>
              <a:t>development programmes. </a:t>
            </a:r>
            <a:r>
              <a:rPr sz="2000" i="1" spc="5" dirty="0">
                <a:latin typeface="Book Antiqua"/>
                <a:cs typeface="Book Antiqua"/>
              </a:rPr>
              <a:t>It </a:t>
            </a:r>
            <a:r>
              <a:rPr sz="2000" i="1" spc="10" dirty="0">
                <a:latin typeface="Book Antiqua"/>
                <a:cs typeface="Book Antiqua"/>
              </a:rPr>
              <a:t>also </a:t>
            </a:r>
            <a:r>
              <a:rPr sz="2000" i="1" spc="-5" dirty="0">
                <a:latin typeface="Book Antiqua"/>
                <a:cs typeface="Book Antiqua"/>
              </a:rPr>
              <a:t>puts  </a:t>
            </a:r>
            <a:r>
              <a:rPr sz="2000" i="1" spc="10" dirty="0">
                <a:latin typeface="Book Antiqua"/>
                <a:cs typeface="Book Antiqua"/>
              </a:rPr>
              <a:t>a </a:t>
            </a:r>
            <a:r>
              <a:rPr sz="2000" i="1" spc="-5" dirty="0">
                <a:latin typeface="Book Antiqua"/>
                <a:cs typeface="Book Antiqua"/>
              </a:rPr>
              <a:t>disproportionate </a:t>
            </a:r>
            <a:r>
              <a:rPr sz="2000" i="1" spc="10" dirty="0">
                <a:latin typeface="Book Antiqua"/>
                <a:cs typeface="Book Antiqua"/>
              </a:rPr>
              <a:t>burden on </a:t>
            </a:r>
            <a:r>
              <a:rPr sz="2000" i="1" spc="-30" dirty="0">
                <a:latin typeface="Book Antiqua"/>
                <a:cs typeface="Book Antiqua"/>
              </a:rPr>
              <a:t>the </a:t>
            </a:r>
            <a:r>
              <a:rPr sz="2000" i="1" dirty="0">
                <a:latin typeface="Book Antiqua"/>
                <a:cs typeface="Book Antiqua"/>
              </a:rPr>
              <a:t>honest </a:t>
            </a:r>
            <a:r>
              <a:rPr sz="2000" i="1" spc="-5" dirty="0">
                <a:latin typeface="Book Antiqua"/>
                <a:cs typeface="Book Antiqua"/>
              </a:rPr>
              <a:t>taxpayers </a:t>
            </a:r>
            <a:r>
              <a:rPr sz="2000" i="1" spc="10" dirty="0">
                <a:latin typeface="Book Antiqua"/>
                <a:cs typeface="Book Antiqua"/>
              </a:rPr>
              <a:t>who </a:t>
            </a:r>
            <a:r>
              <a:rPr sz="2000" i="1" spc="-10" dirty="0">
                <a:latin typeface="Book Antiqua"/>
                <a:cs typeface="Book Antiqua"/>
              </a:rPr>
              <a:t>have </a:t>
            </a:r>
            <a:r>
              <a:rPr sz="2000" i="1" spc="-30" dirty="0">
                <a:latin typeface="Book Antiqua"/>
                <a:cs typeface="Book Antiqua"/>
              </a:rPr>
              <a:t>to </a:t>
            </a:r>
            <a:r>
              <a:rPr sz="2000" i="1" spc="10" dirty="0">
                <a:latin typeface="Book Antiqua"/>
                <a:cs typeface="Book Antiqua"/>
              </a:rPr>
              <a:t>bear </a:t>
            </a:r>
            <a:r>
              <a:rPr sz="2000" i="1" spc="-5" dirty="0">
                <a:latin typeface="Book Antiqua"/>
                <a:cs typeface="Book Antiqua"/>
              </a:rPr>
              <a:t>the </a:t>
            </a:r>
            <a:r>
              <a:rPr sz="2000" i="1" spc="5" dirty="0">
                <a:latin typeface="Book Antiqua"/>
                <a:cs typeface="Book Antiqua"/>
              </a:rPr>
              <a:t>brunt of  </a:t>
            </a:r>
            <a:r>
              <a:rPr sz="2000" i="1" dirty="0">
                <a:latin typeface="Book Antiqua"/>
                <a:cs typeface="Book Antiqua"/>
              </a:rPr>
              <a:t>higher </a:t>
            </a:r>
            <a:r>
              <a:rPr sz="2000" i="1" spc="-5" dirty="0">
                <a:latin typeface="Book Antiqua"/>
                <a:cs typeface="Book Antiqua"/>
              </a:rPr>
              <a:t>taxes </a:t>
            </a:r>
            <a:r>
              <a:rPr sz="2000" i="1" spc="10" dirty="0">
                <a:latin typeface="Book Antiqua"/>
                <a:cs typeface="Book Antiqua"/>
              </a:rPr>
              <a:t>to </a:t>
            </a:r>
            <a:r>
              <a:rPr sz="2000" i="1" spc="-5" dirty="0">
                <a:latin typeface="Book Antiqua"/>
                <a:cs typeface="Book Antiqua"/>
              </a:rPr>
              <a:t>make </a:t>
            </a:r>
            <a:r>
              <a:rPr sz="2000" i="1" spc="10" dirty="0">
                <a:latin typeface="Book Antiqua"/>
                <a:cs typeface="Book Antiqua"/>
              </a:rPr>
              <a:t>up </a:t>
            </a:r>
            <a:r>
              <a:rPr sz="2000" i="1" spc="-5" dirty="0">
                <a:latin typeface="Book Antiqua"/>
                <a:cs typeface="Book Antiqua"/>
              </a:rPr>
              <a:t>for the revenue </a:t>
            </a:r>
            <a:r>
              <a:rPr sz="2000" i="1" dirty="0">
                <a:latin typeface="Book Antiqua"/>
                <a:cs typeface="Book Antiqua"/>
              </a:rPr>
              <a:t>leakage. </a:t>
            </a:r>
            <a:r>
              <a:rPr sz="2000" i="1" spc="30" dirty="0">
                <a:latin typeface="Book Antiqua"/>
                <a:cs typeface="Book Antiqua"/>
              </a:rPr>
              <a:t>As </a:t>
            </a:r>
            <a:r>
              <a:rPr sz="2000" i="1" spc="10" dirty="0">
                <a:latin typeface="Book Antiqua"/>
                <a:cs typeface="Book Antiqua"/>
              </a:rPr>
              <a:t>a </a:t>
            </a:r>
            <a:r>
              <a:rPr sz="2000" i="1" spc="5" dirty="0">
                <a:latin typeface="Book Antiqua"/>
                <a:cs typeface="Book Antiqua"/>
              </a:rPr>
              <a:t>step </a:t>
            </a:r>
            <a:r>
              <a:rPr sz="2000" i="1" dirty="0">
                <a:latin typeface="Book Antiqua"/>
                <a:cs typeface="Book Antiqua"/>
              </a:rPr>
              <a:t>forward </a:t>
            </a:r>
            <a:r>
              <a:rPr sz="2000" i="1" spc="10" dirty="0">
                <a:latin typeface="Book Antiqua"/>
                <a:cs typeface="Book Antiqua"/>
              </a:rPr>
              <a:t>to </a:t>
            </a:r>
            <a:r>
              <a:rPr sz="2000" i="1" dirty="0">
                <a:latin typeface="Book Antiqua"/>
                <a:cs typeface="Book Antiqua"/>
              </a:rPr>
              <a:t>curb </a:t>
            </a:r>
            <a:r>
              <a:rPr sz="2000" i="1" spc="10" dirty="0">
                <a:latin typeface="Book Antiqua"/>
                <a:cs typeface="Book Antiqua"/>
              </a:rPr>
              <a:t>black  money, </a:t>
            </a:r>
            <a:r>
              <a:rPr sz="2000" i="1" spc="20" dirty="0">
                <a:latin typeface="Book Antiqua"/>
                <a:cs typeface="Book Antiqua"/>
              </a:rPr>
              <a:t>bank </a:t>
            </a:r>
            <a:r>
              <a:rPr sz="2000" i="1" spc="-15" dirty="0">
                <a:latin typeface="Book Antiqua"/>
                <a:cs typeface="Book Antiqua"/>
              </a:rPr>
              <a:t>notes </a:t>
            </a:r>
            <a:r>
              <a:rPr sz="2000" i="1" spc="5" dirty="0">
                <a:latin typeface="Book Antiqua"/>
                <a:cs typeface="Book Antiqua"/>
              </a:rPr>
              <a:t>of </a:t>
            </a:r>
            <a:r>
              <a:rPr sz="2000" i="1" spc="-10" dirty="0">
                <a:latin typeface="Book Antiqua"/>
                <a:cs typeface="Book Antiqua"/>
              </a:rPr>
              <a:t>existing </a:t>
            </a:r>
            <a:r>
              <a:rPr sz="2000" i="1" dirty="0">
                <a:latin typeface="Book Antiqua"/>
                <a:cs typeface="Book Antiqua"/>
              </a:rPr>
              <a:t>series </a:t>
            </a:r>
            <a:r>
              <a:rPr sz="2000" i="1" spc="-30" dirty="0">
                <a:latin typeface="Book Antiqua"/>
                <a:cs typeface="Book Antiqua"/>
              </a:rPr>
              <a:t>of </a:t>
            </a:r>
            <a:r>
              <a:rPr sz="2000" i="1" spc="-5" dirty="0">
                <a:latin typeface="Book Antiqua"/>
                <a:cs typeface="Book Antiqua"/>
              </a:rPr>
              <a:t>denomination </a:t>
            </a:r>
            <a:r>
              <a:rPr sz="2000" i="1" spc="-30" dirty="0">
                <a:latin typeface="Book Antiqua"/>
                <a:cs typeface="Book Antiqua"/>
              </a:rPr>
              <a:t>of the </a:t>
            </a:r>
            <a:r>
              <a:rPr sz="2000" i="1" spc="-10" dirty="0">
                <a:latin typeface="Book Antiqua"/>
                <a:cs typeface="Book Antiqua"/>
              </a:rPr>
              <a:t>value </a:t>
            </a:r>
            <a:r>
              <a:rPr sz="2000" i="1" spc="5" dirty="0">
                <a:latin typeface="Book Antiqua"/>
                <a:cs typeface="Book Antiqua"/>
              </a:rPr>
              <a:t>of </a:t>
            </a:r>
            <a:r>
              <a:rPr sz="2000" i="1" spc="-5" dirty="0">
                <a:latin typeface="Book Antiqua"/>
                <a:cs typeface="Book Antiqua"/>
              </a:rPr>
              <a:t>five hundred  rupees </a:t>
            </a:r>
            <a:r>
              <a:rPr sz="2000" i="1" spc="10" dirty="0">
                <a:latin typeface="Book Antiqua"/>
                <a:cs typeface="Book Antiqua"/>
              </a:rPr>
              <a:t>and one </a:t>
            </a:r>
            <a:r>
              <a:rPr sz="2000" i="1" spc="-10" dirty="0">
                <a:latin typeface="Book Antiqua"/>
                <a:cs typeface="Book Antiqua"/>
              </a:rPr>
              <a:t>thousand </a:t>
            </a:r>
            <a:r>
              <a:rPr sz="2000" i="1" spc="-5" dirty="0">
                <a:latin typeface="Book Antiqua"/>
                <a:cs typeface="Book Antiqua"/>
              </a:rPr>
              <a:t>rupees </a:t>
            </a:r>
            <a:r>
              <a:rPr sz="2000" i="1" spc="-10" dirty="0">
                <a:latin typeface="Book Antiqua"/>
                <a:cs typeface="Book Antiqua"/>
              </a:rPr>
              <a:t>(hereinafter referred </a:t>
            </a:r>
            <a:r>
              <a:rPr sz="2000" i="1" spc="10" dirty="0">
                <a:latin typeface="Book Antiqua"/>
                <a:cs typeface="Book Antiqua"/>
              </a:rPr>
              <a:t>to </a:t>
            </a:r>
            <a:r>
              <a:rPr sz="2000" i="1" spc="-30" dirty="0">
                <a:latin typeface="Book Antiqua"/>
                <a:cs typeface="Book Antiqua"/>
              </a:rPr>
              <a:t>as </a:t>
            </a:r>
            <a:r>
              <a:rPr sz="2000" i="1" spc="-5" dirty="0">
                <a:latin typeface="Book Antiqua"/>
                <a:cs typeface="Book Antiqua"/>
              </a:rPr>
              <a:t>specified </a:t>
            </a:r>
            <a:r>
              <a:rPr sz="2000" i="1" spc="20" dirty="0">
                <a:latin typeface="Book Antiqua"/>
                <a:cs typeface="Book Antiqua"/>
              </a:rPr>
              <a:t>bank </a:t>
            </a:r>
            <a:r>
              <a:rPr sz="2000" i="1" spc="5" dirty="0">
                <a:latin typeface="Book Antiqua"/>
                <a:cs typeface="Book Antiqua"/>
              </a:rPr>
              <a:t>notes)  </a:t>
            </a:r>
            <a:r>
              <a:rPr sz="2000" i="1" spc="-5" dirty="0">
                <a:latin typeface="Book Antiqua"/>
                <a:cs typeface="Book Antiqua"/>
              </a:rPr>
              <a:t>issued </a:t>
            </a:r>
            <a:r>
              <a:rPr sz="2000" i="1" spc="30" dirty="0">
                <a:latin typeface="Book Antiqua"/>
                <a:cs typeface="Book Antiqua"/>
              </a:rPr>
              <a:t>by </a:t>
            </a:r>
            <a:r>
              <a:rPr sz="2000" i="1" spc="-30" dirty="0">
                <a:latin typeface="Book Antiqua"/>
                <a:cs typeface="Book Antiqua"/>
              </a:rPr>
              <a:t>the </a:t>
            </a:r>
            <a:r>
              <a:rPr sz="2000" i="1" spc="-10" dirty="0">
                <a:latin typeface="Book Antiqua"/>
                <a:cs typeface="Book Antiqua"/>
              </a:rPr>
              <a:t>Reserve </a:t>
            </a:r>
            <a:r>
              <a:rPr sz="2000" i="1" spc="20" dirty="0">
                <a:latin typeface="Book Antiqua"/>
                <a:cs typeface="Book Antiqua"/>
              </a:rPr>
              <a:t>Bank </a:t>
            </a:r>
            <a:r>
              <a:rPr sz="2000" i="1" spc="-30" dirty="0">
                <a:latin typeface="Book Antiqua"/>
                <a:cs typeface="Book Antiqua"/>
              </a:rPr>
              <a:t>of </a:t>
            </a:r>
            <a:r>
              <a:rPr sz="2000" i="1" spc="-5" dirty="0">
                <a:latin typeface="Book Antiqua"/>
                <a:cs typeface="Book Antiqua"/>
              </a:rPr>
              <a:t>India </a:t>
            </a:r>
            <a:r>
              <a:rPr sz="2000" i="1" spc="-10" dirty="0">
                <a:latin typeface="Book Antiqua"/>
                <a:cs typeface="Book Antiqua"/>
              </a:rPr>
              <a:t>have </a:t>
            </a:r>
            <a:r>
              <a:rPr sz="2000" i="1" spc="15" dirty="0">
                <a:latin typeface="Book Antiqua"/>
                <a:cs typeface="Book Antiqua"/>
              </a:rPr>
              <a:t>been </a:t>
            </a:r>
            <a:r>
              <a:rPr sz="2000" i="1" spc="-10" dirty="0">
                <a:latin typeface="Book Antiqua"/>
                <a:cs typeface="Book Antiqua"/>
              </a:rPr>
              <a:t>ceased </a:t>
            </a:r>
            <a:r>
              <a:rPr sz="2000" i="1" spc="10" dirty="0">
                <a:latin typeface="Book Antiqua"/>
                <a:cs typeface="Book Antiqua"/>
              </a:rPr>
              <a:t>to </a:t>
            </a:r>
            <a:r>
              <a:rPr sz="2000" i="1" spc="-10" dirty="0">
                <a:latin typeface="Book Antiqua"/>
                <a:cs typeface="Book Antiqua"/>
              </a:rPr>
              <a:t>be </a:t>
            </a:r>
            <a:r>
              <a:rPr sz="2000" i="1" dirty="0">
                <a:latin typeface="Book Antiqua"/>
                <a:cs typeface="Book Antiqua"/>
              </a:rPr>
              <a:t>legal </a:t>
            </a:r>
            <a:r>
              <a:rPr sz="2000" i="1" spc="-10" dirty="0">
                <a:latin typeface="Book Antiqua"/>
                <a:cs typeface="Book Antiqua"/>
              </a:rPr>
              <a:t>tender with </a:t>
            </a:r>
            <a:r>
              <a:rPr sz="2000" i="1" spc="5" dirty="0">
                <a:latin typeface="Book Antiqua"/>
                <a:cs typeface="Book Antiqua"/>
              </a:rPr>
              <a:t>effect  </a:t>
            </a:r>
            <a:r>
              <a:rPr sz="2000" i="1" spc="30" dirty="0">
                <a:latin typeface="Book Antiqua"/>
                <a:cs typeface="Book Antiqua"/>
              </a:rPr>
              <a:t>from</a:t>
            </a:r>
            <a:r>
              <a:rPr sz="2000" i="1" spc="-130" dirty="0">
                <a:latin typeface="Book Antiqua"/>
                <a:cs typeface="Book Antiqua"/>
              </a:rPr>
              <a:t> </a:t>
            </a:r>
            <a:r>
              <a:rPr sz="2000" i="1" spc="20" dirty="0">
                <a:latin typeface="Book Antiqua"/>
                <a:cs typeface="Book Antiqua"/>
              </a:rPr>
              <a:t>the</a:t>
            </a:r>
            <a:r>
              <a:rPr sz="2000" i="1" spc="-90" dirty="0">
                <a:latin typeface="Book Antiqua"/>
                <a:cs typeface="Book Antiqua"/>
              </a:rPr>
              <a:t> </a:t>
            </a:r>
            <a:r>
              <a:rPr sz="2000" i="1" spc="15" dirty="0">
                <a:latin typeface="Book Antiqua"/>
                <a:cs typeface="Book Antiqua"/>
              </a:rPr>
              <a:t>9</a:t>
            </a:r>
            <a:r>
              <a:rPr sz="2025" i="1" spc="22" baseline="24691" dirty="0">
                <a:latin typeface="Book Antiqua"/>
                <a:cs typeface="Book Antiqua"/>
              </a:rPr>
              <a:t>th</a:t>
            </a:r>
            <a:r>
              <a:rPr sz="2025" i="1" spc="165" baseline="24691" dirty="0">
                <a:latin typeface="Book Antiqua"/>
                <a:cs typeface="Book Antiqua"/>
              </a:rPr>
              <a:t> </a:t>
            </a:r>
            <a:r>
              <a:rPr sz="2000" i="1" spc="20" dirty="0">
                <a:latin typeface="Book Antiqua"/>
                <a:cs typeface="Book Antiqua"/>
              </a:rPr>
              <a:t>November,</a:t>
            </a:r>
            <a:r>
              <a:rPr sz="2000" i="1" spc="-260" dirty="0">
                <a:latin typeface="Book Antiqua"/>
                <a:cs typeface="Book Antiqua"/>
              </a:rPr>
              <a:t> </a:t>
            </a:r>
            <a:r>
              <a:rPr sz="2000" i="1" spc="35" dirty="0">
                <a:latin typeface="Book Antiqua"/>
                <a:cs typeface="Book Antiqua"/>
              </a:rPr>
              <a:t>2016.</a:t>
            </a:r>
            <a:endParaRPr sz="2000">
              <a:latin typeface="Book Antiqua"/>
              <a:cs typeface="Book Antiqua"/>
            </a:endParaRPr>
          </a:p>
          <a:p>
            <a:pPr>
              <a:lnSpc>
                <a:spcPct val="100000"/>
              </a:lnSpc>
              <a:buClr>
                <a:srgbClr val="243F60"/>
              </a:buClr>
              <a:buFont typeface="Wingdings"/>
              <a:buChar char=""/>
            </a:pPr>
            <a:endParaRPr sz="2700">
              <a:latin typeface="Times New Roman"/>
              <a:cs typeface="Times New Roman"/>
            </a:endParaRPr>
          </a:p>
          <a:p>
            <a:pPr marL="406400" marR="67945" indent="-343535" algn="just">
              <a:lnSpc>
                <a:spcPct val="100000"/>
              </a:lnSpc>
              <a:buClr>
                <a:srgbClr val="243F60"/>
              </a:buClr>
              <a:buFont typeface="Wingdings"/>
              <a:buChar char=""/>
              <a:tabLst>
                <a:tab pos="407034" algn="l"/>
              </a:tabLst>
            </a:pPr>
            <a:r>
              <a:rPr sz="2000" i="1" dirty="0">
                <a:latin typeface="Book Antiqua"/>
                <a:cs typeface="Book Antiqua"/>
              </a:rPr>
              <a:t>Concerns </a:t>
            </a:r>
            <a:r>
              <a:rPr sz="2000" i="1" spc="-10" dirty="0">
                <a:latin typeface="Book Antiqua"/>
                <a:cs typeface="Book Antiqua"/>
              </a:rPr>
              <a:t>have </a:t>
            </a:r>
            <a:r>
              <a:rPr sz="2000" i="1" dirty="0">
                <a:latin typeface="Book Antiqua"/>
                <a:cs typeface="Book Antiqua"/>
              </a:rPr>
              <a:t>been </a:t>
            </a:r>
            <a:r>
              <a:rPr sz="2000" i="1" spc="-5" dirty="0">
                <a:latin typeface="Book Antiqua"/>
                <a:cs typeface="Book Antiqua"/>
              </a:rPr>
              <a:t>raised </a:t>
            </a:r>
            <a:r>
              <a:rPr sz="2000" i="1" dirty="0">
                <a:latin typeface="Book Antiqua"/>
                <a:cs typeface="Book Antiqua"/>
              </a:rPr>
              <a:t>that some </a:t>
            </a:r>
            <a:r>
              <a:rPr sz="2000" i="1" spc="-30" dirty="0">
                <a:latin typeface="Book Antiqua"/>
                <a:cs typeface="Book Antiqua"/>
              </a:rPr>
              <a:t>of </a:t>
            </a:r>
            <a:r>
              <a:rPr sz="2000" i="1" spc="-5" dirty="0">
                <a:latin typeface="Book Antiqua"/>
                <a:cs typeface="Book Antiqua"/>
              </a:rPr>
              <a:t>the </a:t>
            </a:r>
            <a:r>
              <a:rPr sz="2000" i="1" dirty="0">
                <a:latin typeface="Book Antiqua"/>
                <a:cs typeface="Book Antiqua"/>
              </a:rPr>
              <a:t>existing provisions </a:t>
            </a:r>
            <a:r>
              <a:rPr sz="2000" i="1" spc="-30" dirty="0">
                <a:latin typeface="Book Antiqua"/>
                <a:cs typeface="Book Antiqua"/>
              </a:rPr>
              <a:t>of </a:t>
            </a:r>
            <a:r>
              <a:rPr sz="2000" i="1" spc="-5" dirty="0">
                <a:latin typeface="Book Antiqua"/>
                <a:cs typeface="Book Antiqua"/>
              </a:rPr>
              <a:t>the </a:t>
            </a:r>
            <a:r>
              <a:rPr sz="2000" i="1" dirty="0">
                <a:latin typeface="Book Antiqua"/>
                <a:cs typeface="Book Antiqua"/>
              </a:rPr>
              <a:t>Income-tax  </a:t>
            </a:r>
            <a:r>
              <a:rPr sz="2000" i="1" spc="15" dirty="0">
                <a:latin typeface="Book Antiqua"/>
                <a:cs typeface="Book Antiqua"/>
              </a:rPr>
              <a:t>Act, </a:t>
            </a:r>
            <a:r>
              <a:rPr sz="2000" i="1" dirty="0">
                <a:latin typeface="Book Antiqua"/>
                <a:cs typeface="Book Antiqua"/>
              </a:rPr>
              <a:t>1961 </a:t>
            </a:r>
            <a:r>
              <a:rPr sz="2000" i="1" spc="-15" dirty="0">
                <a:latin typeface="Book Antiqua"/>
                <a:cs typeface="Book Antiqua"/>
              </a:rPr>
              <a:t>could </a:t>
            </a:r>
            <a:r>
              <a:rPr sz="2000" i="1" dirty="0">
                <a:latin typeface="Book Antiqua"/>
                <a:cs typeface="Book Antiqua"/>
              </a:rPr>
              <a:t>possibly </a:t>
            </a:r>
            <a:r>
              <a:rPr sz="2000" i="1" spc="-10" dirty="0">
                <a:latin typeface="Book Antiqua"/>
                <a:cs typeface="Book Antiqua"/>
              </a:rPr>
              <a:t>be used </a:t>
            </a:r>
            <a:r>
              <a:rPr sz="2000" i="1" spc="-5" dirty="0">
                <a:latin typeface="Book Antiqua"/>
                <a:cs typeface="Book Antiqua"/>
              </a:rPr>
              <a:t>for </a:t>
            </a:r>
            <a:r>
              <a:rPr sz="2000" i="1" spc="-10" dirty="0">
                <a:latin typeface="Book Antiqua"/>
                <a:cs typeface="Book Antiqua"/>
              </a:rPr>
              <a:t>concealing </a:t>
            </a:r>
            <a:r>
              <a:rPr sz="2000" i="1" spc="10" dirty="0">
                <a:latin typeface="Book Antiqua"/>
                <a:cs typeface="Book Antiqua"/>
              </a:rPr>
              <a:t>black </a:t>
            </a:r>
            <a:r>
              <a:rPr sz="2000" i="1" spc="-5" dirty="0">
                <a:latin typeface="Book Antiqua"/>
                <a:cs typeface="Book Antiqua"/>
              </a:rPr>
              <a:t>money. </a:t>
            </a:r>
            <a:r>
              <a:rPr sz="2000" i="1" spc="5" dirty="0">
                <a:latin typeface="Book Antiqua"/>
                <a:cs typeface="Book Antiqua"/>
              </a:rPr>
              <a:t>It is, </a:t>
            </a:r>
            <a:r>
              <a:rPr sz="2000" i="1" spc="-5" dirty="0">
                <a:latin typeface="Book Antiqua"/>
                <a:cs typeface="Book Antiqua"/>
              </a:rPr>
              <a:t>therefore,  </a:t>
            </a:r>
            <a:r>
              <a:rPr sz="2000" i="1" spc="5" dirty="0">
                <a:latin typeface="Book Antiqua"/>
                <a:cs typeface="Book Antiqua"/>
              </a:rPr>
              <a:t>important </a:t>
            </a:r>
            <a:r>
              <a:rPr sz="2000" i="1" dirty="0">
                <a:latin typeface="Book Antiqua"/>
                <a:cs typeface="Book Antiqua"/>
              </a:rPr>
              <a:t>that </a:t>
            </a:r>
            <a:r>
              <a:rPr sz="2000" i="1" spc="-5" dirty="0">
                <a:latin typeface="Book Antiqua"/>
                <a:cs typeface="Book Antiqua"/>
              </a:rPr>
              <a:t>the </a:t>
            </a:r>
            <a:r>
              <a:rPr sz="2000" i="1" dirty="0">
                <a:latin typeface="Book Antiqua"/>
                <a:cs typeface="Book Antiqua"/>
              </a:rPr>
              <a:t>Government </a:t>
            </a:r>
            <a:r>
              <a:rPr sz="2000" i="1" spc="-15" dirty="0">
                <a:latin typeface="Book Antiqua"/>
                <a:cs typeface="Book Antiqua"/>
              </a:rPr>
              <a:t>amends </a:t>
            </a:r>
            <a:r>
              <a:rPr sz="2000" i="1" spc="-5" dirty="0">
                <a:latin typeface="Book Antiqua"/>
                <a:cs typeface="Book Antiqua"/>
              </a:rPr>
              <a:t>the </a:t>
            </a:r>
            <a:r>
              <a:rPr sz="2000" i="1" spc="20" dirty="0">
                <a:latin typeface="Book Antiqua"/>
                <a:cs typeface="Book Antiqua"/>
              </a:rPr>
              <a:t>Act </a:t>
            </a:r>
            <a:r>
              <a:rPr sz="2000" i="1" spc="10" dirty="0">
                <a:latin typeface="Book Antiqua"/>
                <a:cs typeface="Book Antiqua"/>
              </a:rPr>
              <a:t>to </a:t>
            </a:r>
            <a:r>
              <a:rPr sz="2000" i="1" spc="-10" dirty="0">
                <a:latin typeface="Book Antiqua"/>
                <a:cs typeface="Book Antiqua"/>
              </a:rPr>
              <a:t>plug </a:t>
            </a:r>
            <a:r>
              <a:rPr sz="2000" i="1" dirty="0">
                <a:latin typeface="Book Antiqua"/>
                <a:cs typeface="Book Antiqua"/>
              </a:rPr>
              <a:t>these </a:t>
            </a:r>
            <a:r>
              <a:rPr sz="2000" i="1" spc="-5" dirty="0">
                <a:latin typeface="Book Antiqua"/>
                <a:cs typeface="Book Antiqua"/>
              </a:rPr>
              <a:t>loopholes </a:t>
            </a:r>
            <a:r>
              <a:rPr sz="2000" i="1" spc="-30" dirty="0">
                <a:latin typeface="Book Antiqua"/>
                <a:cs typeface="Book Antiqua"/>
              </a:rPr>
              <a:t>as </a:t>
            </a:r>
            <a:r>
              <a:rPr sz="2000" i="1" dirty="0">
                <a:latin typeface="Book Antiqua"/>
                <a:cs typeface="Book Antiqua"/>
              </a:rPr>
              <a:t>early </a:t>
            </a:r>
            <a:r>
              <a:rPr sz="2000" i="1" spc="10" dirty="0">
                <a:latin typeface="Book Antiqua"/>
                <a:cs typeface="Book Antiqua"/>
              </a:rPr>
              <a:t>as  </a:t>
            </a:r>
            <a:r>
              <a:rPr sz="2000" i="1" spc="-5" dirty="0">
                <a:latin typeface="Book Antiqua"/>
                <a:cs typeface="Book Antiqua"/>
              </a:rPr>
              <a:t>possible </a:t>
            </a:r>
            <a:r>
              <a:rPr sz="2000" i="1" spc="25" dirty="0">
                <a:latin typeface="Book Antiqua"/>
                <a:cs typeface="Book Antiqua"/>
              </a:rPr>
              <a:t>so </a:t>
            </a:r>
            <a:r>
              <a:rPr sz="2000" i="1" spc="-30" dirty="0">
                <a:latin typeface="Book Antiqua"/>
                <a:cs typeface="Book Antiqua"/>
              </a:rPr>
              <a:t>as </a:t>
            </a:r>
            <a:r>
              <a:rPr sz="2000" i="1" spc="10" dirty="0">
                <a:latin typeface="Book Antiqua"/>
                <a:cs typeface="Book Antiqua"/>
              </a:rPr>
              <a:t>to </a:t>
            </a:r>
            <a:r>
              <a:rPr sz="2000" i="1" dirty="0">
                <a:latin typeface="Book Antiqua"/>
                <a:cs typeface="Book Antiqua"/>
              </a:rPr>
              <a:t>prevent misuse </a:t>
            </a:r>
            <a:r>
              <a:rPr sz="2000" i="1" spc="5" dirty="0">
                <a:latin typeface="Book Antiqua"/>
                <a:cs typeface="Book Antiqua"/>
              </a:rPr>
              <a:t>of </a:t>
            </a:r>
            <a:r>
              <a:rPr sz="2000" i="1" spc="-5" dirty="0">
                <a:latin typeface="Book Antiqua"/>
                <a:cs typeface="Book Antiqua"/>
              </a:rPr>
              <a:t>the provisions. </a:t>
            </a:r>
            <a:r>
              <a:rPr sz="2000" b="1" i="1" spc="20" dirty="0">
                <a:latin typeface="Book Antiqua"/>
                <a:cs typeface="Book Antiqua"/>
              </a:rPr>
              <a:t>The </a:t>
            </a:r>
            <a:r>
              <a:rPr sz="2000" b="1" i="1" spc="5" dirty="0">
                <a:latin typeface="Book Antiqua"/>
                <a:cs typeface="Book Antiqua"/>
              </a:rPr>
              <a:t>Taxation </a:t>
            </a:r>
            <a:r>
              <a:rPr sz="2000" b="1" i="1" spc="10" dirty="0">
                <a:latin typeface="Book Antiqua"/>
                <a:cs typeface="Book Antiqua"/>
              </a:rPr>
              <a:t>Laws </a:t>
            </a:r>
            <a:r>
              <a:rPr sz="2000" b="1" i="1" dirty="0">
                <a:latin typeface="Book Antiqua"/>
                <a:cs typeface="Book Antiqua"/>
              </a:rPr>
              <a:t>(Second  </a:t>
            </a:r>
            <a:r>
              <a:rPr sz="2000" b="1" i="1" spc="5" dirty="0">
                <a:latin typeface="Book Antiqua"/>
                <a:cs typeface="Book Antiqua"/>
              </a:rPr>
              <a:t>Amendment) </a:t>
            </a:r>
            <a:r>
              <a:rPr sz="2000" b="1" i="1" spc="-5" dirty="0">
                <a:latin typeface="Book Antiqua"/>
                <a:cs typeface="Book Antiqua"/>
              </a:rPr>
              <a:t>Bill, 2016, </a:t>
            </a:r>
            <a:r>
              <a:rPr sz="2000" b="1" i="1" dirty="0">
                <a:latin typeface="Book Antiqua"/>
                <a:cs typeface="Book Antiqua"/>
              </a:rPr>
              <a:t>proposes </a:t>
            </a:r>
            <a:r>
              <a:rPr sz="2000" b="1" i="1" spc="30" dirty="0">
                <a:latin typeface="Book Antiqua"/>
                <a:cs typeface="Book Antiqua"/>
              </a:rPr>
              <a:t>to </a:t>
            </a:r>
            <a:r>
              <a:rPr sz="2000" b="1" i="1" dirty="0">
                <a:latin typeface="Book Antiqua"/>
                <a:cs typeface="Book Antiqua"/>
              </a:rPr>
              <a:t>make </a:t>
            </a:r>
            <a:r>
              <a:rPr sz="2000" b="1" i="1" spc="5" dirty="0">
                <a:latin typeface="Book Antiqua"/>
                <a:cs typeface="Book Antiqua"/>
              </a:rPr>
              <a:t>some </a:t>
            </a:r>
            <a:r>
              <a:rPr sz="2000" b="1" i="1" spc="-5" dirty="0">
                <a:latin typeface="Book Antiqua"/>
                <a:cs typeface="Book Antiqua"/>
              </a:rPr>
              <a:t>changes </a:t>
            </a:r>
            <a:r>
              <a:rPr sz="2000" b="1" i="1" spc="10" dirty="0">
                <a:latin typeface="Book Antiqua"/>
                <a:cs typeface="Book Antiqua"/>
              </a:rPr>
              <a:t>in </a:t>
            </a:r>
            <a:r>
              <a:rPr sz="2000" b="1" i="1" spc="20" dirty="0">
                <a:latin typeface="Book Antiqua"/>
                <a:cs typeface="Book Antiqua"/>
              </a:rPr>
              <a:t>the </a:t>
            </a:r>
            <a:r>
              <a:rPr sz="2000" b="1" i="1" dirty="0">
                <a:latin typeface="Book Antiqua"/>
                <a:cs typeface="Book Antiqua"/>
              </a:rPr>
              <a:t>Act </a:t>
            </a:r>
            <a:r>
              <a:rPr sz="2000" b="1" i="1" spc="30" dirty="0">
                <a:latin typeface="Book Antiqua"/>
                <a:cs typeface="Book Antiqua"/>
              </a:rPr>
              <a:t>to </a:t>
            </a:r>
            <a:r>
              <a:rPr sz="2000" b="1" i="1" spc="5" dirty="0">
                <a:latin typeface="Book Antiqua"/>
                <a:cs typeface="Book Antiqua"/>
              </a:rPr>
              <a:t>ensure  </a:t>
            </a:r>
            <a:r>
              <a:rPr sz="2000" b="1" i="1" dirty="0">
                <a:latin typeface="Book Antiqua"/>
                <a:cs typeface="Book Antiqua"/>
              </a:rPr>
              <a:t>that </a:t>
            </a:r>
            <a:r>
              <a:rPr sz="2000" b="1" i="1" spc="-5" dirty="0">
                <a:latin typeface="Book Antiqua"/>
                <a:cs typeface="Book Antiqua"/>
              </a:rPr>
              <a:t>defaulting </a:t>
            </a:r>
            <a:r>
              <a:rPr sz="2000" b="1" i="1" dirty="0">
                <a:latin typeface="Book Antiqua"/>
                <a:cs typeface="Book Antiqua"/>
              </a:rPr>
              <a:t>assessees </a:t>
            </a:r>
            <a:r>
              <a:rPr sz="2000" b="1" i="1" spc="-5" dirty="0">
                <a:latin typeface="Book Antiqua"/>
                <a:cs typeface="Book Antiqua"/>
              </a:rPr>
              <a:t>are </a:t>
            </a:r>
            <a:r>
              <a:rPr sz="2000" b="1" i="1" dirty="0">
                <a:latin typeface="Book Antiqua"/>
                <a:cs typeface="Book Antiqua"/>
              </a:rPr>
              <a:t>subjected </a:t>
            </a:r>
            <a:r>
              <a:rPr sz="2000" b="1" i="1" spc="30" dirty="0">
                <a:latin typeface="Book Antiqua"/>
                <a:cs typeface="Book Antiqua"/>
              </a:rPr>
              <a:t>to </a:t>
            </a:r>
            <a:r>
              <a:rPr sz="2000" b="1" i="1" spc="-5" dirty="0">
                <a:latin typeface="Book Antiqua"/>
                <a:cs typeface="Book Antiqua"/>
              </a:rPr>
              <a:t>tax </a:t>
            </a:r>
            <a:r>
              <a:rPr sz="2000" b="1" i="1" spc="-30" dirty="0">
                <a:latin typeface="Book Antiqua"/>
                <a:cs typeface="Book Antiqua"/>
              </a:rPr>
              <a:t>at </a:t>
            </a:r>
            <a:r>
              <a:rPr sz="2000" b="1" i="1" spc="15" dirty="0">
                <a:latin typeface="Book Antiqua"/>
                <a:cs typeface="Book Antiqua"/>
              </a:rPr>
              <a:t>a </a:t>
            </a:r>
            <a:r>
              <a:rPr sz="2000" b="1" i="1" spc="-10" dirty="0">
                <a:latin typeface="Book Antiqua"/>
                <a:cs typeface="Book Antiqua"/>
              </a:rPr>
              <a:t>higher </a:t>
            </a:r>
            <a:r>
              <a:rPr sz="2000" b="1" i="1" spc="10" dirty="0">
                <a:latin typeface="Book Antiqua"/>
                <a:cs typeface="Book Antiqua"/>
              </a:rPr>
              <a:t>rate </a:t>
            </a:r>
            <a:r>
              <a:rPr sz="2000" b="1" i="1" spc="-15" dirty="0">
                <a:latin typeface="Book Antiqua"/>
                <a:cs typeface="Book Antiqua"/>
              </a:rPr>
              <a:t>and</a:t>
            </a:r>
            <a:r>
              <a:rPr sz="2000" b="1" i="1" spc="70" dirty="0">
                <a:latin typeface="Book Antiqua"/>
                <a:cs typeface="Book Antiqua"/>
              </a:rPr>
              <a:t> </a:t>
            </a:r>
            <a:r>
              <a:rPr sz="2000" b="1" i="1" spc="-5" dirty="0">
                <a:latin typeface="Book Antiqua"/>
                <a:cs typeface="Book Antiqua"/>
              </a:rPr>
              <a:t>stringent</a:t>
            </a:r>
            <a:endParaRPr sz="2000">
              <a:latin typeface="Book Antiqua"/>
              <a:cs typeface="Book Antiqu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00306"/>
            <a:ext cx="9144000" cy="2059410"/>
          </a:xfrm>
          <a:prstGeom prst="rect">
            <a:avLst/>
          </a:prstGeom>
        </p:spPr>
        <p:txBody>
          <a:bodyPr vert="horz" wrap="square" lIns="0" tIns="7620" rIns="0" bIns="0" rtlCol="0">
            <a:spAutoFit/>
          </a:bodyPr>
          <a:lstStyle/>
          <a:p>
            <a:pPr marL="12065" marR="5080" indent="-635" algn="ctr">
              <a:lnSpc>
                <a:spcPct val="101400"/>
              </a:lnSpc>
              <a:spcBef>
                <a:spcPts val="60"/>
              </a:spcBef>
            </a:pPr>
            <a:r>
              <a:rPr lang="en-IN" sz="4400" spc="20" dirty="0" smtClean="0">
                <a:effectLst>
                  <a:outerShdw blurRad="38100" dist="38100" dir="2700000" algn="tl">
                    <a:srgbClr val="000000">
                      <a:alpha val="43137"/>
                    </a:srgbClr>
                  </a:outerShdw>
                </a:effectLst>
              </a:rPr>
              <a:t>SECTION 115BBE-  </a:t>
            </a:r>
            <a:br>
              <a:rPr lang="en-IN" sz="4400" spc="20" dirty="0" smtClean="0">
                <a:effectLst>
                  <a:outerShdw blurRad="38100" dist="38100" dir="2700000" algn="tl">
                    <a:srgbClr val="000000">
                      <a:alpha val="43137"/>
                    </a:srgbClr>
                  </a:outerShdw>
                </a:effectLst>
              </a:rPr>
            </a:br>
            <a:r>
              <a:rPr lang="en-IN" sz="4400" spc="20" dirty="0" smtClean="0">
                <a:effectLst>
                  <a:outerShdw blurRad="38100" dist="38100" dir="2700000" algn="tl">
                    <a:srgbClr val="000000">
                      <a:alpha val="43137"/>
                    </a:srgbClr>
                  </a:outerShdw>
                </a:effectLst>
              </a:rPr>
              <a:t>TAXATION OF DEEMED  INCOME </a:t>
            </a:r>
            <a:br>
              <a:rPr lang="en-IN" sz="4400" spc="20" dirty="0" smtClean="0">
                <a:effectLst>
                  <a:outerShdw blurRad="38100" dist="38100" dir="2700000" algn="tl">
                    <a:srgbClr val="000000">
                      <a:alpha val="43137"/>
                    </a:srgbClr>
                  </a:outerShdw>
                </a:effectLst>
              </a:rPr>
            </a:br>
            <a:r>
              <a:rPr lang="en-IN" sz="4400" spc="20" dirty="0" smtClean="0">
                <a:effectLst>
                  <a:outerShdw blurRad="38100" dist="38100" dir="2700000" algn="tl">
                    <a:srgbClr val="000000">
                      <a:alpha val="43137"/>
                    </a:srgbClr>
                  </a:outerShdw>
                </a:effectLst>
              </a:rPr>
              <a:t>U/S. 68-69D</a:t>
            </a:r>
            <a:endParaRPr lang="en-IN" sz="4400" spc="20" dirty="0">
              <a:effectLst>
                <a:outerShdw blurRad="38100" dist="38100" dir="2700000" algn="tl">
                  <a:srgbClr val="000000">
                    <a:alpha val="43137"/>
                  </a:srgbClr>
                </a:outerShdw>
              </a:effectLst>
            </a:endParaRPr>
          </a:p>
        </p:txBody>
      </p:sp>
      <p:pic>
        <p:nvPicPr>
          <p:cNvPr id="4" name="Picture 3" descr="Image result for BACKGROUND OF DEMONETIZATION"/>
          <p:cNvPicPr>
            <a:picLocks noChangeAspect="1" noChangeArrowheads="1"/>
          </p:cNvPicPr>
          <p:nvPr/>
        </p:nvPicPr>
        <p:blipFill>
          <a:blip r:embed="rId2"/>
          <a:srcRect/>
          <a:stretch>
            <a:fillRect/>
          </a:stretch>
        </p:blipFill>
        <p:spPr bwMode="auto">
          <a:xfrm>
            <a:off x="2214546" y="0"/>
            <a:ext cx="4572000" cy="153232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78446"/>
          </a:xfrm>
          <a:prstGeom prst="rect">
            <a:avLst/>
          </a:prstGeom>
        </p:spPr>
        <p:txBody>
          <a:bodyPr vert="horz" wrap="square" lIns="0" tIns="16510" rIns="0" bIns="0" rtlCol="0">
            <a:spAutoFit/>
          </a:bodyPr>
          <a:lstStyle/>
          <a:p>
            <a:pPr marL="12700" algn="ctr">
              <a:lnSpc>
                <a:spcPct val="100000"/>
              </a:lnSpc>
              <a:spcBef>
                <a:spcPts val="130"/>
              </a:spcBef>
            </a:pPr>
            <a:r>
              <a:rPr lang="en-US" b="1" u="sng" spc="-385" dirty="0" smtClean="0">
                <a:latin typeface="Times New Roman" pitchFamily="18" charset="0"/>
                <a:cs typeface="Times New Roman" pitchFamily="18" charset="0"/>
              </a:rPr>
              <a:t/>
            </a:r>
            <a:br>
              <a:rPr lang="en-US" b="1" u="sng" spc="-385" dirty="0" smtClean="0">
                <a:latin typeface="Times New Roman" pitchFamily="18" charset="0"/>
                <a:cs typeface="Times New Roman" pitchFamily="18" charset="0"/>
              </a:rPr>
            </a:br>
            <a:r>
              <a:rPr b="1" u="sng" spc="-385" smtClean="0">
                <a:latin typeface="Times New Roman" pitchFamily="18" charset="0"/>
                <a:cs typeface="Times New Roman" pitchFamily="18" charset="0"/>
              </a:rPr>
              <a:t>T</a:t>
            </a:r>
            <a:r>
              <a:rPr b="1" u="sng" smtClean="0">
                <a:latin typeface="Times New Roman" pitchFamily="18" charset="0"/>
                <a:cs typeface="Times New Roman" pitchFamily="18" charset="0"/>
              </a:rPr>
              <a:t>A</a:t>
            </a:r>
            <a:r>
              <a:rPr b="1" u="sng" spc="-10" smtClean="0">
                <a:latin typeface="Times New Roman" pitchFamily="18" charset="0"/>
                <a:cs typeface="Times New Roman" pitchFamily="18" charset="0"/>
              </a:rPr>
              <a:t>X</a:t>
            </a:r>
            <a:r>
              <a:rPr b="1" u="sng" spc="-375" smtClean="0">
                <a:latin typeface="Times New Roman" pitchFamily="18" charset="0"/>
                <a:cs typeface="Times New Roman" pitchFamily="18" charset="0"/>
              </a:rPr>
              <a:t>A</a:t>
            </a:r>
            <a:r>
              <a:rPr b="1" u="sng" spc="-10" smtClean="0">
                <a:latin typeface="Times New Roman" pitchFamily="18" charset="0"/>
                <a:cs typeface="Times New Roman" pitchFamily="18" charset="0"/>
              </a:rPr>
              <a:t>T</a:t>
            </a:r>
            <a:r>
              <a:rPr b="1" u="sng" spc="30" smtClean="0">
                <a:latin typeface="Times New Roman" pitchFamily="18" charset="0"/>
                <a:cs typeface="Times New Roman" pitchFamily="18" charset="0"/>
              </a:rPr>
              <a:t>I</a:t>
            </a:r>
            <a:r>
              <a:rPr b="1" u="sng" spc="10" smtClean="0">
                <a:latin typeface="Times New Roman" pitchFamily="18" charset="0"/>
                <a:cs typeface="Times New Roman" pitchFamily="18" charset="0"/>
              </a:rPr>
              <a:t>O</a:t>
            </a:r>
            <a:r>
              <a:rPr b="1" u="sng" spc="25" smtClean="0">
                <a:latin typeface="Times New Roman" pitchFamily="18" charset="0"/>
                <a:cs typeface="Times New Roman" pitchFamily="18" charset="0"/>
              </a:rPr>
              <a:t>N</a:t>
            </a:r>
            <a:endParaRPr b="1" u="sng">
              <a:latin typeface="Times New Roman" pitchFamily="18" charset="0"/>
              <a:cs typeface="Times New Roman" pitchFamily="18" charset="0"/>
            </a:endParaRPr>
          </a:p>
        </p:txBody>
      </p:sp>
      <p:sp>
        <p:nvSpPr>
          <p:cNvPr id="3" name="object 3"/>
          <p:cNvSpPr txBox="1"/>
          <p:nvPr/>
        </p:nvSpPr>
        <p:spPr>
          <a:xfrm>
            <a:off x="307650" y="1063004"/>
            <a:ext cx="8508365" cy="3832459"/>
          </a:xfrm>
          <a:prstGeom prst="rect">
            <a:avLst/>
          </a:prstGeom>
        </p:spPr>
        <p:txBody>
          <a:bodyPr vert="horz" wrap="square" lIns="0" tIns="13335" rIns="0" bIns="0" rtlCol="0">
            <a:spAutoFit/>
          </a:bodyPr>
          <a:lstStyle/>
          <a:p>
            <a:pPr marL="12700">
              <a:lnSpc>
                <a:spcPct val="100000"/>
              </a:lnSpc>
              <a:spcBef>
                <a:spcPts val="105"/>
              </a:spcBef>
            </a:pPr>
            <a:r>
              <a:rPr sz="2400" b="1" u="heavy" dirty="0">
                <a:uFill>
                  <a:solidFill>
                    <a:srgbClr val="000000"/>
                  </a:solidFill>
                </a:uFill>
                <a:latin typeface="Book Antiqua"/>
                <a:cs typeface="Book Antiqua"/>
              </a:rPr>
              <a:t>The </a:t>
            </a:r>
            <a:r>
              <a:rPr sz="2400" b="1" u="heavy" spc="5" dirty="0">
                <a:uFill>
                  <a:solidFill>
                    <a:srgbClr val="000000"/>
                  </a:solidFill>
                </a:uFill>
                <a:latin typeface="Book Antiqua"/>
                <a:cs typeface="Book Antiqua"/>
              </a:rPr>
              <a:t>Taxation </a:t>
            </a:r>
            <a:r>
              <a:rPr sz="2400" b="1" u="heavy" spc="15" dirty="0">
                <a:uFill>
                  <a:solidFill>
                    <a:srgbClr val="000000"/>
                  </a:solidFill>
                </a:uFill>
                <a:latin typeface="Book Antiqua"/>
                <a:cs typeface="Book Antiqua"/>
              </a:rPr>
              <a:t>Laws </a:t>
            </a:r>
            <a:r>
              <a:rPr sz="2400" b="1" u="heavy" spc="10" dirty="0">
                <a:uFill>
                  <a:solidFill>
                    <a:srgbClr val="000000"/>
                  </a:solidFill>
                </a:uFill>
                <a:latin typeface="Book Antiqua"/>
                <a:cs typeface="Book Antiqua"/>
              </a:rPr>
              <a:t>(Second </a:t>
            </a:r>
            <a:r>
              <a:rPr sz="2400" b="1" u="heavy" spc="5" dirty="0">
                <a:uFill>
                  <a:solidFill>
                    <a:srgbClr val="000000"/>
                  </a:solidFill>
                </a:uFill>
                <a:latin typeface="Book Antiqua"/>
                <a:cs typeface="Book Antiqua"/>
              </a:rPr>
              <a:t>Amendment) </a:t>
            </a:r>
            <a:r>
              <a:rPr sz="2400" b="1" u="heavy" dirty="0">
                <a:uFill>
                  <a:solidFill>
                    <a:srgbClr val="000000"/>
                  </a:solidFill>
                </a:uFill>
                <a:latin typeface="Book Antiqua"/>
                <a:cs typeface="Book Antiqua"/>
              </a:rPr>
              <a:t>Act,</a:t>
            </a:r>
            <a:r>
              <a:rPr sz="2400" b="1" u="heavy" spc="-340" dirty="0">
                <a:uFill>
                  <a:solidFill>
                    <a:srgbClr val="000000"/>
                  </a:solidFill>
                </a:uFill>
                <a:latin typeface="Book Antiqua"/>
                <a:cs typeface="Book Antiqua"/>
              </a:rPr>
              <a:t> </a:t>
            </a:r>
            <a:r>
              <a:rPr sz="2400" b="1" u="heavy" dirty="0">
                <a:uFill>
                  <a:solidFill>
                    <a:srgbClr val="000000"/>
                  </a:solidFill>
                </a:uFill>
                <a:latin typeface="Book Antiqua"/>
                <a:cs typeface="Book Antiqua"/>
              </a:rPr>
              <a:t>2016</a:t>
            </a:r>
            <a:endParaRPr sz="2400">
              <a:latin typeface="Book Antiqua"/>
              <a:cs typeface="Book Antiqua"/>
            </a:endParaRPr>
          </a:p>
          <a:p>
            <a:pPr>
              <a:lnSpc>
                <a:spcPct val="100000"/>
              </a:lnSpc>
              <a:spcBef>
                <a:spcPts val="5"/>
              </a:spcBef>
            </a:pPr>
            <a:endParaRPr sz="3500">
              <a:latin typeface="Times New Roman"/>
              <a:cs typeface="Times New Roman"/>
            </a:endParaRPr>
          </a:p>
          <a:p>
            <a:pPr marL="120014" indent="-107950">
              <a:lnSpc>
                <a:spcPts val="2865"/>
              </a:lnSpc>
              <a:buSzPct val="95833"/>
              <a:buFont typeface="Arial"/>
              <a:buChar char="•"/>
              <a:tabLst>
                <a:tab pos="120650" algn="l"/>
              </a:tabLst>
            </a:pPr>
            <a:r>
              <a:rPr sz="2000" spc="10" dirty="0">
                <a:latin typeface="Times New Roman" pitchFamily="18" charset="0"/>
                <a:cs typeface="Times New Roman" pitchFamily="18" charset="0"/>
              </a:rPr>
              <a:t>Tax </a:t>
            </a:r>
            <a:r>
              <a:rPr sz="2000" spc="-20" dirty="0">
                <a:latin typeface="Times New Roman" pitchFamily="18" charset="0"/>
                <a:cs typeface="Times New Roman" pitchFamily="18" charset="0"/>
              </a:rPr>
              <a:t>on </a:t>
            </a:r>
            <a:r>
              <a:rPr sz="2000" spc="-15" dirty="0">
                <a:latin typeface="Times New Roman" pitchFamily="18" charset="0"/>
                <a:cs typeface="Times New Roman" pitchFamily="18" charset="0"/>
              </a:rPr>
              <a:t>income </a:t>
            </a:r>
            <a:r>
              <a:rPr sz="2000" dirty="0">
                <a:latin typeface="Times New Roman" pitchFamily="18" charset="0"/>
                <a:cs typeface="Times New Roman" pitchFamily="18" charset="0"/>
              </a:rPr>
              <a:t>referred </a:t>
            </a:r>
            <a:r>
              <a:rPr sz="2000" spc="-20" dirty="0">
                <a:latin typeface="Times New Roman" pitchFamily="18" charset="0"/>
                <a:cs typeface="Times New Roman" pitchFamily="18" charset="0"/>
              </a:rPr>
              <a:t>to </a:t>
            </a:r>
            <a:r>
              <a:rPr sz="2000" spc="-15" dirty="0">
                <a:latin typeface="Times New Roman" pitchFamily="18" charset="0"/>
                <a:cs typeface="Times New Roman" pitchFamily="18" charset="0"/>
              </a:rPr>
              <a:t>in section </a:t>
            </a:r>
            <a:r>
              <a:rPr sz="2000" dirty="0">
                <a:latin typeface="Times New Roman" pitchFamily="18" charset="0"/>
                <a:cs typeface="Times New Roman" pitchFamily="18" charset="0"/>
              </a:rPr>
              <a:t>68, 69, 69A, </a:t>
            </a:r>
            <a:r>
              <a:rPr sz="2000" spc="5" dirty="0">
                <a:latin typeface="Times New Roman" pitchFamily="18" charset="0"/>
                <a:cs typeface="Times New Roman" pitchFamily="18" charset="0"/>
              </a:rPr>
              <a:t>69B, </a:t>
            </a:r>
            <a:r>
              <a:rPr sz="2000">
                <a:latin typeface="Times New Roman" pitchFamily="18" charset="0"/>
                <a:cs typeface="Times New Roman" pitchFamily="18" charset="0"/>
              </a:rPr>
              <a:t>69C</a:t>
            </a:r>
            <a:r>
              <a:rPr sz="2000" spc="245">
                <a:latin typeface="Times New Roman" pitchFamily="18" charset="0"/>
                <a:cs typeface="Times New Roman" pitchFamily="18" charset="0"/>
              </a:rPr>
              <a:t> </a:t>
            </a:r>
            <a:r>
              <a:rPr sz="2000" spc="-20" smtClean="0">
                <a:latin typeface="Times New Roman" pitchFamily="18" charset="0"/>
                <a:cs typeface="Times New Roman" pitchFamily="18" charset="0"/>
              </a:rPr>
              <a:t>or</a:t>
            </a:r>
            <a:r>
              <a:rPr lang="en-US" sz="2000" spc="-20" dirty="0" smtClean="0">
                <a:latin typeface="Times New Roman" pitchFamily="18" charset="0"/>
                <a:cs typeface="Times New Roman" pitchFamily="18" charset="0"/>
              </a:rPr>
              <a:t> </a:t>
            </a:r>
            <a:r>
              <a:rPr sz="2000" smtClean="0">
                <a:latin typeface="Times New Roman" pitchFamily="18" charset="0"/>
                <a:cs typeface="Times New Roman" pitchFamily="18" charset="0"/>
              </a:rPr>
              <a:t>69D </a:t>
            </a:r>
            <a:r>
              <a:rPr sz="2000" spc="-5" dirty="0">
                <a:latin typeface="Times New Roman" pitchFamily="18" charset="0"/>
                <a:cs typeface="Times New Roman" pitchFamily="18" charset="0"/>
              </a:rPr>
              <a:t>whether </a:t>
            </a:r>
            <a:r>
              <a:rPr sz="2000" spc="-10" dirty="0">
                <a:latin typeface="Times New Roman" pitchFamily="18" charset="0"/>
                <a:cs typeface="Times New Roman" pitchFamily="18" charset="0"/>
              </a:rPr>
              <a:t>included </a:t>
            </a:r>
            <a:r>
              <a:rPr sz="2000" spc="-15" dirty="0">
                <a:latin typeface="Times New Roman" pitchFamily="18" charset="0"/>
                <a:cs typeface="Times New Roman" pitchFamily="18" charset="0"/>
              </a:rPr>
              <a:t>in ROI </a:t>
            </a:r>
            <a:r>
              <a:rPr sz="2000" spc="-20" dirty="0">
                <a:latin typeface="Times New Roman" pitchFamily="18" charset="0"/>
                <a:cs typeface="Times New Roman" pitchFamily="18" charset="0"/>
              </a:rPr>
              <a:t>or </a:t>
            </a:r>
            <a:r>
              <a:rPr sz="2000" spc="5" dirty="0">
                <a:latin typeface="Times New Roman" pitchFamily="18" charset="0"/>
                <a:cs typeface="Times New Roman" pitchFamily="18" charset="0"/>
              </a:rPr>
              <a:t>added </a:t>
            </a:r>
            <a:r>
              <a:rPr sz="2000" spc="10" dirty="0">
                <a:latin typeface="Times New Roman" pitchFamily="18" charset="0"/>
                <a:cs typeface="Times New Roman" pitchFamily="18" charset="0"/>
              </a:rPr>
              <a:t>by </a:t>
            </a:r>
            <a:r>
              <a:rPr sz="2000" dirty="0">
                <a:latin typeface="Times New Roman" pitchFamily="18" charset="0"/>
                <a:cs typeface="Times New Roman" pitchFamily="18" charset="0"/>
              </a:rPr>
              <a:t>AO – </a:t>
            </a:r>
            <a:r>
              <a:rPr sz="2000" spc="-15" dirty="0">
                <a:latin typeface="Times New Roman" pitchFamily="18" charset="0"/>
                <a:cs typeface="Times New Roman" pitchFamily="18" charset="0"/>
              </a:rPr>
              <a:t>tax </a:t>
            </a:r>
            <a:r>
              <a:rPr sz="2000" spc="-5" dirty="0">
                <a:latin typeface="Times New Roman" pitchFamily="18" charset="0"/>
                <a:cs typeface="Times New Roman" pitchFamily="18" charset="0"/>
              </a:rPr>
              <a:t>rate</a:t>
            </a:r>
            <a:r>
              <a:rPr sz="2000" spc="220" dirty="0">
                <a:latin typeface="Times New Roman" pitchFamily="18" charset="0"/>
                <a:cs typeface="Times New Roman" pitchFamily="18" charset="0"/>
              </a:rPr>
              <a:t> </a:t>
            </a:r>
            <a:r>
              <a:rPr sz="2000" b="1">
                <a:latin typeface="Times New Roman" pitchFamily="18" charset="0"/>
                <a:cs typeface="Times New Roman" pitchFamily="18" charset="0"/>
              </a:rPr>
              <a:t>60</a:t>
            </a:r>
            <a:r>
              <a:rPr sz="2000" b="1"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sz="2000" spc="5" smtClean="0">
                <a:latin typeface="Times New Roman" pitchFamily="18" charset="0"/>
                <a:cs typeface="Times New Roman" pitchFamily="18" charset="0"/>
              </a:rPr>
              <a:t>(</a:t>
            </a:r>
            <a:r>
              <a:rPr sz="2000" spc="5" dirty="0">
                <a:latin typeface="Times New Roman" pitchFamily="18" charset="0"/>
                <a:cs typeface="Times New Roman" pitchFamily="18" charset="0"/>
              </a:rPr>
              <a:t>from</a:t>
            </a:r>
            <a:r>
              <a:rPr sz="2000" spc="-25" dirty="0">
                <a:latin typeface="Times New Roman" pitchFamily="18" charset="0"/>
                <a:cs typeface="Times New Roman" pitchFamily="18" charset="0"/>
              </a:rPr>
              <a:t> </a:t>
            </a:r>
            <a:r>
              <a:rPr sz="2000" dirty="0">
                <a:latin typeface="Times New Roman" pitchFamily="18" charset="0"/>
                <a:cs typeface="Times New Roman" pitchFamily="18" charset="0"/>
              </a:rPr>
              <a:t>30%)</a:t>
            </a:r>
            <a:endParaRPr sz="2000">
              <a:latin typeface="Times New Roman" pitchFamily="18" charset="0"/>
              <a:cs typeface="Times New Roman" pitchFamily="18" charset="0"/>
            </a:endParaRPr>
          </a:p>
          <a:p>
            <a:pPr>
              <a:lnSpc>
                <a:spcPct val="100000"/>
              </a:lnSpc>
              <a:spcBef>
                <a:spcPts val="20"/>
              </a:spcBef>
            </a:pPr>
            <a:endParaRPr sz="2000">
              <a:latin typeface="Times New Roman" pitchFamily="18" charset="0"/>
              <a:cs typeface="Times New Roman" pitchFamily="18" charset="0"/>
            </a:endParaRPr>
          </a:p>
          <a:p>
            <a:pPr marL="12700" marR="205740">
              <a:lnSpc>
                <a:spcPts val="2860"/>
              </a:lnSpc>
              <a:buSzPct val="95833"/>
              <a:buFont typeface="Arial"/>
              <a:buChar char="•"/>
              <a:tabLst>
                <a:tab pos="120650" algn="l"/>
              </a:tabLst>
            </a:pPr>
            <a:r>
              <a:rPr sz="2000" spc="5" dirty="0">
                <a:latin typeface="Times New Roman" pitchFamily="18" charset="0"/>
                <a:cs typeface="Times New Roman" pitchFamily="18" charset="0"/>
              </a:rPr>
              <a:t>Finance </a:t>
            </a:r>
            <a:r>
              <a:rPr sz="2000" spc="-5" dirty="0">
                <a:latin typeface="Times New Roman" pitchFamily="18" charset="0"/>
                <a:cs typeface="Times New Roman" pitchFamily="18" charset="0"/>
              </a:rPr>
              <a:t>Act </a:t>
            </a:r>
            <a:r>
              <a:rPr sz="2000" dirty="0">
                <a:latin typeface="Times New Roman" pitchFamily="18" charset="0"/>
                <a:cs typeface="Times New Roman" pitchFamily="18" charset="0"/>
              </a:rPr>
              <a:t>2017 </a:t>
            </a:r>
            <a:r>
              <a:rPr sz="2000" spc="-10" dirty="0">
                <a:latin typeface="Times New Roman" pitchFamily="18" charset="0"/>
                <a:cs typeface="Times New Roman" pitchFamily="18" charset="0"/>
              </a:rPr>
              <a:t>provides </a:t>
            </a:r>
            <a:r>
              <a:rPr sz="2000" spc="-5" dirty="0">
                <a:latin typeface="Times New Roman" pitchFamily="18" charset="0"/>
                <a:cs typeface="Times New Roman" pitchFamily="18" charset="0"/>
              </a:rPr>
              <a:t>for </a:t>
            </a:r>
            <a:r>
              <a:rPr sz="2000" dirty="0">
                <a:latin typeface="Times New Roman" pitchFamily="18" charset="0"/>
                <a:cs typeface="Times New Roman" pitchFamily="18" charset="0"/>
              </a:rPr>
              <a:t>a </a:t>
            </a:r>
            <a:r>
              <a:rPr sz="2000" spc="5" dirty="0">
                <a:latin typeface="Times New Roman" pitchFamily="18" charset="0"/>
                <a:cs typeface="Times New Roman" pitchFamily="18" charset="0"/>
              </a:rPr>
              <a:t>surcharge </a:t>
            </a:r>
            <a:r>
              <a:rPr sz="2000" spc="-20" dirty="0">
                <a:latin typeface="Times New Roman" pitchFamily="18" charset="0"/>
                <a:cs typeface="Times New Roman" pitchFamily="18" charset="0"/>
              </a:rPr>
              <a:t>on </a:t>
            </a:r>
            <a:r>
              <a:rPr sz="2000" dirty="0">
                <a:latin typeface="Times New Roman" pitchFamily="18" charset="0"/>
                <a:cs typeface="Times New Roman" pitchFamily="18" charset="0"/>
              </a:rPr>
              <a:t>such </a:t>
            </a:r>
            <a:r>
              <a:rPr sz="2000" spc="-15" dirty="0">
                <a:latin typeface="Times New Roman" pitchFamily="18" charset="0"/>
                <a:cs typeface="Times New Roman" pitchFamily="18" charset="0"/>
              </a:rPr>
              <a:t>income </a:t>
            </a:r>
            <a:r>
              <a:rPr sz="2000" dirty="0">
                <a:latin typeface="Times New Roman" pitchFamily="18" charset="0"/>
                <a:cs typeface="Times New Roman" pitchFamily="18" charset="0"/>
              </a:rPr>
              <a:t>at  25% </a:t>
            </a:r>
            <a:r>
              <a:rPr sz="2000" spc="-20">
                <a:latin typeface="Times New Roman" pitchFamily="18" charset="0"/>
                <a:cs typeface="Times New Roman" pitchFamily="18" charset="0"/>
              </a:rPr>
              <a:t>of</a:t>
            </a:r>
            <a:r>
              <a:rPr sz="2000" spc="20">
                <a:latin typeface="Times New Roman" pitchFamily="18" charset="0"/>
                <a:cs typeface="Times New Roman" pitchFamily="18" charset="0"/>
              </a:rPr>
              <a:t> </a:t>
            </a:r>
            <a:r>
              <a:rPr sz="2000" spc="-5" smtClean="0">
                <a:latin typeface="Times New Roman" pitchFamily="18" charset="0"/>
                <a:cs typeface="Times New Roman" pitchFamily="18" charset="0"/>
              </a:rPr>
              <a:t>tax.</a:t>
            </a:r>
            <a:endParaRPr lang="en-US" sz="2000" spc="-5" dirty="0" smtClean="0">
              <a:latin typeface="Times New Roman" pitchFamily="18" charset="0"/>
              <a:cs typeface="Times New Roman" pitchFamily="18" charset="0"/>
            </a:endParaRPr>
          </a:p>
          <a:p>
            <a:pPr marL="12700" marR="205740">
              <a:lnSpc>
                <a:spcPts val="2860"/>
              </a:lnSpc>
              <a:buSzPct val="95833"/>
              <a:buFont typeface="Arial"/>
              <a:buChar char="•"/>
              <a:tabLst>
                <a:tab pos="120650" algn="l"/>
              </a:tabLst>
            </a:pPr>
            <a:endParaRPr lang="en-US" sz="2000" spc="-5" dirty="0" smtClean="0">
              <a:latin typeface="Times New Roman" pitchFamily="18" charset="0"/>
              <a:cs typeface="Times New Roman" pitchFamily="18" charset="0"/>
            </a:endParaRPr>
          </a:p>
          <a:p>
            <a:pPr marL="12700" marR="205740">
              <a:lnSpc>
                <a:spcPts val="2860"/>
              </a:lnSpc>
              <a:buSzPct val="95833"/>
              <a:tabLst>
                <a:tab pos="120650" algn="l"/>
              </a:tabLst>
            </a:pPr>
            <a:endParaRPr lang="en-US" sz="2000" spc="-5" dirty="0" smtClean="0">
              <a:latin typeface="Times New Roman" pitchFamily="18" charset="0"/>
              <a:cs typeface="Times New Roman" pitchFamily="18" charset="0"/>
            </a:endParaRPr>
          </a:p>
          <a:p>
            <a:pPr marL="12700" marR="205740">
              <a:lnSpc>
                <a:spcPts val="2860"/>
              </a:lnSpc>
              <a:buSzPct val="95833"/>
              <a:buFont typeface="Arial"/>
              <a:buChar char="•"/>
              <a:tabLst>
                <a:tab pos="120650" algn="l"/>
              </a:tabLst>
            </a:pPr>
            <a:r>
              <a:rPr sz="2000" spc="-5" smtClean="0">
                <a:latin typeface="Times New Roman" pitchFamily="18" charset="0"/>
                <a:cs typeface="Times New Roman" pitchFamily="18" charset="0"/>
              </a:rPr>
              <a:t>Effective</a:t>
            </a:r>
            <a:r>
              <a:rPr sz="2000" spc="-20" smtClean="0">
                <a:latin typeface="Times New Roman" pitchFamily="18" charset="0"/>
                <a:cs typeface="Times New Roman" pitchFamily="18" charset="0"/>
              </a:rPr>
              <a:t> </a:t>
            </a:r>
            <a:r>
              <a:rPr sz="2000" spc="-5" smtClean="0">
                <a:latin typeface="Times New Roman" pitchFamily="18" charset="0"/>
                <a:cs typeface="Times New Roman" pitchFamily="18" charset="0"/>
              </a:rPr>
              <a:t>rate</a:t>
            </a:r>
            <a:r>
              <a:rPr sz="2000" spc="60" smtClean="0">
                <a:latin typeface="Times New Roman" pitchFamily="18" charset="0"/>
                <a:cs typeface="Times New Roman" pitchFamily="18" charset="0"/>
              </a:rPr>
              <a:t> </a:t>
            </a:r>
            <a:r>
              <a:rPr sz="2000" spc="-15" smtClean="0">
                <a:latin typeface="Times New Roman" pitchFamily="18" charset="0"/>
                <a:cs typeface="Times New Roman" pitchFamily="18" charset="0"/>
              </a:rPr>
              <a:t>becomes	</a:t>
            </a:r>
            <a:r>
              <a:rPr sz="2000" smtClean="0">
                <a:latin typeface="Times New Roman" pitchFamily="18" charset="0"/>
                <a:cs typeface="Times New Roman" pitchFamily="18" charset="0"/>
              </a:rPr>
              <a:t>75.00%	+ </a:t>
            </a:r>
            <a:r>
              <a:rPr sz="2000" spc="10" smtClean="0">
                <a:latin typeface="Times New Roman" pitchFamily="18" charset="0"/>
                <a:cs typeface="Times New Roman" pitchFamily="18" charset="0"/>
              </a:rPr>
              <a:t>Cess( </a:t>
            </a:r>
            <a:r>
              <a:rPr sz="2000" spc="-20" smtClean="0">
                <a:latin typeface="Times New Roman" pitchFamily="18" charset="0"/>
                <a:cs typeface="Times New Roman" pitchFamily="18" charset="0"/>
              </a:rPr>
              <a:t>upto </a:t>
            </a:r>
            <a:r>
              <a:rPr sz="2000" smtClean="0">
                <a:latin typeface="Times New Roman" pitchFamily="18" charset="0"/>
                <a:cs typeface="Times New Roman" pitchFamily="18" charset="0"/>
              </a:rPr>
              <a:t>AY 2018-19 –</a:t>
            </a:r>
            <a:r>
              <a:rPr sz="2000" spc="-85" smtClean="0">
                <a:latin typeface="Times New Roman" pitchFamily="18" charset="0"/>
                <a:cs typeface="Times New Roman" pitchFamily="18" charset="0"/>
              </a:rPr>
              <a:t> </a:t>
            </a:r>
            <a:r>
              <a:rPr sz="2000" smtClean="0">
                <a:latin typeface="Times New Roman" pitchFamily="18" charset="0"/>
                <a:cs typeface="Times New Roman" pitchFamily="18" charset="0"/>
              </a:rPr>
              <a:t>3%)</a:t>
            </a:r>
            <a:endParaRPr lang="en-US" sz="2000" dirty="0" smtClean="0">
              <a:latin typeface="Times New Roman" pitchFamily="18" charset="0"/>
              <a:cs typeface="Times New Roman" pitchFamily="18" charset="0"/>
            </a:endParaRPr>
          </a:p>
          <a:p>
            <a:pPr marL="2755900" marR="205740" lvl="6">
              <a:lnSpc>
                <a:spcPts val="2860"/>
              </a:lnSpc>
              <a:buSzPct val="95833"/>
              <a:tabLst>
                <a:tab pos="120650" algn="l"/>
              </a:tabLst>
            </a:pPr>
            <a:r>
              <a:rPr lang="en-US" sz="2000" dirty="0" smtClean="0">
                <a:latin typeface="Times New Roman" pitchFamily="18" charset="0"/>
                <a:cs typeface="Times New Roman" pitchFamily="18" charset="0"/>
              </a:rPr>
              <a:t>                           ( </a:t>
            </a:r>
            <a:r>
              <a:rPr sz="2000" smtClean="0">
                <a:latin typeface="Times New Roman" pitchFamily="18" charset="0"/>
                <a:cs typeface="Times New Roman" pitchFamily="18" charset="0"/>
              </a:rPr>
              <a:t>f</a:t>
            </a:r>
            <a:r>
              <a:rPr lang="en-US" sz="2000" dirty="0" smtClean="0">
                <a:latin typeface="Times New Roman" pitchFamily="18" charset="0"/>
                <a:cs typeface="Times New Roman" pitchFamily="18" charset="0"/>
              </a:rPr>
              <a:t>r</a:t>
            </a:r>
            <a:r>
              <a:rPr sz="2000" smtClean="0">
                <a:latin typeface="Times New Roman" pitchFamily="18" charset="0"/>
                <a:cs typeface="Times New Roman" pitchFamily="18" charset="0"/>
              </a:rPr>
              <a:t>om AY 2019-20</a:t>
            </a:r>
            <a:r>
              <a:rPr lang="en-US" sz="2000" dirty="0" smtClean="0">
                <a:latin typeface="Times New Roman" pitchFamily="18" charset="0"/>
                <a:cs typeface="Times New Roman" pitchFamily="18" charset="0"/>
              </a:rPr>
              <a:t> </a:t>
            </a:r>
            <a:r>
              <a:rPr sz="2000" smtClean="0">
                <a:latin typeface="Times New Roman" pitchFamily="18" charset="0"/>
                <a:cs typeface="Times New Roman" pitchFamily="18" charset="0"/>
              </a:rPr>
              <a:t>- 4%)</a:t>
            </a:r>
            <a:endParaRPr sz="2000">
              <a:latin typeface="Times New Roman" pitchFamily="18" charset="0"/>
              <a:cs typeface="Times New Roman" pitchFamily="18" charset="0"/>
            </a:endParaRPr>
          </a:p>
        </p:txBody>
      </p:sp>
      <p:pic>
        <p:nvPicPr>
          <p:cNvPr id="53250" name="Picture 2" descr="Image result for The Taxation Laws (Second Amendment) Act, 2016"/>
          <p:cNvPicPr>
            <a:picLocks noChangeAspect="1" noChangeArrowheads="1"/>
          </p:cNvPicPr>
          <p:nvPr/>
        </p:nvPicPr>
        <p:blipFill>
          <a:blip r:embed="rId2" cstate="print"/>
          <a:srcRect/>
          <a:stretch>
            <a:fillRect/>
          </a:stretch>
        </p:blipFill>
        <p:spPr bwMode="auto">
          <a:xfrm>
            <a:off x="428596" y="4786322"/>
            <a:ext cx="2857519"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78446"/>
          </a:xfrm>
          <a:prstGeom prst="rect">
            <a:avLst/>
          </a:prstGeom>
        </p:spPr>
        <p:txBody>
          <a:bodyPr vert="horz" wrap="square" lIns="0" tIns="16510" rIns="0" bIns="0" rtlCol="0">
            <a:spAutoFit/>
          </a:bodyPr>
          <a:lstStyle/>
          <a:p>
            <a:pPr marL="12700" algn="ctr">
              <a:lnSpc>
                <a:spcPct val="100000"/>
              </a:lnSpc>
              <a:spcBef>
                <a:spcPts val="130"/>
              </a:spcBef>
            </a:pPr>
            <a:r>
              <a:rPr lang="en-US" b="1" u="sng" spc="30" dirty="0" smtClean="0">
                <a:latin typeface="Times New Roman" pitchFamily="18" charset="0"/>
                <a:cs typeface="Times New Roman" pitchFamily="18" charset="0"/>
              </a:rPr>
              <a:t/>
            </a:r>
            <a:br>
              <a:rPr lang="en-US" b="1" u="sng" spc="30" dirty="0" smtClean="0">
                <a:latin typeface="Times New Roman" pitchFamily="18" charset="0"/>
                <a:cs typeface="Times New Roman" pitchFamily="18" charset="0"/>
              </a:rPr>
            </a:br>
            <a:r>
              <a:rPr b="1" u="sng" spc="30" smtClean="0">
                <a:latin typeface="Times New Roman" pitchFamily="18" charset="0"/>
                <a:cs typeface="Times New Roman" pitchFamily="18" charset="0"/>
              </a:rPr>
              <a:t>TAXATION</a:t>
            </a:r>
            <a:endParaRPr b="1" u="sng" spc="30">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307642" y="843986"/>
            <a:ext cx="8547735" cy="5714770"/>
          </a:xfrm>
          <a:prstGeom prst="rect">
            <a:avLst/>
          </a:prstGeom>
        </p:spPr>
        <p:txBody>
          <a:bodyPr vert="horz" wrap="square" lIns="0" tIns="5715" rIns="0" bIns="0" rtlCol="0">
            <a:spAutoFit/>
          </a:bodyPr>
          <a:lstStyle/>
          <a:p>
            <a:pPr marL="12700" marR="17780" algn="just">
              <a:lnSpc>
                <a:spcPct val="102400"/>
              </a:lnSpc>
              <a:spcBef>
                <a:spcPts val="45"/>
              </a:spcBef>
            </a:pPr>
            <a:endParaRPr lang="en-US" sz="2750" u="heavy" spc="35" dirty="0" smtClean="0">
              <a:uFill>
                <a:solidFill>
                  <a:srgbClr val="000000"/>
                </a:solidFill>
              </a:uFill>
              <a:latin typeface="Book Antiqua"/>
              <a:cs typeface="Book Antiqua"/>
            </a:endParaRPr>
          </a:p>
          <a:p>
            <a:pPr marL="12700" marR="17780" algn="just">
              <a:lnSpc>
                <a:spcPct val="102400"/>
              </a:lnSpc>
              <a:spcBef>
                <a:spcPts val="45"/>
              </a:spcBef>
            </a:pPr>
            <a:r>
              <a:rPr sz="2750" u="heavy" spc="35" smtClean="0">
                <a:uFill>
                  <a:solidFill>
                    <a:srgbClr val="000000"/>
                  </a:solidFill>
                </a:uFill>
                <a:latin typeface="Book Antiqua"/>
                <a:cs typeface="Book Antiqua"/>
              </a:rPr>
              <a:t>Amendment </a:t>
            </a:r>
            <a:r>
              <a:rPr sz="2750" u="heavy" spc="5" dirty="0">
                <a:uFill>
                  <a:solidFill>
                    <a:srgbClr val="000000"/>
                  </a:solidFill>
                </a:uFill>
                <a:latin typeface="Book Antiqua"/>
                <a:cs typeface="Book Antiqua"/>
              </a:rPr>
              <a:t>to </a:t>
            </a:r>
            <a:r>
              <a:rPr sz="2750" u="heavy" dirty="0">
                <a:uFill>
                  <a:solidFill>
                    <a:srgbClr val="000000"/>
                  </a:solidFill>
                </a:uFill>
                <a:latin typeface="Book Antiqua"/>
                <a:cs typeface="Book Antiqua"/>
              </a:rPr>
              <a:t>Section </a:t>
            </a:r>
            <a:r>
              <a:rPr sz="2750" u="heavy" spc="40" dirty="0">
                <a:uFill>
                  <a:solidFill>
                    <a:srgbClr val="000000"/>
                  </a:solidFill>
                </a:uFill>
                <a:latin typeface="Book Antiqua"/>
                <a:cs typeface="Book Antiqua"/>
              </a:rPr>
              <a:t>115BBE </a:t>
            </a:r>
            <a:r>
              <a:rPr sz="2750" u="heavy" spc="-5" dirty="0">
                <a:uFill>
                  <a:solidFill>
                    <a:srgbClr val="000000"/>
                  </a:solidFill>
                </a:uFill>
                <a:latin typeface="Book Antiqua"/>
                <a:cs typeface="Book Antiqua"/>
              </a:rPr>
              <a:t>by </a:t>
            </a:r>
            <a:r>
              <a:rPr sz="2750" i="1" u="heavy" spc="30" dirty="0">
                <a:uFill>
                  <a:solidFill>
                    <a:srgbClr val="000000"/>
                  </a:solidFill>
                </a:uFill>
                <a:latin typeface="Book Antiqua"/>
                <a:cs typeface="Book Antiqua"/>
              </a:rPr>
              <a:t>The </a:t>
            </a:r>
            <a:r>
              <a:rPr sz="2750" i="1" u="heavy" spc="15" dirty="0">
                <a:uFill>
                  <a:solidFill>
                    <a:srgbClr val="000000"/>
                  </a:solidFill>
                </a:uFill>
                <a:latin typeface="Book Antiqua"/>
                <a:cs typeface="Book Antiqua"/>
              </a:rPr>
              <a:t>Taxation </a:t>
            </a:r>
            <a:r>
              <a:rPr sz="2750" i="1" u="heavy" spc="35" dirty="0">
                <a:uFill>
                  <a:solidFill>
                    <a:srgbClr val="000000"/>
                  </a:solidFill>
                </a:uFill>
                <a:latin typeface="Book Antiqua"/>
                <a:cs typeface="Book Antiqua"/>
              </a:rPr>
              <a:t>Laws </a:t>
            </a:r>
            <a:r>
              <a:rPr sz="2750" i="1" spc="35" dirty="0">
                <a:latin typeface="Book Antiqua"/>
                <a:cs typeface="Book Antiqua"/>
              </a:rPr>
              <a:t> </a:t>
            </a:r>
            <a:r>
              <a:rPr sz="2750" i="1" u="heavy" spc="5" dirty="0">
                <a:uFill>
                  <a:solidFill>
                    <a:srgbClr val="000000"/>
                  </a:solidFill>
                </a:uFill>
                <a:latin typeface="Book Antiqua"/>
                <a:cs typeface="Book Antiqua"/>
              </a:rPr>
              <a:t>(Second </a:t>
            </a:r>
            <a:r>
              <a:rPr sz="2750" i="1" u="heavy" spc="15" dirty="0">
                <a:uFill>
                  <a:solidFill>
                    <a:srgbClr val="000000"/>
                  </a:solidFill>
                </a:uFill>
                <a:latin typeface="Book Antiqua"/>
                <a:cs typeface="Book Antiqua"/>
              </a:rPr>
              <a:t>Amendment) </a:t>
            </a:r>
            <a:r>
              <a:rPr sz="2750" i="1" u="heavy" spc="5" dirty="0">
                <a:uFill>
                  <a:solidFill>
                    <a:srgbClr val="000000"/>
                  </a:solidFill>
                </a:uFill>
                <a:latin typeface="Book Antiqua"/>
                <a:cs typeface="Book Antiqua"/>
              </a:rPr>
              <a:t>Act,</a:t>
            </a:r>
            <a:r>
              <a:rPr sz="2750" i="1" u="heavy" spc="245" dirty="0">
                <a:uFill>
                  <a:solidFill>
                    <a:srgbClr val="000000"/>
                  </a:solidFill>
                </a:uFill>
                <a:latin typeface="Book Antiqua"/>
                <a:cs typeface="Book Antiqua"/>
              </a:rPr>
              <a:t> </a:t>
            </a:r>
            <a:r>
              <a:rPr sz="2750" i="1" u="heavy" spc="45" dirty="0">
                <a:uFill>
                  <a:solidFill>
                    <a:srgbClr val="000000"/>
                  </a:solidFill>
                </a:uFill>
                <a:latin typeface="Book Antiqua"/>
                <a:cs typeface="Book Antiqua"/>
              </a:rPr>
              <a:t>2016</a:t>
            </a:r>
            <a:endParaRPr sz="2750">
              <a:latin typeface="Book Antiqua"/>
              <a:cs typeface="Book Antiqua"/>
            </a:endParaRPr>
          </a:p>
          <a:p>
            <a:pPr>
              <a:lnSpc>
                <a:spcPct val="100000"/>
              </a:lnSpc>
              <a:spcBef>
                <a:spcPts val="30"/>
              </a:spcBef>
            </a:pPr>
            <a:endParaRPr sz="3550">
              <a:latin typeface="Times New Roman"/>
              <a:cs typeface="Times New Roman"/>
            </a:endParaRPr>
          </a:p>
          <a:p>
            <a:pPr marL="12700" algn="just">
              <a:lnSpc>
                <a:spcPct val="100000"/>
              </a:lnSpc>
            </a:pPr>
            <a:r>
              <a:rPr sz="2400" i="1" spc="-10" dirty="0">
                <a:latin typeface="Book Antiqua"/>
                <a:cs typeface="Book Antiqua"/>
              </a:rPr>
              <a:t>Whether </a:t>
            </a:r>
            <a:r>
              <a:rPr sz="2400" i="1" spc="-5" dirty="0">
                <a:latin typeface="Book Antiqua"/>
                <a:cs typeface="Book Antiqua"/>
              </a:rPr>
              <a:t>applicable for entire F.Y.</a:t>
            </a:r>
            <a:r>
              <a:rPr sz="2400" i="1" spc="110" dirty="0">
                <a:latin typeface="Book Antiqua"/>
                <a:cs typeface="Book Antiqua"/>
              </a:rPr>
              <a:t> </a:t>
            </a:r>
            <a:r>
              <a:rPr sz="2400" i="1" dirty="0">
                <a:latin typeface="Book Antiqua"/>
                <a:cs typeface="Book Antiqua"/>
              </a:rPr>
              <a:t>2016-17?</a:t>
            </a:r>
            <a:endParaRPr sz="2400">
              <a:latin typeface="Book Antiqua"/>
              <a:cs typeface="Book Antiqua"/>
            </a:endParaRPr>
          </a:p>
          <a:p>
            <a:pPr marL="355600" marR="5080" indent="-343535" algn="just">
              <a:lnSpc>
                <a:spcPct val="100400"/>
              </a:lnSpc>
              <a:spcBef>
                <a:spcPts val="565"/>
              </a:spcBef>
              <a:buFont typeface="Arial"/>
              <a:buChar char="•"/>
              <a:tabLst>
                <a:tab pos="356235" algn="l"/>
              </a:tabLst>
            </a:pPr>
            <a:r>
              <a:rPr sz="2400" spc="-5" dirty="0">
                <a:latin typeface="Book Antiqua"/>
                <a:cs typeface="Book Antiqua"/>
              </a:rPr>
              <a:t>Legislations </a:t>
            </a:r>
            <a:r>
              <a:rPr sz="2400" dirty="0">
                <a:latin typeface="Book Antiqua"/>
                <a:cs typeface="Book Antiqua"/>
              </a:rPr>
              <a:t>which </a:t>
            </a:r>
            <a:r>
              <a:rPr sz="2400" spc="-10" dirty="0">
                <a:latin typeface="Book Antiqua"/>
                <a:cs typeface="Book Antiqua"/>
              </a:rPr>
              <a:t>modified </a:t>
            </a:r>
            <a:r>
              <a:rPr sz="2400" dirty="0">
                <a:latin typeface="Book Antiqua"/>
                <a:cs typeface="Book Antiqua"/>
              </a:rPr>
              <a:t>accrued rights </a:t>
            </a:r>
            <a:r>
              <a:rPr sz="2400" spc="-20" dirty="0">
                <a:latin typeface="Book Antiqua"/>
                <a:cs typeface="Book Antiqua"/>
              </a:rPr>
              <a:t>or </a:t>
            </a:r>
            <a:r>
              <a:rPr sz="2400" dirty="0">
                <a:latin typeface="Book Antiqua"/>
                <a:cs typeface="Book Antiqua"/>
              </a:rPr>
              <a:t>which  </a:t>
            </a:r>
            <a:r>
              <a:rPr sz="2400" spc="-15" dirty="0">
                <a:latin typeface="Book Antiqua"/>
                <a:cs typeface="Book Antiqua"/>
              </a:rPr>
              <a:t>impose </a:t>
            </a:r>
            <a:r>
              <a:rPr sz="2400" dirty="0">
                <a:latin typeface="Book Antiqua"/>
                <a:cs typeface="Book Antiqua"/>
              </a:rPr>
              <a:t>obligations </a:t>
            </a:r>
            <a:r>
              <a:rPr sz="2400" spc="-20" dirty="0">
                <a:latin typeface="Book Antiqua"/>
                <a:cs typeface="Book Antiqua"/>
              </a:rPr>
              <a:t>or </a:t>
            </a:r>
            <a:r>
              <a:rPr sz="2400" spc="-15" dirty="0">
                <a:latin typeface="Book Antiqua"/>
                <a:cs typeface="Book Antiqua"/>
              </a:rPr>
              <a:t>impose </a:t>
            </a:r>
            <a:r>
              <a:rPr sz="2400" dirty="0">
                <a:latin typeface="Book Antiqua"/>
                <a:cs typeface="Book Antiqua"/>
              </a:rPr>
              <a:t>new </a:t>
            </a:r>
            <a:r>
              <a:rPr sz="2400" spc="-15" dirty="0">
                <a:latin typeface="Book Antiqua"/>
                <a:cs typeface="Book Antiqua"/>
              </a:rPr>
              <a:t>duties </a:t>
            </a:r>
            <a:r>
              <a:rPr sz="2400" spc="-20" dirty="0">
                <a:latin typeface="Book Antiqua"/>
                <a:cs typeface="Book Antiqua"/>
              </a:rPr>
              <a:t>or </a:t>
            </a:r>
            <a:r>
              <a:rPr sz="2400" spc="-15" dirty="0">
                <a:latin typeface="Book Antiqua"/>
                <a:cs typeface="Book Antiqua"/>
              </a:rPr>
              <a:t>attach </a:t>
            </a:r>
            <a:r>
              <a:rPr sz="2400" dirty="0">
                <a:latin typeface="Book Antiqua"/>
                <a:cs typeface="Book Antiqua"/>
              </a:rPr>
              <a:t>a new  </a:t>
            </a:r>
            <a:r>
              <a:rPr sz="2400" spc="-5" dirty="0">
                <a:latin typeface="Book Antiqua"/>
                <a:cs typeface="Book Antiqua"/>
              </a:rPr>
              <a:t>disability </a:t>
            </a:r>
            <a:r>
              <a:rPr sz="2400" spc="5" dirty="0">
                <a:latin typeface="Book Antiqua"/>
                <a:cs typeface="Book Antiqua"/>
              </a:rPr>
              <a:t>have </a:t>
            </a:r>
            <a:r>
              <a:rPr sz="2400" spc="-20" dirty="0">
                <a:latin typeface="Book Antiqua"/>
                <a:cs typeface="Book Antiqua"/>
              </a:rPr>
              <a:t>to </a:t>
            </a:r>
            <a:r>
              <a:rPr sz="2400" spc="10" dirty="0">
                <a:latin typeface="Book Antiqua"/>
                <a:cs typeface="Book Antiqua"/>
              </a:rPr>
              <a:t>be </a:t>
            </a:r>
            <a:r>
              <a:rPr sz="2400" spc="-5" dirty="0">
                <a:latin typeface="Book Antiqua"/>
                <a:cs typeface="Book Antiqua"/>
              </a:rPr>
              <a:t>treated </a:t>
            </a:r>
            <a:r>
              <a:rPr sz="2400" dirty="0">
                <a:latin typeface="Book Antiqua"/>
                <a:cs typeface="Book Antiqua"/>
              </a:rPr>
              <a:t>as </a:t>
            </a:r>
            <a:r>
              <a:rPr sz="2400" spc="-5" dirty="0">
                <a:latin typeface="Book Antiqua"/>
                <a:cs typeface="Book Antiqua"/>
              </a:rPr>
              <a:t>prospective unless the  legislative </a:t>
            </a:r>
            <a:r>
              <a:rPr sz="2400" spc="5" dirty="0">
                <a:latin typeface="Book Antiqua"/>
                <a:cs typeface="Book Antiqua"/>
              </a:rPr>
              <a:t>intent </a:t>
            </a:r>
            <a:r>
              <a:rPr sz="2400" spc="-15" dirty="0">
                <a:latin typeface="Book Antiqua"/>
                <a:cs typeface="Book Antiqua"/>
              </a:rPr>
              <a:t>is </a:t>
            </a:r>
            <a:r>
              <a:rPr sz="2400" spc="-10" dirty="0">
                <a:latin typeface="Book Antiqua"/>
                <a:cs typeface="Book Antiqua"/>
              </a:rPr>
              <a:t>clearly </a:t>
            </a:r>
            <a:r>
              <a:rPr sz="2400" spc="-20" dirty="0">
                <a:latin typeface="Book Antiqua"/>
                <a:cs typeface="Book Antiqua"/>
              </a:rPr>
              <a:t>to </a:t>
            </a:r>
            <a:r>
              <a:rPr sz="2400" spc="10" dirty="0">
                <a:latin typeface="Book Antiqua"/>
                <a:cs typeface="Book Antiqua"/>
              </a:rPr>
              <a:t>give</a:t>
            </a:r>
            <a:r>
              <a:rPr sz="2400" spc="620" dirty="0">
                <a:latin typeface="Book Antiqua"/>
                <a:cs typeface="Book Antiqua"/>
              </a:rPr>
              <a:t> </a:t>
            </a:r>
            <a:r>
              <a:rPr sz="2400" spc="-5" dirty="0">
                <a:latin typeface="Book Antiqua"/>
                <a:cs typeface="Book Antiqua"/>
              </a:rPr>
              <a:t>the </a:t>
            </a:r>
            <a:r>
              <a:rPr sz="2400" dirty="0">
                <a:latin typeface="Book Antiqua"/>
                <a:cs typeface="Book Antiqua"/>
              </a:rPr>
              <a:t>enactment a  </a:t>
            </a:r>
            <a:r>
              <a:rPr sz="2400" spc="-5" dirty="0">
                <a:latin typeface="Book Antiqua"/>
                <a:cs typeface="Book Antiqua"/>
              </a:rPr>
              <a:t>retrospective </a:t>
            </a:r>
            <a:r>
              <a:rPr sz="2400" spc="-10" dirty="0">
                <a:latin typeface="Book Antiqua"/>
                <a:cs typeface="Book Antiqua"/>
              </a:rPr>
              <a:t>effect; </a:t>
            </a:r>
            <a:r>
              <a:rPr sz="2400" spc="-5" dirty="0">
                <a:latin typeface="Book Antiqua"/>
                <a:cs typeface="Book Antiqua"/>
              </a:rPr>
              <a:t>unless the </a:t>
            </a:r>
            <a:r>
              <a:rPr sz="2400" dirty="0">
                <a:latin typeface="Book Antiqua"/>
                <a:cs typeface="Book Antiqua"/>
              </a:rPr>
              <a:t>legislation </a:t>
            </a:r>
            <a:r>
              <a:rPr sz="2400" spc="-15" dirty="0">
                <a:latin typeface="Book Antiqua"/>
                <a:cs typeface="Book Antiqua"/>
              </a:rPr>
              <a:t>is </a:t>
            </a:r>
            <a:r>
              <a:rPr sz="2400" spc="-5" dirty="0">
                <a:latin typeface="Book Antiqua"/>
                <a:cs typeface="Book Antiqua"/>
              </a:rPr>
              <a:t>for </a:t>
            </a:r>
            <a:r>
              <a:rPr sz="2400" spc="-10" dirty="0">
                <a:latin typeface="Book Antiqua"/>
                <a:cs typeface="Book Antiqua"/>
              </a:rPr>
              <a:t>purpose </a:t>
            </a:r>
            <a:r>
              <a:rPr sz="2400" spc="-35" dirty="0">
                <a:latin typeface="Book Antiqua"/>
                <a:cs typeface="Book Antiqua"/>
              </a:rPr>
              <a:t>of  </a:t>
            </a:r>
            <a:r>
              <a:rPr sz="2400" spc="-5" dirty="0">
                <a:latin typeface="Book Antiqua"/>
                <a:cs typeface="Book Antiqua"/>
              </a:rPr>
              <a:t>supplying </a:t>
            </a:r>
            <a:r>
              <a:rPr sz="2400" dirty="0">
                <a:latin typeface="Book Antiqua"/>
                <a:cs typeface="Book Antiqua"/>
              </a:rPr>
              <a:t>an </a:t>
            </a:r>
            <a:r>
              <a:rPr sz="2400" spc="-15" dirty="0">
                <a:latin typeface="Book Antiqua"/>
                <a:cs typeface="Book Antiqua"/>
              </a:rPr>
              <a:t>obvious </a:t>
            </a:r>
            <a:r>
              <a:rPr sz="2400" spc="-10" dirty="0">
                <a:latin typeface="Book Antiqua"/>
                <a:cs typeface="Book Antiqua"/>
              </a:rPr>
              <a:t>omission </a:t>
            </a:r>
            <a:r>
              <a:rPr sz="2400" spc="-15" dirty="0">
                <a:latin typeface="Book Antiqua"/>
                <a:cs typeface="Book Antiqua"/>
              </a:rPr>
              <a:t>in </a:t>
            </a:r>
            <a:r>
              <a:rPr sz="2400" dirty="0">
                <a:latin typeface="Book Antiqua"/>
                <a:cs typeface="Book Antiqua"/>
              </a:rPr>
              <a:t>a </a:t>
            </a:r>
            <a:r>
              <a:rPr sz="2400" spc="5" dirty="0">
                <a:latin typeface="Book Antiqua"/>
                <a:cs typeface="Book Antiqua"/>
              </a:rPr>
              <a:t>former </a:t>
            </a:r>
            <a:r>
              <a:rPr sz="2400" spc="-5" dirty="0">
                <a:latin typeface="Book Antiqua"/>
                <a:cs typeface="Book Antiqua"/>
              </a:rPr>
              <a:t>legislation </a:t>
            </a:r>
            <a:r>
              <a:rPr sz="2400" spc="-20" dirty="0">
                <a:latin typeface="Book Antiqua"/>
                <a:cs typeface="Book Antiqua"/>
              </a:rPr>
              <a:t>or </a:t>
            </a:r>
            <a:r>
              <a:rPr sz="2400" spc="40" dirty="0">
                <a:latin typeface="Book Antiqua"/>
                <a:cs typeface="Book Antiqua"/>
              </a:rPr>
              <a:t>to  </a:t>
            </a:r>
            <a:r>
              <a:rPr sz="2400" spc="-10" dirty="0">
                <a:latin typeface="Book Antiqua"/>
                <a:cs typeface="Book Antiqua"/>
              </a:rPr>
              <a:t>explain </a:t>
            </a:r>
            <a:r>
              <a:rPr sz="2400" dirty="0">
                <a:latin typeface="Book Antiqua"/>
                <a:cs typeface="Book Antiqua"/>
              </a:rPr>
              <a:t>a </a:t>
            </a:r>
            <a:r>
              <a:rPr sz="2400" spc="-5" dirty="0">
                <a:latin typeface="Book Antiqua"/>
                <a:cs typeface="Book Antiqua"/>
              </a:rPr>
              <a:t>former</a:t>
            </a:r>
            <a:r>
              <a:rPr sz="2400" spc="60" dirty="0">
                <a:latin typeface="Book Antiqua"/>
                <a:cs typeface="Book Antiqua"/>
              </a:rPr>
              <a:t> </a:t>
            </a:r>
            <a:r>
              <a:rPr sz="2400" spc="-10" dirty="0">
                <a:latin typeface="Book Antiqua"/>
                <a:cs typeface="Book Antiqua"/>
              </a:rPr>
              <a:t>legislation.</a:t>
            </a:r>
            <a:endParaRPr sz="2400">
              <a:latin typeface="Book Antiqua"/>
              <a:cs typeface="Book Antiqua"/>
            </a:endParaRPr>
          </a:p>
          <a:p>
            <a:pPr>
              <a:lnSpc>
                <a:spcPct val="100000"/>
              </a:lnSpc>
              <a:spcBef>
                <a:spcPts val="50"/>
              </a:spcBef>
            </a:pPr>
            <a:endParaRPr sz="3350">
              <a:latin typeface="Times New Roman"/>
              <a:cs typeface="Times New Roman"/>
            </a:endParaRPr>
          </a:p>
          <a:p>
            <a:pPr marL="12700" algn="just">
              <a:lnSpc>
                <a:spcPct val="100000"/>
              </a:lnSpc>
            </a:pPr>
            <a:r>
              <a:rPr sz="2000" b="1" spc="25" dirty="0">
                <a:latin typeface="Book Antiqua"/>
                <a:cs typeface="Book Antiqua"/>
              </a:rPr>
              <a:t>-CIT</a:t>
            </a:r>
            <a:r>
              <a:rPr sz="2000" b="1" spc="-125" dirty="0">
                <a:latin typeface="Book Antiqua"/>
                <a:cs typeface="Book Antiqua"/>
              </a:rPr>
              <a:t> </a:t>
            </a:r>
            <a:r>
              <a:rPr sz="2000" b="1" i="1" spc="5" dirty="0">
                <a:latin typeface="Book Antiqua"/>
                <a:cs typeface="Book Antiqua"/>
              </a:rPr>
              <a:t>v.</a:t>
            </a:r>
            <a:r>
              <a:rPr sz="2000" b="1" i="1" spc="-35" dirty="0">
                <a:latin typeface="Book Antiqua"/>
                <a:cs typeface="Book Antiqua"/>
              </a:rPr>
              <a:t> </a:t>
            </a:r>
            <a:r>
              <a:rPr sz="2000" b="1" spc="25" dirty="0">
                <a:latin typeface="Book Antiqua"/>
                <a:cs typeface="Book Antiqua"/>
              </a:rPr>
              <a:t>Vatika</a:t>
            </a:r>
            <a:r>
              <a:rPr sz="2000" b="1" spc="-160" dirty="0">
                <a:latin typeface="Book Antiqua"/>
                <a:cs typeface="Book Antiqua"/>
              </a:rPr>
              <a:t> </a:t>
            </a:r>
            <a:r>
              <a:rPr sz="2000" b="1" spc="15" dirty="0">
                <a:latin typeface="Book Antiqua"/>
                <a:cs typeface="Book Antiqua"/>
              </a:rPr>
              <a:t>Township</a:t>
            </a:r>
            <a:r>
              <a:rPr sz="2000" b="1" spc="-165" dirty="0">
                <a:latin typeface="Book Antiqua"/>
                <a:cs typeface="Book Antiqua"/>
              </a:rPr>
              <a:t> </a:t>
            </a:r>
            <a:r>
              <a:rPr sz="2000" b="1" spc="20" dirty="0">
                <a:latin typeface="Book Antiqua"/>
                <a:cs typeface="Book Antiqua"/>
              </a:rPr>
              <a:t>(P.)</a:t>
            </a:r>
            <a:r>
              <a:rPr sz="2000" b="1" spc="-55" dirty="0">
                <a:latin typeface="Book Antiqua"/>
                <a:cs typeface="Book Antiqua"/>
              </a:rPr>
              <a:t> </a:t>
            </a:r>
            <a:r>
              <a:rPr sz="2000" b="1" spc="30" dirty="0">
                <a:latin typeface="Book Antiqua"/>
                <a:cs typeface="Book Antiqua"/>
              </a:rPr>
              <a:t>Ltd.</a:t>
            </a:r>
            <a:r>
              <a:rPr sz="2000" b="1" spc="-185" dirty="0">
                <a:latin typeface="Book Antiqua"/>
                <a:cs typeface="Book Antiqua"/>
              </a:rPr>
              <a:t> </a:t>
            </a:r>
            <a:r>
              <a:rPr sz="2000" b="1" spc="30" dirty="0">
                <a:latin typeface="Book Antiqua"/>
                <a:cs typeface="Book Antiqua"/>
              </a:rPr>
              <a:t>[2014]</a:t>
            </a:r>
            <a:r>
              <a:rPr sz="2000" b="1" spc="-204" dirty="0">
                <a:latin typeface="Book Antiqua"/>
                <a:cs typeface="Book Antiqua"/>
              </a:rPr>
              <a:t> </a:t>
            </a:r>
            <a:r>
              <a:rPr sz="2000" b="1" spc="35" dirty="0">
                <a:latin typeface="Book Antiqua"/>
                <a:cs typeface="Book Antiqua"/>
              </a:rPr>
              <a:t>367</a:t>
            </a:r>
            <a:r>
              <a:rPr sz="2000" b="1" spc="-90" dirty="0">
                <a:latin typeface="Book Antiqua"/>
                <a:cs typeface="Book Antiqua"/>
              </a:rPr>
              <a:t> </a:t>
            </a:r>
            <a:r>
              <a:rPr sz="2000" b="1" spc="25" dirty="0">
                <a:latin typeface="Book Antiqua"/>
                <a:cs typeface="Book Antiqua"/>
              </a:rPr>
              <a:t>ITR</a:t>
            </a:r>
            <a:r>
              <a:rPr sz="2000" b="1" spc="-85" dirty="0">
                <a:latin typeface="Book Antiqua"/>
                <a:cs typeface="Book Antiqua"/>
              </a:rPr>
              <a:t> </a:t>
            </a:r>
            <a:r>
              <a:rPr sz="2000" b="1" spc="35" dirty="0">
                <a:latin typeface="Book Antiqua"/>
                <a:cs typeface="Book Antiqua"/>
              </a:rPr>
              <a:t>466</a:t>
            </a:r>
            <a:r>
              <a:rPr sz="2000" b="1" spc="-90" dirty="0">
                <a:latin typeface="Book Antiqua"/>
                <a:cs typeface="Book Antiqua"/>
              </a:rPr>
              <a:t> </a:t>
            </a:r>
            <a:r>
              <a:rPr sz="2000" b="1" spc="25" dirty="0">
                <a:latin typeface="Book Antiqua"/>
                <a:cs typeface="Book Antiqua"/>
              </a:rPr>
              <a:t>(SC).</a:t>
            </a:r>
            <a:endParaRPr sz="2000">
              <a:latin typeface="Book Antiqua"/>
              <a:cs typeface="Book Antiqu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282" y="571480"/>
            <a:ext cx="8474711" cy="5545749"/>
          </a:xfrm>
          <a:prstGeom prst="rect">
            <a:avLst/>
          </a:prstGeom>
        </p:spPr>
        <p:txBody>
          <a:bodyPr vert="horz" wrap="square" lIns="0" tIns="15875" rIns="0" bIns="0" rtlCol="0">
            <a:spAutoFit/>
          </a:bodyPr>
          <a:lstStyle/>
          <a:p>
            <a:pPr marL="298450" indent="-286385">
              <a:lnSpc>
                <a:spcPct val="100000"/>
              </a:lnSpc>
              <a:spcBef>
                <a:spcPts val="125"/>
              </a:spcBef>
              <a:buClr>
                <a:srgbClr val="243F60"/>
              </a:buClr>
              <a:buFont typeface="Wingdings"/>
              <a:buChar char=""/>
              <a:tabLst>
                <a:tab pos="299085" algn="l"/>
              </a:tabLst>
            </a:pPr>
            <a:r>
              <a:rPr sz="2000" b="1" u="heavy" spc="20" dirty="0">
                <a:uFill>
                  <a:solidFill>
                    <a:srgbClr val="000000"/>
                  </a:solidFill>
                </a:uFill>
                <a:latin typeface="Book Antiqua"/>
                <a:cs typeface="Book Antiqua"/>
              </a:rPr>
              <a:t>Assurances</a:t>
            </a:r>
            <a:r>
              <a:rPr sz="2000" b="1" u="heavy" spc="-200" dirty="0">
                <a:uFill>
                  <a:solidFill>
                    <a:srgbClr val="000000"/>
                  </a:solidFill>
                </a:uFill>
                <a:latin typeface="Book Antiqua"/>
                <a:cs typeface="Book Antiqua"/>
              </a:rPr>
              <a:t> </a:t>
            </a:r>
            <a:r>
              <a:rPr sz="2000" b="1" u="heavy" spc="15" dirty="0">
                <a:uFill>
                  <a:solidFill>
                    <a:srgbClr val="000000"/>
                  </a:solidFill>
                </a:uFill>
                <a:latin typeface="Book Antiqua"/>
                <a:cs typeface="Book Antiqua"/>
              </a:rPr>
              <a:t>given</a:t>
            </a:r>
            <a:r>
              <a:rPr sz="2000" b="1" u="heavy" spc="-165" dirty="0">
                <a:uFill>
                  <a:solidFill>
                    <a:srgbClr val="000000"/>
                  </a:solidFill>
                </a:uFill>
                <a:latin typeface="Book Antiqua"/>
                <a:cs typeface="Book Antiqua"/>
              </a:rPr>
              <a:t> </a:t>
            </a:r>
            <a:r>
              <a:rPr sz="2000" b="1" u="heavy" spc="30" dirty="0">
                <a:uFill>
                  <a:solidFill>
                    <a:srgbClr val="000000"/>
                  </a:solidFill>
                </a:uFill>
                <a:latin typeface="Book Antiqua"/>
                <a:cs typeface="Book Antiqua"/>
              </a:rPr>
              <a:t>by</a:t>
            </a:r>
            <a:r>
              <a:rPr sz="2000" b="1" u="heavy" spc="-55" dirty="0">
                <a:uFill>
                  <a:solidFill>
                    <a:srgbClr val="000000"/>
                  </a:solidFill>
                </a:uFill>
                <a:latin typeface="Book Antiqua"/>
                <a:cs typeface="Book Antiqua"/>
              </a:rPr>
              <a:t> </a:t>
            </a:r>
            <a:r>
              <a:rPr sz="2000" b="1" u="heavy" spc="15" dirty="0">
                <a:uFill>
                  <a:solidFill>
                    <a:srgbClr val="000000"/>
                  </a:solidFill>
                </a:uFill>
                <a:latin typeface="Book Antiqua"/>
                <a:cs typeface="Book Antiqua"/>
              </a:rPr>
              <a:t>Officials</a:t>
            </a:r>
            <a:endParaRPr sz="2000">
              <a:latin typeface="Book Antiqua"/>
              <a:cs typeface="Book Antiqua"/>
            </a:endParaRPr>
          </a:p>
          <a:p>
            <a:pPr>
              <a:lnSpc>
                <a:spcPct val="100000"/>
              </a:lnSpc>
              <a:spcBef>
                <a:spcPts val="50"/>
              </a:spcBef>
            </a:pPr>
            <a:endParaRPr sz="2050">
              <a:latin typeface="Times New Roman"/>
              <a:cs typeface="Times New Roman"/>
            </a:endParaRPr>
          </a:p>
          <a:p>
            <a:pPr marL="355600" marR="6350" algn="just">
              <a:lnSpc>
                <a:spcPct val="100000"/>
              </a:lnSpc>
            </a:pPr>
            <a:r>
              <a:rPr sz="2000" dirty="0">
                <a:latin typeface="Book Antiqua"/>
                <a:cs typeface="Book Antiqua"/>
              </a:rPr>
              <a:t>Immediately </a:t>
            </a:r>
            <a:r>
              <a:rPr sz="2000" spc="5" dirty="0">
                <a:latin typeface="Book Antiqua"/>
                <a:cs typeface="Book Antiqua"/>
              </a:rPr>
              <a:t>after </a:t>
            </a:r>
            <a:r>
              <a:rPr sz="2000" dirty="0">
                <a:latin typeface="Book Antiqua"/>
                <a:cs typeface="Book Antiqua"/>
              </a:rPr>
              <a:t>demonetisation, </a:t>
            </a:r>
            <a:r>
              <a:rPr sz="2000" spc="-10" dirty="0">
                <a:latin typeface="Book Antiqua"/>
                <a:cs typeface="Book Antiqua"/>
              </a:rPr>
              <a:t>an </a:t>
            </a:r>
            <a:r>
              <a:rPr sz="2000" spc="-5" dirty="0">
                <a:latin typeface="Book Antiqua"/>
                <a:cs typeface="Book Antiqua"/>
              </a:rPr>
              <a:t>assurance </a:t>
            </a:r>
            <a:r>
              <a:rPr sz="2000" spc="10" dirty="0">
                <a:latin typeface="Book Antiqua"/>
                <a:cs typeface="Book Antiqua"/>
              </a:rPr>
              <a:t>was </a:t>
            </a:r>
            <a:r>
              <a:rPr sz="2000" spc="5" dirty="0">
                <a:latin typeface="Book Antiqua"/>
                <a:cs typeface="Book Antiqua"/>
              </a:rPr>
              <a:t>given </a:t>
            </a:r>
            <a:r>
              <a:rPr sz="2000" spc="-20" dirty="0">
                <a:latin typeface="Book Antiqua"/>
                <a:cs typeface="Book Antiqua"/>
              </a:rPr>
              <a:t>by </a:t>
            </a:r>
            <a:r>
              <a:rPr sz="2000" spc="20" dirty="0">
                <a:latin typeface="Book Antiqua"/>
                <a:cs typeface="Book Antiqua"/>
              </a:rPr>
              <a:t>the  </a:t>
            </a:r>
            <a:r>
              <a:rPr sz="2000" dirty="0">
                <a:latin typeface="Book Antiqua"/>
                <a:cs typeface="Book Antiqua"/>
              </a:rPr>
              <a:t>Government </a:t>
            </a:r>
            <a:r>
              <a:rPr sz="2000" spc="5" dirty="0">
                <a:latin typeface="Book Antiqua"/>
                <a:cs typeface="Book Antiqua"/>
              </a:rPr>
              <a:t>that </a:t>
            </a:r>
            <a:r>
              <a:rPr sz="2000" spc="-10" dirty="0">
                <a:latin typeface="Book Antiqua"/>
                <a:cs typeface="Book Antiqua"/>
              </a:rPr>
              <a:t>cash </a:t>
            </a:r>
            <a:r>
              <a:rPr sz="2000" dirty="0">
                <a:latin typeface="Book Antiqua"/>
                <a:cs typeface="Book Antiqua"/>
              </a:rPr>
              <a:t>deposit </a:t>
            </a:r>
            <a:r>
              <a:rPr sz="2000" spc="5" dirty="0">
                <a:latin typeface="Book Antiqua"/>
                <a:cs typeface="Book Antiqua"/>
              </a:rPr>
              <a:t>upto </a:t>
            </a:r>
            <a:r>
              <a:rPr sz="2000" spc="-5" dirty="0">
                <a:latin typeface="Book Antiqua"/>
                <a:cs typeface="Book Antiqua"/>
              </a:rPr>
              <a:t>Rs. </a:t>
            </a:r>
            <a:r>
              <a:rPr sz="2000" dirty="0">
                <a:latin typeface="Book Antiqua"/>
                <a:cs typeface="Book Antiqua"/>
              </a:rPr>
              <a:t>2,50,000/- shall </a:t>
            </a:r>
            <a:r>
              <a:rPr sz="2000" spc="25" dirty="0">
                <a:latin typeface="Book Antiqua"/>
                <a:cs typeface="Book Antiqua"/>
              </a:rPr>
              <a:t>not </a:t>
            </a:r>
            <a:r>
              <a:rPr sz="2000" spc="15" dirty="0">
                <a:latin typeface="Book Antiqua"/>
                <a:cs typeface="Book Antiqua"/>
              </a:rPr>
              <a:t>be </a:t>
            </a:r>
            <a:r>
              <a:rPr sz="2000" spc="-5" dirty="0">
                <a:latin typeface="Book Antiqua"/>
                <a:cs typeface="Book Antiqua"/>
              </a:rPr>
              <a:t>inquired  </a:t>
            </a:r>
            <a:r>
              <a:rPr sz="2000" spc="15" dirty="0">
                <a:latin typeface="Book Antiqua"/>
                <a:cs typeface="Book Antiqua"/>
              </a:rPr>
              <a:t>in </a:t>
            </a:r>
            <a:r>
              <a:rPr sz="2000" spc="-5" dirty="0">
                <a:latin typeface="Book Antiqua"/>
                <a:cs typeface="Book Antiqua"/>
              </a:rPr>
              <a:t>the cases </a:t>
            </a:r>
            <a:r>
              <a:rPr sz="2000" spc="20" dirty="0">
                <a:latin typeface="Book Antiqua"/>
                <a:cs typeface="Book Antiqua"/>
              </a:rPr>
              <a:t>of </a:t>
            </a:r>
            <a:r>
              <a:rPr sz="2000" dirty="0">
                <a:latin typeface="Book Antiqua"/>
                <a:cs typeface="Book Antiqua"/>
              </a:rPr>
              <a:t>small </a:t>
            </a:r>
            <a:r>
              <a:rPr sz="2000" spc="-5" dirty="0">
                <a:latin typeface="Book Antiqua"/>
                <a:cs typeface="Book Antiqua"/>
              </a:rPr>
              <a:t>businessman, housewives, </a:t>
            </a:r>
            <a:r>
              <a:rPr sz="2000" spc="5" dirty="0">
                <a:latin typeface="Book Antiqua"/>
                <a:cs typeface="Book Antiqua"/>
              </a:rPr>
              <a:t>artist, </a:t>
            </a:r>
            <a:r>
              <a:rPr sz="2000" spc="-5" dirty="0">
                <a:latin typeface="Book Antiqua"/>
                <a:cs typeface="Book Antiqua"/>
              </a:rPr>
              <a:t>labour, </a:t>
            </a:r>
            <a:r>
              <a:rPr sz="2000" spc="10" dirty="0">
                <a:latin typeface="Book Antiqua"/>
                <a:cs typeface="Book Antiqua"/>
              </a:rPr>
              <a:t>etc.  </a:t>
            </a:r>
            <a:r>
              <a:rPr sz="2000" spc="15" dirty="0">
                <a:latin typeface="Book Antiqua"/>
                <a:cs typeface="Book Antiqua"/>
              </a:rPr>
              <a:t>through</a:t>
            </a:r>
            <a:r>
              <a:rPr sz="2000" spc="-185" dirty="0">
                <a:latin typeface="Book Antiqua"/>
                <a:cs typeface="Book Antiqua"/>
              </a:rPr>
              <a:t> </a:t>
            </a:r>
            <a:r>
              <a:rPr sz="2000" spc="15" dirty="0">
                <a:latin typeface="Book Antiqua"/>
                <a:cs typeface="Book Antiqua"/>
              </a:rPr>
              <a:t>advertisements</a:t>
            </a:r>
            <a:r>
              <a:rPr sz="2000" spc="-229" dirty="0">
                <a:latin typeface="Book Antiqua"/>
                <a:cs typeface="Book Antiqua"/>
              </a:rPr>
              <a:t> </a:t>
            </a:r>
            <a:r>
              <a:rPr sz="2000" spc="30" dirty="0">
                <a:latin typeface="Book Antiqua"/>
                <a:cs typeface="Book Antiqua"/>
              </a:rPr>
              <a:t>and</a:t>
            </a:r>
            <a:r>
              <a:rPr sz="2000" spc="-90" dirty="0">
                <a:latin typeface="Book Antiqua"/>
                <a:cs typeface="Book Antiqua"/>
              </a:rPr>
              <a:t> </a:t>
            </a:r>
            <a:r>
              <a:rPr sz="2000" spc="25" dirty="0">
                <a:latin typeface="Book Antiqua"/>
                <a:cs typeface="Book Antiqua"/>
              </a:rPr>
              <a:t>media.</a:t>
            </a:r>
            <a:endParaRPr sz="2000">
              <a:latin typeface="Book Antiqua"/>
              <a:cs typeface="Book Antiqua"/>
            </a:endParaRPr>
          </a:p>
          <a:p>
            <a:pPr>
              <a:lnSpc>
                <a:spcPct val="100000"/>
              </a:lnSpc>
              <a:spcBef>
                <a:spcPts val="20"/>
              </a:spcBef>
            </a:pPr>
            <a:endParaRPr sz="3000">
              <a:latin typeface="Times New Roman"/>
              <a:cs typeface="Times New Roman"/>
            </a:endParaRPr>
          </a:p>
          <a:p>
            <a:pPr marL="355600" marR="5080" algn="just">
              <a:lnSpc>
                <a:spcPct val="100000"/>
              </a:lnSpc>
            </a:pPr>
            <a:r>
              <a:rPr sz="2000" spc="5" dirty="0">
                <a:latin typeface="Book Antiqua"/>
                <a:cs typeface="Book Antiqua"/>
              </a:rPr>
              <a:t>Thereafter, </a:t>
            </a:r>
            <a:r>
              <a:rPr sz="2000" spc="-5" dirty="0">
                <a:latin typeface="Book Antiqua"/>
                <a:cs typeface="Book Antiqua"/>
              </a:rPr>
              <a:t>Hon’ble </a:t>
            </a:r>
            <a:r>
              <a:rPr sz="2000" dirty="0">
                <a:latin typeface="Book Antiqua"/>
                <a:cs typeface="Book Antiqua"/>
              </a:rPr>
              <a:t>Prime </a:t>
            </a:r>
            <a:r>
              <a:rPr sz="2000" spc="5" dirty="0">
                <a:latin typeface="Book Antiqua"/>
                <a:cs typeface="Book Antiqua"/>
              </a:rPr>
              <a:t>minister </a:t>
            </a:r>
            <a:r>
              <a:rPr sz="2000" spc="-15" dirty="0">
                <a:latin typeface="Book Antiqua"/>
                <a:cs typeface="Book Antiqua"/>
              </a:rPr>
              <a:t>on </a:t>
            </a:r>
            <a:r>
              <a:rPr sz="2000" dirty="0">
                <a:latin typeface="Book Antiqua"/>
                <a:cs typeface="Book Antiqua"/>
              </a:rPr>
              <a:t>12/11/2016 </a:t>
            </a:r>
            <a:r>
              <a:rPr sz="2000" spc="15" dirty="0">
                <a:latin typeface="Book Antiqua"/>
                <a:cs typeface="Book Antiqua"/>
              </a:rPr>
              <a:t>made </a:t>
            </a:r>
            <a:r>
              <a:rPr sz="2000" spc="10" dirty="0">
                <a:latin typeface="Book Antiqua"/>
                <a:cs typeface="Book Antiqua"/>
              </a:rPr>
              <a:t>a </a:t>
            </a:r>
            <a:r>
              <a:rPr sz="2000" spc="5" dirty="0">
                <a:latin typeface="Book Antiqua"/>
                <a:cs typeface="Book Antiqua"/>
              </a:rPr>
              <a:t>public  </a:t>
            </a:r>
            <a:r>
              <a:rPr sz="2000" dirty="0">
                <a:latin typeface="Book Antiqua"/>
                <a:cs typeface="Book Antiqua"/>
              </a:rPr>
              <a:t>announcement </a:t>
            </a:r>
            <a:r>
              <a:rPr sz="2000" spc="-10" dirty="0">
                <a:latin typeface="Book Antiqua"/>
                <a:cs typeface="Book Antiqua"/>
              </a:rPr>
              <a:t>that </a:t>
            </a:r>
            <a:r>
              <a:rPr sz="2000" dirty="0">
                <a:latin typeface="Book Antiqua"/>
                <a:cs typeface="Book Antiqua"/>
              </a:rPr>
              <a:t>deposit </a:t>
            </a:r>
            <a:r>
              <a:rPr sz="2000" spc="20" dirty="0">
                <a:latin typeface="Book Antiqua"/>
                <a:cs typeface="Book Antiqua"/>
              </a:rPr>
              <a:t>of </a:t>
            </a:r>
            <a:r>
              <a:rPr sz="2000" spc="5" dirty="0">
                <a:latin typeface="Book Antiqua"/>
                <a:cs typeface="Book Antiqua"/>
              </a:rPr>
              <a:t>notes </a:t>
            </a:r>
            <a:r>
              <a:rPr sz="2000" spc="-15" dirty="0">
                <a:latin typeface="Book Antiqua"/>
                <a:cs typeface="Book Antiqua"/>
              </a:rPr>
              <a:t>upto </a:t>
            </a:r>
            <a:r>
              <a:rPr sz="2000" spc="-5" dirty="0">
                <a:latin typeface="Book Antiqua"/>
                <a:cs typeface="Book Antiqua"/>
              </a:rPr>
              <a:t>Rs. </a:t>
            </a:r>
            <a:r>
              <a:rPr sz="2000" dirty="0">
                <a:latin typeface="Book Antiqua"/>
                <a:cs typeface="Book Antiqua"/>
              </a:rPr>
              <a:t>2,50,000/- </a:t>
            </a:r>
            <a:r>
              <a:rPr sz="2000" spc="15" dirty="0">
                <a:latin typeface="Book Antiqua"/>
                <a:cs typeface="Book Antiqua"/>
              </a:rPr>
              <a:t>made </a:t>
            </a:r>
            <a:r>
              <a:rPr sz="2000" spc="20" dirty="0">
                <a:latin typeface="Book Antiqua"/>
                <a:cs typeface="Book Antiqua"/>
              </a:rPr>
              <a:t>by  </a:t>
            </a:r>
            <a:r>
              <a:rPr sz="2000" spc="5" dirty="0">
                <a:latin typeface="Book Antiqua"/>
                <a:cs typeface="Book Antiqua"/>
              </a:rPr>
              <a:t>married woman </a:t>
            </a:r>
            <a:r>
              <a:rPr sz="2000" spc="20" dirty="0">
                <a:latin typeface="Book Antiqua"/>
                <a:cs typeface="Book Antiqua"/>
              </a:rPr>
              <a:t>will </a:t>
            </a:r>
            <a:r>
              <a:rPr sz="2000" dirty="0">
                <a:latin typeface="Book Antiqua"/>
                <a:cs typeface="Book Antiqua"/>
              </a:rPr>
              <a:t>not </a:t>
            </a:r>
            <a:r>
              <a:rPr sz="2000" spc="15" dirty="0">
                <a:latin typeface="Book Antiqua"/>
                <a:cs typeface="Book Antiqua"/>
              </a:rPr>
              <a:t>be </a:t>
            </a:r>
            <a:r>
              <a:rPr sz="2000" spc="-5" dirty="0">
                <a:latin typeface="Book Antiqua"/>
                <a:cs typeface="Book Antiqua"/>
              </a:rPr>
              <a:t>subject </a:t>
            </a:r>
            <a:r>
              <a:rPr sz="2000" spc="-20" dirty="0">
                <a:latin typeface="Book Antiqua"/>
                <a:cs typeface="Book Antiqua"/>
              </a:rPr>
              <a:t>to </a:t>
            </a:r>
            <a:r>
              <a:rPr sz="2000" spc="5" dirty="0">
                <a:latin typeface="Book Antiqua"/>
                <a:cs typeface="Book Antiqua"/>
              </a:rPr>
              <a:t>any </a:t>
            </a:r>
            <a:r>
              <a:rPr sz="2000" spc="-10" dirty="0">
                <a:latin typeface="Book Antiqua"/>
                <a:cs typeface="Book Antiqua"/>
              </a:rPr>
              <a:t>sort </a:t>
            </a:r>
            <a:r>
              <a:rPr sz="2000" spc="20" dirty="0">
                <a:latin typeface="Book Antiqua"/>
                <a:cs typeface="Book Antiqua"/>
              </a:rPr>
              <a:t>of </a:t>
            </a:r>
            <a:r>
              <a:rPr sz="2000" spc="-5" dirty="0">
                <a:latin typeface="Book Antiqua"/>
                <a:cs typeface="Book Antiqua"/>
              </a:rPr>
              <a:t>inquiries. But, </a:t>
            </a:r>
            <a:r>
              <a:rPr sz="2000" spc="35" dirty="0">
                <a:latin typeface="Book Antiqua"/>
                <a:cs typeface="Book Antiqua"/>
              </a:rPr>
              <a:t>no  </a:t>
            </a:r>
            <a:r>
              <a:rPr sz="2000" spc="15" dirty="0">
                <a:latin typeface="Book Antiqua"/>
                <a:cs typeface="Book Antiqua"/>
              </a:rPr>
              <a:t>official</a:t>
            </a:r>
            <a:r>
              <a:rPr sz="2000" spc="-195" dirty="0">
                <a:latin typeface="Book Antiqua"/>
                <a:cs typeface="Book Antiqua"/>
              </a:rPr>
              <a:t> </a:t>
            </a:r>
            <a:r>
              <a:rPr sz="2000" spc="15" dirty="0">
                <a:latin typeface="Book Antiqua"/>
                <a:cs typeface="Book Antiqua"/>
              </a:rPr>
              <a:t>circular</a:t>
            </a:r>
            <a:r>
              <a:rPr sz="2000" spc="-105" dirty="0">
                <a:latin typeface="Book Antiqua"/>
                <a:cs typeface="Book Antiqua"/>
              </a:rPr>
              <a:t> </a:t>
            </a:r>
            <a:r>
              <a:rPr sz="2000" spc="35" dirty="0">
                <a:latin typeface="Book Antiqua"/>
                <a:cs typeface="Book Antiqua"/>
              </a:rPr>
              <a:t>was</a:t>
            </a:r>
            <a:r>
              <a:rPr sz="2000" spc="-155" dirty="0">
                <a:latin typeface="Book Antiqua"/>
                <a:cs typeface="Book Antiqua"/>
              </a:rPr>
              <a:t> </a:t>
            </a:r>
            <a:r>
              <a:rPr sz="2000" spc="-5" dirty="0">
                <a:latin typeface="Book Antiqua"/>
                <a:cs typeface="Book Antiqua"/>
              </a:rPr>
              <a:t>issued</a:t>
            </a:r>
            <a:r>
              <a:rPr sz="2000" spc="55" dirty="0">
                <a:latin typeface="Book Antiqua"/>
                <a:cs typeface="Book Antiqua"/>
              </a:rPr>
              <a:t> </a:t>
            </a:r>
            <a:r>
              <a:rPr sz="2000" spc="15" dirty="0">
                <a:latin typeface="Book Antiqua"/>
                <a:cs typeface="Book Antiqua"/>
              </a:rPr>
              <a:t>in</a:t>
            </a:r>
            <a:r>
              <a:rPr sz="2000" spc="-35" dirty="0">
                <a:latin typeface="Book Antiqua"/>
                <a:cs typeface="Book Antiqua"/>
              </a:rPr>
              <a:t> </a:t>
            </a:r>
            <a:r>
              <a:rPr sz="2000" spc="20" dirty="0">
                <a:latin typeface="Book Antiqua"/>
                <a:cs typeface="Book Antiqua"/>
              </a:rPr>
              <a:t>this</a:t>
            </a:r>
            <a:r>
              <a:rPr sz="2000" spc="-80" dirty="0">
                <a:latin typeface="Book Antiqua"/>
                <a:cs typeface="Book Antiqua"/>
              </a:rPr>
              <a:t> </a:t>
            </a:r>
            <a:r>
              <a:rPr sz="2000" spc="25" dirty="0">
                <a:latin typeface="Book Antiqua"/>
                <a:cs typeface="Book Antiqua"/>
              </a:rPr>
              <a:t>regard.</a:t>
            </a:r>
            <a:endParaRPr sz="2000">
              <a:latin typeface="Book Antiqua"/>
              <a:cs typeface="Book Antiqua"/>
            </a:endParaRPr>
          </a:p>
          <a:p>
            <a:pPr>
              <a:lnSpc>
                <a:spcPct val="100000"/>
              </a:lnSpc>
              <a:spcBef>
                <a:spcPts val="20"/>
              </a:spcBef>
            </a:pPr>
            <a:endParaRPr sz="2800">
              <a:latin typeface="Times New Roman"/>
              <a:cs typeface="Times New Roman"/>
            </a:endParaRPr>
          </a:p>
          <a:p>
            <a:pPr marL="355600" marR="10795" algn="just">
              <a:lnSpc>
                <a:spcPct val="100000"/>
              </a:lnSpc>
            </a:pPr>
            <a:r>
              <a:rPr sz="2000" dirty="0">
                <a:latin typeface="Book Antiqua"/>
                <a:cs typeface="Book Antiqua"/>
              </a:rPr>
              <a:t>Representation </a:t>
            </a:r>
            <a:r>
              <a:rPr sz="2000" spc="10" dirty="0">
                <a:latin typeface="Book Antiqua"/>
                <a:cs typeface="Book Antiqua"/>
              </a:rPr>
              <a:t>was </a:t>
            </a:r>
            <a:r>
              <a:rPr sz="2000" spc="-5" dirty="0">
                <a:latin typeface="Book Antiqua"/>
                <a:cs typeface="Book Antiqua"/>
              </a:rPr>
              <a:t>made </a:t>
            </a:r>
            <a:r>
              <a:rPr sz="2000" spc="-20" dirty="0">
                <a:latin typeface="Book Antiqua"/>
                <a:cs typeface="Book Antiqua"/>
              </a:rPr>
              <a:t>by </a:t>
            </a:r>
            <a:r>
              <a:rPr sz="2000" spc="25" dirty="0">
                <a:latin typeface="Book Antiqua"/>
                <a:cs typeface="Book Antiqua"/>
              </a:rPr>
              <a:t>CTC </a:t>
            </a:r>
            <a:r>
              <a:rPr sz="2000" dirty="0">
                <a:latin typeface="Book Antiqua"/>
                <a:cs typeface="Book Antiqua"/>
              </a:rPr>
              <a:t>vide </a:t>
            </a:r>
            <a:r>
              <a:rPr sz="2000" spc="-5" dirty="0">
                <a:latin typeface="Book Antiqua"/>
                <a:cs typeface="Book Antiqua"/>
              </a:rPr>
              <a:t>representation </a:t>
            </a:r>
            <a:r>
              <a:rPr sz="2000" spc="10" dirty="0">
                <a:latin typeface="Book Antiqua"/>
                <a:cs typeface="Book Antiqua"/>
              </a:rPr>
              <a:t>dated  </a:t>
            </a:r>
            <a:r>
              <a:rPr sz="2000" dirty="0">
                <a:latin typeface="Book Antiqua"/>
                <a:cs typeface="Book Antiqua"/>
              </a:rPr>
              <a:t>14/11/2016 </a:t>
            </a:r>
            <a:r>
              <a:rPr sz="2000" spc="-5" dirty="0">
                <a:latin typeface="Book Antiqua"/>
                <a:cs typeface="Book Antiqua"/>
              </a:rPr>
              <a:t>requesting </a:t>
            </a:r>
            <a:r>
              <a:rPr sz="2000" spc="15" dirty="0">
                <a:latin typeface="Book Antiqua"/>
                <a:cs typeface="Book Antiqua"/>
              </a:rPr>
              <a:t>to </a:t>
            </a:r>
            <a:r>
              <a:rPr sz="2000" spc="10" dirty="0">
                <a:latin typeface="Book Antiqua"/>
                <a:cs typeface="Book Antiqua"/>
              </a:rPr>
              <a:t>clarify </a:t>
            </a:r>
            <a:r>
              <a:rPr sz="2000" spc="20" dirty="0">
                <a:latin typeface="Book Antiqua"/>
                <a:cs typeface="Book Antiqua"/>
              </a:rPr>
              <a:t>this </a:t>
            </a:r>
            <a:r>
              <a:rPr sz="2000" spc="-5" dirty="0">
                <a:latin typeface="Book Antiqua"/>
                <a:cs typeface="Book Antiqua"/>
              </a:rPr>
              <a:t>issue </a:t>
            </a:r>
            <a:r>
              <a:rPr sz="2000" spc="15" dirty="0">
                <a:latin typeface="Book Antiqua"/>
                <a:cs typeface="Book Antiqua"/>
              </a:rPr>
              <a:t>by way </a:t>
            </a:r>
            <a:r>
              <a:rPr sz="2000" spc="20" dirty="0">
                <a:latin typeface="Book Antiqua"/>
                <a:cs typeface="Book Antiqua"/>
              </a:rPr>
              <a:t>of </a:t>
            </a:r>
            <a:r>
              <a:rPr sz="2000">
                <a:latin typeface="Book Antiqua"/>
                <a:cs typeface="Book Antiqua"/>
              </a:rPr>
              <a:t>Circular</a:t>
            </a:r>
            <a:r>
              <a:rPr sz="2000" smtClean="0">
                <a:latin typeface="Book Antiqua"/>
                <a:cs typeface="Book Antiqua"/>
              </a:rPr>
              <a:t>.</a:t>
            </a:r>
            <a:endParaRPr lang="en-US" sz="2000" dirty="0" smtClean="0">
              <a:latin typeface="Book Antiqua"/>
              <a:cs typeface="Book Antiqua"/>
            </a:endParaRPr>
          </a:p>
          <a:p>
            <a:pPr marL="355600" marR="10795" algn="just">
              <a:lnSpc>
                <a:spcPct val="100000"/>
              </a:lnSpc>
            </a:pPr>
            <a:r>
              <a:rPr sz="2000" smtClean="0">
                <a:latin typeface="Book Antiqua"/>
                <a:cs typeface="Book Antiqua"/>
              </a:rPr>
              <a:t> </a:t>
            </a:r>
            <a:r>
              <a:rPr sz="2000" spc="-20" dirty="0">
                <a:latin typeface="Book Antiqua"/>
                <a:cs typeface="Book Antiqua"/>
              </a:rPr>
              <a:t>No  </a:t>
            </a:r>
            <a:r>
              <a:rPr sz="2000" spc="15" dirty="0">
                <a:latin typeface="Book Antiqua"/>
                <a:cs typeface="Book Antiqua"/>
              </a:rPr>
              <a:t>Circular</a:t>
            </a:r>
            <a:r>
              <a:rPr sz="2000" spc="-175" dirty="0">
                <a:latin typeface="Book Antiqua"/>
                <a:cs typeface="Book Antiqua"/>
              </a:rPr>
              <a:t> </a:t>
            </a:r>
            <a:r>
              <a:rPr sz="2000" spc="10" dirty="0">
                <a:latin typeface="Book Antiqua"/>
                <a:cs typeface="Book Antiqua"/>
              </a:rPr>
              <a:t>is</a:t>
            </a:r>
            <a:r>
              <a:rPr sz="2000" spc="-15" dirty="0">
                <a:latin typeface="Book Antiqua"/>
                <a:cs typeface="Book Antiqua"/>
              </a:rPr>
              <a:t> </a:t>
            </a:r>
            <a:r>
              <a:rPr sz="2000" spc="-5" dirty="0">
                <a:latin typeface="Book Antiqua"/>
                <a:cs typeface="Book Antiqua"/>
              </a:rPr>
              <a:t>issued</a:t>
            </a:r>
            <a:r>
              <a:rPr sz="2000" spc="-20" dirty="0">
                <a:latin typeface="Book Antiqua"/>
                <a:cs typeface="Book Antiqua"/>
              </a:rPr>
              <a:t> </a:t>
            </a:r>
            <a:r>
              <a:rPr sz="2000" spc="20" dirty="0">
                <a:latin typeface="Book Antiqua"/>
                <a:cs typeface="Book Antiqua"/>
              </a:rPr>
              <a:t>clarifying</a:t>
            </a:r>
            <a:r>
              <a:rPr sz="2000" spc="-204" dirty="0">
                <a:latin typeface="Book Antiqua"/>
                <a:cs typeface="Book Antiqua"/>
              </a:rPr>
              <a:t> </a:t>
            </a:r>
            <a:r>
              <a:rPr sz="2000" spc="20" dirty="0">
                <a:latin typeface="Book Antiqua"/>
                <a:cs typeface="Book Antiqua"/>
              </a:rPr>
              <a:t>the</a:t>
            </a:r>
            <a:r>
              <a:rPr sz="2000" spc="-45" dirty="0">
                <a:latin typeface="Book Antiqua"/>
                <a:cs typeface="Book Antiqua"/>
              </a:rPr>
              <a:t> </a:t>
            </a:r>
            <a:r>
              <a:rPr sz="2000" spc="15" dirty="0">
                <a:latin typeface="Book Antiqua"/>
                <a:cs typeface="Book Antiqua"/>
              </a:rPr>
              <a:t>same.</a:t>
            </a:r>
            <a:endParaRPr sz="2000">
              <a:latin typeface="Book Antiqua"/>
              <a:cs typeface="Book Antiqua"/>
            </a:endParaRPr>
          </a:p>
          <a:p>
            <a:pPr marL="355600" marR="8255" algn="just">
              <a:lnSpc>
                <a:spcPct val="100000"/>
              </a:lnSpc>
              <a:spcBef>
                <a:spcPts val="10"/>
              </a:spcBef>
            </a:pPr>
            <a:r>
              <a:rPr sz="2000" dirty="0">
                <a:latin typeface="Book Antiqua"/>
                <a:cs typeface="Book Antiqua"/>
              </a:rPr>
              <a:t>Instead </a:t>
            </a:r>
            <a:r>
              <a:rPr sz="2000" spc="35" dirty="0">
                <a:latin typeface="Book Antiqua"/>
                <a:cs typeface="Book Antiqua"/>
              </a:rPr>
              <a:t>we </a:t>
            </a:r>
            <a:r>
              <a:rPr sz="2000" dirty="0">
                <a:latin typeface="Book Antiqua"/>
                <a:cs typeface="Book Antiqua"/>
              </a:rPr>
              <a:t>have </a:t>
            </a:r>
            <a:r>
              <a:rPr sz="2000" spc="-5" dirty="0">
                <a:latin typeface="Book Antiqua"/>
                <a:cs typeface="Book Antiqua"/>
              </a:rPr>
              <a:t>amendment </a:t>
            </a:r>
            <a:r>
              <a:rPr sz="2000" spc="10" dirty="0">
                <a:latin typeface="Book Antiqua"/>
                <a:cs typeface="Book Antiqua"/>
              </a:rPr>
              <a:t>which </a:t>
            </a:r>
            <a:r>
              <a:rPr sz="2000" spc="5" dirty="0">
                <a:latin typeface="Book Antiqua"/>
                <a:cs typeface="Book Antiqua"/>
              </a:rPr>
              <a:t>does </a:t>
            </a:r>
            <a:r>
              <a:rPr sz="2000" spc="25" dirty="0">
                <a:latin typeface="Book Antiqua"/>
                <a:cs typeface="Book Antiqua"/>
              </a:rPr>
              <a:t>not </a:t>
            </a:r>
            <a:r>
              <a:rPr sz="2000" dirty="0">
                <a:latin typeface="Book Antiqua"/>
                <a:cs typeface="Book Antiqua"/>
              </a:rPr>
              <a:t>have </a:t>
            </a:r>
            <a:r>
              <a:rPr sz="2000" spc="5" dirty="0">
                <a:latin typeface="Book Antiqua"/>
                <a:cs typeface="Book Antiqua"/>
              </a:rPr>
              <a:t>any </a:t>
            </a:r>
            <a:r>
              <a:rPr sz="2000" dirty="0">
                <a:latin typeface="Book Antiqua"/>
                <a:cs typeface="Book Antiqua"/>
              </a:rPr>
              <a:t>threshold </a:t>
            </a:r>
            <a:r>
              <a:rPr sz="2000" spc="5" dirty="0">
                <a:latin typeface="Book Antiqua"/>
                <a:cs typeface="Book Antiqua"/>
              </a:rPr>
              <a:t>limit.  </a:t>
            </a:r>
            <a:r>
              <a:rPr sz="2000" spc="15" dirty="0">
                <a:latin typeface="Book Antiqua"/>
                <a:cs typeface="Book Antiqua"/>
              </a:rPr>
              <a:t>Even</a:t>
            </a:r>
            <a:r>
              <a:rPr sz="2000" spc="-105" dirty="0">
                <a:latin typeface="Book Antiqua"/>
                <a:cs typeface="Book Antiqua"/>
              </a:rPr>
              <a:t> </a:t>
            </a:r>
            <a:r>
              <a:rPr sz="2000" spc="15" dirty="0">
                <a:latin typeface="Book Antiqua"/>
                <a:cs typeface="Book Antiqua"/>
              </a:rPr>
              <a:t>small</a:t>
            </a:r>
            <a:r>
              <a:rPr sz="2000" spc="-40" dirty="0">
                <a:latin typeface="Book Antiqua"/>
                <a:cs typeface="Book Antiqua"/>
              </a:rPr>
              <a:t> </a:t>
            </a:r>
            <a:r>
              <a:rPr sz="2000" spc="20" dirty="0">
                <a:latin typeface="Book Antiqua"/>
                <a:cs typeface="Book Antiqua"/>
              </a:rPr>
              <a:t>amount</a:t>
            </a:r>
            <a:r>
              <a:rPr sz="2000" spc="-185" dirty="0">
                <a:latin typeface="Book Antiqua"/>
                <a:cs typeface="Book Antiqua"/>
              </a:rPr>
              <a:t> </a:t>
            </a:r>
            <a:r>
              <a:rPr sz="2000" spc="20" dirty="0">
                <a:latin typeface="Book Antiqua"/>
                <a:cs typeface="Book Antiqua"/>
              </a:rPr>
              <a:t>of</a:t>
            </a:r>
            <a:r>
              <a:rPr sz="2000" spc="-50" dirty="0">
                <a:latin typeface="Book Antiqua"/>
                <a:cs typeface="Book Antiqua"/>
              </a:rPr>
              <a:t> </a:t>
            </a:r>
            <a:r>
              <a:rPr sz="2000" spc="-5" dirty="0">
                <a:latin typeface="Book Antiqua"/>
                <a:cs typeface="Book Antiqua"/>
              </a:rPr>
              <a:t>Rs.</a:t>
            </a:r>
            <a:r>
              <a:rPr sz="2000" spc="-35" dirty="0">
                <a:latin typeface="Book Antiqua"/>
                <a:cs typeface="Book Antiqua"/>
              </a:rPr>
              <a:t> </a:t>
            </a:r>
            <a:r>
              <a:rPr sz="2000" spc="30" dirty="0">
                <a:latin typeface="Book Antiqua"/>
                <a:cs typeface="Book Antiqua"/>
              </a:rPr>
              <a:t>50,000/-</a:t>
            </a:r>
            <a:r>
              <a:rPr sz="2000" spc="-204" dirty="0">
                <a:latin typeface="Book Antiqua"/>
                <a:cs typeface="Book Antiqua"/>
              </a:rPr>
              <a:t> </a:t>
            </a:r>
            <a:r>
              <a:rPr sz="2000" spc="25" dirty="0">
                <a:latin typeface="Book Antiqua"/>
                <a:cs typeface="Book Antiqua"/>
              </a:rPr>
              <a:t>can</a:t>
            </a:r>
            <a:r>
              <a:rPr sz="2000" spc="-100" dirty="0">
                <a:latin typeface="Book Antiqua"/>
                <a:cs typeface="Book Antiqua"/>
              </a:rPr>
              <a:t> </a:t>
            </a:r>
            <a:r>
              <a:rPr sz="2000" spc="15" dirty="0">
                <a:latin typeface="Book Antiqua"/>
                <a:cs typeface="Book Antiqua"/>
              </a:rPr>
              <a:t>be</a:t>
            </a:r>
            <a:r>
              <a:rPr sz="2000" spc="-50" dirty="0">
                <a:latin typeface="Book Antiqua"/>
                <a:cs typeface="Book Antiqua"/>
              </a:rPr>
              <a:t> </a:t>
            </a:r>
            <a:r>
              <a:rPr sz="2000" spc="15" dirty="0">
                <a:latin typeface="Book Antiqua"/>
                <a:cs typeface="Book Antiqua"/>
              </a:rPr>
              <a:t>covered</a:t>
            </a:r>
            <a:r>
              <a:rPr sz="2000" spc="-90" dirty="0">
                <a:latin typeface="Book Antiqua"/>
                <a:cs typeface="Book Antiqua"/>
              </a:rPr>
              <a:t> </a:t>
            </a:r>
            <a:r>
              <a:rPr sz="2000" spc="-5" dirty="0">
                <a:latin typeface="Book Antiqua"/>
                <a:cs typeface="Book Antiqua"/>
              </a:rPr>
              <a:t>u/s</a:t>
            </a:r>
            <a:r>
              <a:rPr sz="2000" spc="-10" dirty="0">
                <a:latin typeface="Book Antiqua"/>
                <a:cs typeface="Book Antiqua"/>
              </a:rPr>
              <a:t> </a:t>
            </a:r>
            <a:r>
              <a:rPr sz="2000" spc="35" dirty="0">
                <a:latin typeface="Book Antiqua"/>
                <a:cs typeface="Book Antiqua"/>
              </a:rPr>
              <a:t>115</a:t>
            </a:r>
            <a:r>
              <a:rPr sz="2000" spc="-170" dirty="0">
                <a:latin typeface="Book Antiqua"/>
                <a:cs typeface="Book Antiqua"/>
              </a:rPr>
              <a:t> </a:t>
            </a:r>
            <a:r>
              <a:rPr sz="2000" spc="40" dirty="0">
                <a:latin typeface="Book Antiqua"/>
                <a:cs typeface="Book Antiqua"/>
              </a:rPr>
              <a:t>BBE.</a:t>
            </a:r>
            <a:endParaRPr sz="2000">
              <a:latin typeface="Book Antiqua"/>
              <a:cs typeface="Book Antiqua"/>
            </a:endParaRPr>
          </a:p>
        </p:txBody>
      </p:sp>
      <p:sp>
        <p:nvSpPr>
          <p:cNvPr id="3" name="object 3"/>
          <p:cNvSpPr txBox="1"/>
          <p:nvPr/>
        </p:nvSpPr>
        <p:spPr>
          <a:xfrm>
            <a:off x="8441028" y="6433814"/>
            <a:ext cx="177800" cy="197490"/>
          </a:xfrm>
          <a:prstGeom prst="rect">
            <a:avLst/>
          </a:prstGeom>
        </p:spPr>
        <p:txBody>
          <a:bodyPr vert="horz" wrap="square" lIns="0" tIns="12700" rIns="0" bIns="0" rtlCol="0">
            <a:spAutoFit/>
          </a:bodyPr>
          <a:lstStyle/>
          <a:p>
            <a:pPr marL="12700">
              <a:lnSpc>
                <a:spcPct val="100000"/>
              </a:lnSpc>
              <a:spcBef>
                <a:spcPts val="100"/>
              </a:spcBef>
            </a:pPr>
            <a:r>
              <a:rPr sz="1200" spc="-10" smtClean="0">
                <a:solidFill>
                  <a:srgbClr val="888888"/>
                </a:solidFill>
                <a:latin typeface="Calibri"/>
                <a:cs typeface="Calibri"/>
              </a:rPr>
              <a:t>7</a:t>
            </a:r>
            <a:endParaRPr sz="120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1" y="0"/>
            <a:ext cx="6429387" cy="1234194"/>
          </a:xfrm>
        </p:spPr>
        <p:txBody>
          <a:bodyPr>
            <a:normAutofit/>
          </a:bodyPr>
          <a:lstStyle/>
          <a:p>
            <a:pPr algn="ctr"/>
            <a:r>
              <a:rPr lang="en-US" b="1" u="sng" dirty="0" smtClean="0">
                <a:latin typeface="Times New Roman" pitchFamily="18" charset="0"/>
                <a:cs typeface="Times New Roman" pitchFamily="18" charset="0"/>
              </a:rPr>
              <a:t>HISTORY OF EARLIER </a:t>
            </a:r>
            <a:br>
              <a:rPr lang="en-US" b="1" u="sng" dirty="0" smtClean="0">
                <a:latin typeface="Times New Roman" pitchFamily="18" charset="0"/>
                <a:cs typeface="Times New Roman" pitchFamily="18" charset="0"/>
              </a:rPr>
            </a:br>
            <a:r>
              <a:rPr lang="en-US" b="1" u="sng" dirty="0" smtClean="0">
                <a:latin typeface="Times New Roman" pitchFamily="18" charset="0"/>
                <a:cs typeface="Times New Roman" pitchFamily="18" charset="0"/>
              </a:rPr>
              <a:t>DEMONETISATION</a:t>
            </a:r>
            <a:endParaRPr lang="en-US" b="1" u="sng" dirty="0">
              <a:latin typeface="Times New Roman" pitchFamily="18" charset="0"/>
              <a:cs typeface="Times New Roman" pitchFamily="18" charset="0"/>
            </a:endParaRPr>
          </a:p>
        </p:txBody>
      </p:sp>
      <p:sp>
        <p:nvSpPr>
          <p:cNvPr id="3" name="Text Placeholder 2"/>
          <p:cNvSpPr>
            <a:spLocks noGrp="1"/>
          </p:cNvSpPr>
          <p:nvPr>
            <p:ph sz="quarter" idx="1"/>
          </p:nvPr>
        </p:nvSpPr>
        <p:spPr>
          <a:xfrm>
            <a:off x="357159" y="857232"/>
            <a:ext cx="8064896" cy="4801314"/>
          </a:xfrm>
        </p:spPr>
        <p:txBody>
          <a:bodyPr/>
          <a:lstStyle/>
          <a:p>
            <a:pPr marL="342900" indent="-342900" algn="just">
              <a:buFont typeface="Wingdings" pitchFamily="2" charset="2"/>
              <a:buChar char="q"/>
            </a:pPr>
            <a:endParaRPr lang="en-US" dirty="0" smtClean="0">
              <a:latin typeface="Times New Roman" pitchFamily="18" charset="0"/>
              <a:cs typeface="Times New Roman" pitchFamily="18" charset="0"/>
            </a:endParaRPr>
          </a:p>
          <a:p>
            <a:pPr marL="342900" indent="-342900" algn="just">
              <a:buFont typeface="Wingdings" pitchFamily="2" charset="2"/>
              <a:buChar char="q"/>
            </a:pPr>
            <a:endParaRPr lang="en-US" dirty="0">
              <a:latin typeface="Times New Roman" pitchFamily="18" charset="0"/>
              <a:cs typeface="Times New Roman" pitchFamily="18" charset="0"/>
            </a:endParaRPr>
          </a:p>
          <a:p>
            <a:pPr marL="342900" indent="-342900" algn="just">
              <a:buFont typeface="Wingdings" pitchFamily="2" charset="2"/>
              <a:buChar char="q"/>
            </a:pPr>
            <a:r>
              <a:rPr lang="en-US" sz="2000" b="0" dirty="0" smtClean="0">
                <a:latin typeface="Times New Roman" pitchFamily="18" charset="0"/>
                <a:cs typeface="Times New Roman" pitchFamily="18" charset="0"/>
              </a:rPr>
              <a:t>First </a:t>
            </a:r>
            <a:r>
              <a:rPr lang="en-US" sz="2000" b="0" dirty="0" err="1" smtClean="0">
                <a:latin typeface="Times New Roman" pitchFamily="18" charset="0"/>
                <a:cs typeface="Times New Roman" pitchFamily="18" charset="0"/>
              </a:rPr>
              <a:t>demonetisation</a:t>
            </a:r>
            <a:r>
              <a:rPr lang="en-US" sz="2000" b="0" dirty="0" smtClean="0">
                <a:latin typeface="Times New Roman" pitchFamily="18" charset="0"/>
                <a:cs typeface="Times New Roman" pitchFamily="18" charset="0"/>
              </a:rPr>
              <a:t> in January 1946, when Rs.1,000/-, Rs.5,000/- and Rs.10,000/- notes were taken out of circulation.</a:t>
            </a:r>
          </a:p>
          <a:p>
            <a:pPr marL="342900" indent="-342900" algn="just">
              <a:buFont typeface="Wingdings" pitchFamily="2" charset="2"/>
              <a:buChar char="q"/>
            </a:pPr>
            <a:endParaRPr lang="en-US" sz="2000" b="0" dirty="0" smtClean="0">
              <a:latin typeface="Times New Roman" pitchFamily="18" charset="0"/>
              <a:cs typeface="Times New Roman" pitchFamily="18" charset="0"/>
            </a:endParaRPr>
          </a:p>
          <a:p>
            <a:pPr marL="342900" indent="-342900" algn="just">
              <a:buFont typeface="Wingdings" pitchFamily="2" charset="2"/>
              <a:buChar char="q"/>
            </a:pPr>
            <a:r>
              <a:rPr lang="en-US" sz="2000" b="0" dirty="0" smtClean="0">
                <a:latin typeface="Times New Roman" pitchFamily="18" charset="0"/>
                <a:cs typeface="Times New Roman" pitchFamily="18" charset="0"/>
              </a:rPr>
              <a:t>Rs.10,000/- notes were the largest currency denomination ever printed by RBI, introduced in 1938.</a:t>
            </a:r>
          </a:p>
          <a:p>
            <a:pPr marL="342900" indent="-342900" algn="just">
              <a:buFont typeface="Wingdings" pitchFamily="2" charset="2"/>
              <a:buChar char="q"/>
            </a:pPr>
            <a:endParaRPr lang="en-US" sz="2000" b="0" dirty="0">
              <a:latin typeface="Times New Roman" pitchFamily="18" charset="0"/>
              <a:cs typeface="Times New Roman" pitchFamily="18" charset="0"/>
            </a:endParaRPr>
          </a:p>
          <a:p>
            <a:pPr marL="342900" indent="-342900" algn="just">
              <a:buFont typeface="Wingdings" pitchFamily="2" charset="2"/>
              <a:buChar char="q"/>
            </a:pPr>
            <a:r>
              <a:rPr lang="en-US" sz="2000" b="0" dirty="0" smtClean="0">
                <a:latin typeface="Times New Roman" pitchFamily="18" charset="0"/>
                <a:cs typeface="Times New Roman" pitchFamily="18" charset="0"/>
              </a:rPr>
              <a:t>All the three notes were reintroduced in 1954.</a:t>
            </a:r>
          </a:p>
          <a:p>
            <a:pPr marL="342900" indent="-342900" algn="just">
              <a:buFont typeface="Wingdings" pitchFamily="2" charset="2"/>
              <a:buChar char="q"/>
            </a:pPr>
            <a:endParaRPr lang="en-US" sz="2000" b="0" dirty="0">
              <a:latin typeface="Times New Roman" pitchFamily="18" charset="0"/>
              <a:cs typeface="Times New Roman" pitchFamily="18" charset="0"/>
            </a:endParaRPr>
          </a:p>
          <a:p>
            <a:pPr marL="342900" indent="-342900" algn="just">
              <a:buFont typeface="Wingdings" pitchFamily="2" charset="2"/>
              <a:buChar char="q"/>
            </a:pPr>
            <a:r>
              <a:rPr lang="en-US" sz="2000" b="0" dirty="0" smtClean="0">
                <a:latin typeface="Times New Roman" pitchFamily="18" charset="0"/>
                <a:cs typeface="Times New Roman" pitchFamily="18" charset="0"/>
              </a:rPr>
              <a:t>In 1970, </a:t>
            </a:r>
            <a:r>
              <a:rPr lang="en-US" sz="2000" b="0" dirty="0" err="1" smtClean="0">
                <a:latin typeface="Times New Roman" pitchFamily="18" charset="0"/>
                <a:cs typeface="Times New Roman" pitchFamily="18" charset="0"/>
              </a:rPr>
              <a:t>Wancho</a:t>
            </a:r>
            <a:r>
              <a:rPr lang="en-US" sz="2000" b="0" dirty="0" smtClean="0">
                <a:latin typeface="Times New Roman" pitchFamily="18" charset="0"/>
                <a:cs typeface="Times New Roman" pitchFamily="18" charset="0"/>
              </a:rPr>
              <a:t> Committee suggested </a:t>
            </a:r>
            <a:r>
              <a:rPr lang="en-US" sz="2000" b="0" dirty="0" err="1" smtClean="0">
                <a:latin typeface="Times New Roman" pitchFamily="18" charset="0"/>
                <a:cs typeface="Times New Roman" pitchFamily="18" charset="0"/>
              </a:rPr>
              <a:t>demonetisation</a:t>
            </a:r>
            <a:r>
              <a:rPr lang="en-US" sz="2000" b="0" dirty="0" smtClean="0">
                <a:latin typeface="Times New Roman" pitchFamily="18" charset="0"/>
                <a:cs typeface="Times New Roman" pitchFamily="18" charset="0"/>
              </a:rPr>
              <a:t>. But public outsmarted Govt. to get rid of high denomination notes</a:t>
            </a:r>
            <a:r>
              <a:rPr lang="en-US" sz="2000" b="0" dirty="0" smtClean="0">
                <a:latin typeface="Book Antiqua" pitchFamily="18" charset="0"/>
              </a:rPr>
              <a:t>.</a:t>
            </a:r>
          </a:p>
        </p:txBody>
      </p:sp>
      <p:sp>
        <p:nvSpPr>
          <p:cNvPr id="8" name="Footer Placeholder 7"/>
          <p:cNvSpPr>
            <a:spLocks noGrp="1"/>
          </p:cNvSpPr>
          <p:nvPr>
            <p:ph type="ftr" sz="quarter" idx="16"/>
          </p:nvPr>
        </p:nvSpPr>
        <p:spPr/>
        <p:txBody>
          <a:bodyPr/>
          <a:lstStyle/>
          <a:p>
            <a:pPr marL="12700">
              <a:lnSpc>
                <a:spcPts val="1240"/>
              </a:lnSpc>
            </a:pPr>
            <a:endParaRPr lang="en-US" spc="10" dirty="0"/>
          </a:p>
        </p:txBody>
      </p:sp>
      <p:pic>
        <p:nvPicPr>
          <p:cNvPr id="4" name="Picture 4" descr="Demonetiz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5" y="-12358"/>
            <a:ext cx="2901532" cy="1483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10" descr="Image result for history of demonetization in in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75" y="3143249"/>
            <a:ext cx="2433261" cy="1520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8" descr="Image result for history of demonetization in 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9" y="5286390"/>
            <a:ext cx="2596059" cy="1571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India’s history with demonetisation: From 1946 to 2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481" y="5337213"/>
            <a:ext cx="2433263" cy="1520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882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476" y="113372"/>
            <a:ext cx="8238491" cy="884729"/>
          </a:xfrm>
          <a:prstGeom prst="rect">
            <a:avLst/>
          </a:prstGeom>
        </p:spPr>
        <p:txBody>
          <a:bodyPr vert="horz" wrap="square" lIns="0" tIns="5715" rIns="0" bIns="0" rtlCol="0">
            <a:spAutoFit/>
          </a:bodyPr>
          <a:lstStyle/>
          <a:p>
            <a:pPr marL="3168650" marR="5080" indent="-3156585">
              <a:lnSpc>
                <a:spcPct val="102400"/>
              </a:lnSpc>
              <a:spcBef>
                <a:spcPts val="45"/>
              </a:spcBef>
            </a:pPr>
            <a:r>
              <a:rPr b="1" u="sng" spc="30" dirty="0">
                <a:latin typeface="Times New Roman" pitchFamily="18" charset="0"/>
                <a:cs typeface="Times New Roman" pitchFamily="18" charset="0"/>
              </a:rPr>
              <a:t>SET OFF OF LOSS AGAINST INCOME </a:t>
            </a:r>
            <a:r>
              <a:rPr b="1" u="sng" spc="30">
                <a:latin typeface="Times New Roman" pitchFamily="18" charset="0"/>
                <a:cs typeface="Times New Roman" pitchFamily="18" charset="0"/>
              </a:rPr>
              <a:t>DEEMED  </a:t>
            </a:r>
            <a:r>
              <a:rPr lang="en-US" b="1" u="sng" spc="30" dirty="0" smtClean="0">
                <a:latin typeface="Times New Roman" pitchFamily="18" charset="0"/>
                <a:cs typeface="Times New Roman" pitchFamily="18" charset="0"/>
              </a:rPr>
              <a:t>u/s</a:t>
            </a:r>
            <a:r>
              <a:rPr b="1" u="sng" spc="30" smtClean="0">
                <a:latin typeface="Times New Roman" pitchFamily="18" charset="0"/>
                <a:cs typeface="Times New Roman" pitchFamily="18" charset="0"/>
              </a:rPr>
              <a:t>. </a:t>
            </a:r>
            <a:r>
              <a:rPr b="1" u="sng" spc="30" dirty="0">
                <a:latin typeface="Times New Roman" pitchFamily="18" charset="0"/>
                <a:cs typeface="Times New Roman" pitchFamily="18" charset="0"/>
              </a:rPr>
              <a:t>68-69D</a:t>
            </a:r>
            <a:endParaRPr b="1" u="sng" spc="30">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1" y="1177298"/>
            <a:ext cx="9144000" cy="5308376"/>
          </a:xfrm>
          <a:prstGeom prst="rect">
            <a:avLst/>
          </a:prstGeom>
        </p:spPr>
        <p:txBody>
          <a:bodyPr vert="horz" wrap="square" lIns="0" tIns="16510" rIns="0" bIns="0" rtlCol="0">
            <a:spAutoFit/>
          </a:bodyPr>
          <a:lstStyle/>
          <a:p>
            <a:pPr marL="355600" indent="-343535">
              <a:lnSpc>
                <a:spcPct val="100000"/>
              </a:lnSpc>
              <a:spcBef>
                <a:spcPts val="130"/>
              </a:spcBef>
              <a:buFont typeface="Arial"/>
              <a:buChar char="•"/>
              <a:tabLst>
                <a:tab pos="355600" algn="l"/>
                <a:tab pos="356235" algn="l"/>
              </a:tabLst>
            </a:pPr>
            <a:r>
              <a:rPr sz="2000" b="1" spc="15" dirty="0">
                <a:latin typeface="Book Antiqua"/>
                <a:cs typeface="Book Antiqua"/>
              </a:rPr>
              <a:t>Allowed:</a:t>
            </a:r>
            <a:endParaRPr sz="2000">
              <a:latin typeface="Book Antiqua"/>
              <a:cs typeface="Book Antiqua"/>
            </a:endParaRPr>
          </a:p>
          <a:p>
            <a:pPr marL="355600">
              <a:lnSpc>
                <a:spcPct val="100000"/>
              </a:lnSpc>
              <a:spcBef>
                <a:spcPts val="5"/>
              </a:spcBef>
            </a:pPr>
            <a:r>
              <a:rPr sz="2000" spc="5" dirty="0">
                <a:latin typeface="Book Antiqua"/>
                <a:cs typeface="Book Antiqua"/>
              </a:rPr>
              <a:t>CIT</a:t>
            </a:r>
            <a:r>
              <a:rPr sz="2000" spc="-25" dirty="0">
                <a:latin typeface="Book Antiqua"/>
                <a:cs typeface="Book Antiqua"/>
              </a:rPr>
              <a:t> </a:t>
            </a:r>
            <a:r>
              <a:rPr sz="2000" dirty="0">
                <a:latin typeface="Book Antiqua"/>
                <a:cs typeface="Book Antiqua"/>
              </a:rPr>
              <a:t>v.</a:t>
            </a:r>
            <a:r>
              <a:rPr sz="2000" spc="-30" dirty="0">
                <a:latin typeface="Book Antiqua"/>
                <a:cs typeface="Book Antiqua"/>
              </a:rPr>
              <a:t> </a:t>
            </a:r>
            <a:r>
              <a:rPr sz="2000" spc="15" dirty="0">
                <a:latin typeface="Book Antiqua"/>
                <a:cs typeface="Book Antiqua"/>
              </a:rPr>
              <a:t>Chensing</a:t>
            </a:r>
            <a:r>
              <a:rPr sz="2000" spc="-125" dirty="0">
                <a:latin typeface="Book Antiqua"/>
                <a:cs typeface="Book Antiqua"/>
              </a:rPr>
              <a:t> </a:t>
            </a:r>
            <a:r>
              <a:rPr sz="2000" spc="20" dirty="0">
                <a:latin typeface="Book Antiqua"/>
                <a:cs typeface="Book Antiqua"/>
              </a:rPr>
              <a:t>Ventures</a:t>
            </a:r>
            <a:r>
              <a:rPr sz="2000" spc="-160" dirty="0">
                <a:latin typeface="Book Antiqua"/>
                <a:cs typeface="Book Antiqua"/>
              </a:rPr>
              <a:t> </a:t>
            </a:r>
            <a:r>
              <a:rPr sz="2000" spc="35" dirty="0">
                <a:latin typeface="Book Antiqua"/>
                <a:cs typeface="Book Antiqua"/>
              </a:rPr>
              <a:t>[2007]</a:t>
            </a:r>
            <a:r>
              <a:rPr sz="2000" spc="-200" dirty="0">
                <a:latin typeface="Book Antiqua"/>
                <a:cs typeface="Book Antiqua"/>
              </a:rPr>
              <a:t> </a:t>
            </a:r>
            <a:r>
              <a:rPr sz="2000" spc="35" dirty="0">
                <a:latin typeface="Book Antiqua"/>
                <a:cs typeface="Book Antiqua"/>
              </a:rPr>
              <a:t>291</a:t>
            </a:r>
            <a:r>
              <a:rPr sz="2000" spc="-165" dirty="0">
                <a:latin typeface="Book Antiqua"/>
                <a:cs typeface="Book Antiqua"/>
              </a:rPr>
              <a:t> </a:t>
            </a:r>
            <a:r>
              <a:rPr sz="2000" spc="20">
                <a:latin typeface="Book Antiqua"/>
                <a:cs typeface="Book Antiqua"/>
              </a:rPr>
              <a:t>ITR</a:t>
            </a:r>
            <a:r>
              <a:rPr sz="2000" spc="-55">
                <a:latin typeface="Book Antiqua"/>
                <a:cs typeface="Book Antiqua"/>
              </a:rPr>
              <a:t> </a:t>
            </a:r>
            <a:r>
              <a:rPr sz="2000" spc="35" smtClean="0">
                <a:latin typeface="Book Antiqua"/>
                <a:cs typeface="Book Antiqua"/>
              </a:rPr>
              <a:t>258</a:t>
            </a:r>
            <a:r>
              <a:rPr lang="en-US" sz="2000" spc="35" dirty="0" smtClean="0">
                <a:latin typeface="Book Antiqua"/>
                <a:cs typeface="Book Antiqua"/>
              </a:rPr>
              <a:t> (Chennai)</a:t>
            </a:r>
            <a:endParaRPr sz="2000">
              <a:latin typeface="Book Antiqua"/>
              <a:cs typeface="Book Antiqua"/>
            </a:endParaRPr>
          </a:p>
          <a:p>
            <a:pPr marL="355600" marR="819785">
              <a:lnSpc>
                <a:spcPts val="1950"/>
              </a:lnSpc>
              <a:spcBef>
                <a:spcPts val="440"/>
              </a:spcBef>
            </a:pPr>
            <a:r>
              <a:rPr sz="2000" spc="5" dirty="0">
                <a:latin typeface="Book Antiqua"/>
                <a:cs typeface="Book Antiqua"/>
              </a:rPr>
              <a:t>CIT</a:t>
            </a:r>
            <a:r>
              <a:rPr sz="2000" spc="-15" dirty="0">
                <a:latin typeface="Book Antiqua"/>
                <a:cs typeface="Book Antiqua"/>
              </a:rPr>
              <a:t> </a:t>
            </a:r>
            <a:r>
              <a:rPr sz="2000" dirty="0">
                <a:latin typeface="Book Antiqua"/>
                <a:cs typeface="Book Antiqua"/>
              </a:rPr>
              <a:t>v.</a:t>
            </a:r>
            <a:r>
              <a:rPr sz="2000" spc="-25" dirty="0">
                <a:latin typeface="Book Antiqua"/>
                <a:cs typeface="Book Antiqua"/>
              </a:rPr>
              <a:t> </a:t>
            </a:r>
            <a:r>
              <a:rPr sz="2000" spc="10" dirty="0">
                <a:latin typeface="Book Antiqua"/>
                <a:cs typeface="Book Antiqua"/>
              </a:rPr>
              <a:t>Shilpa</a:t>
            </a:r>
            <a:r>
              <a:rPr sz="2000" spc="-80" dirty="0">
                <a:latin typeface="Book Antiqua"/>
                <a:cs typeface="Book Antiqua"/>
              </a:rPr>
              <a:t> </a:t>
            </a:r>
            <a:r>
              <a:rPr sz="2000" spc="15" dirty="0">
                <a:latin typeface="Book Antiqua"/>
                <a:cs typeface="Book Antiqua"/>
              </a:rPr>
              <a:t>Dyeing</a:t>
            </a:r>
            <a:r>
              <a:rPr sz="2000" spc="-125" dirty="0">
                <a:latin typeface="Book Antiqua"/>
                <a:cs typeface="Book Antiqua"/>
              </a:rPr>
              <a:t> </a:t>
            </a:r>
            <a:r>
              <a:rPr sz="2000" spc="20" dirty="0">
                <a:latin typeface="Book Antiqua"/>
                <a:cs typeface="Book Antiqua"/>
              </a:rPr>
              <a:t>&amp;</a:t>
            </a:r>
            <a:r>
              <a:rPr sz="2000" spc="25" dirty="0">
                <a:latin typeface="Book Antiqua"/>
                <a:cs typeface="Book Antiqua"/>
              </a:rPr>
              <a:t> </a:t>
            </a:r>
            <a:r>
              <a:rPr sz="2000" spc="15" dirty="0">
                <a:latin typeface="Book Antiqua"/>
                <a:cs typeface="Book Antiqua"/>
              </a:rPr>
              <a:t>Printing</a:t>
            </a:r>
            <a:r>
              <a:rPr sz="2000" spc="-200" dirty="0">
                <a:latin typeface="Book Antiqua"/>
                <a:cs typeface="Book Antiqua"/>
              </a:rPr>
              <a:t> </a:t>
            </a:r>
            <a:r>
              <a:rPr sz="2000" spc="20" dirty="0">
                <a:latin typeface="Book Antiqua"/>
                <a:cs typeface="Book Antiqua"/>
              </a:rPr>
              <a:t>Mills</a:t>
            </a:r>
            <a:r>
              <a:rPr sz="2000" spc="-80" dirty="0">
                <a:latin typeface="Book Antiqua"/>
                <a:cs typeface="Book Antiqua"/>
              </a:rPr>
              <a:t> </a:t>
            </a:r>
            <a:r>
              <a:rPr sz="2000" spc="5" dirty="0">
                <a:latin typeface="Book Antiqua"/>
                <a:cs typeface="Book Antiqua"/>
              </a:rPr>
              <a:t>(P.)</a:t>
            </a:r>
            <a:r>
              <a:rPr sz="2000" spc="-45" dirty="0">
                <a:latin typeface="Book Antiqua"/>
                <a:cs typeface="Book Antiqua"/>
              </a:rPr>
              <a:t> </a:t>
            </a:r>
            <a:r>
              <a:rPr sz="2000" spc="25" dirty="0">
                <a:latin typeface="Book Antiqua"/>
                <a:cs typeface="Book Antiqua"/>
              </a:rPr>
              <a:t>Ltd</a:t>
            </a:r>
            <a:r>
              <a:rPr sz="2000" spc="-85" dirty="0">
                <a:latin typeface="Book Antiqua"/>
                <a:cs typeface="Book Antiqua"/>
              </a:rPr>
              <a:t> </a:t>
            </a:r>
            <a:r>
              <a:rPr sz="2000" spc="35" dirty="0">
                <a:latin typeface="Book Antiqua"/>
                <a:cs typeface="Book Antiqua"/>
              </a:rPr>
              <a:t>[2013]</a:t>
            </a:r>
            <a:r>
              <a:rPr sz="2000" spc="-200" dirty="0">
                <a:latin typeface="Book Antiqua"/>
                <a:cs typeface="Book Antiqua"/>
              </a:rPr>
              <a:t> </a:t>
            </a:r>
            <a:r>
              <a:rPr sz="2000" spc="35" dirty="0">
                <a:latin typeface="Book Antiqua"/>
                <a:cs typeface="Book Antiqua"/>
              </a:rPr>
              <a:t>219</a:t>
            </a:r>
            <a:r>
              <a:rPr sz="2000" spc="-160" dirty="0">
                <a:latin typeface="Book Antiqua"/>
                <a:cs typeface="Book Antiqua"/>
              </a:rPr>
              <a:t> </a:t>
            </a:r>
            <a:r>
              <a:rPr sz="2000" spc="30" dirty="0">
                <a:latin typeface="Book Antiqua"/>
                <a:cs typeface="Book Antiqua"/>
              </a:rPr>
              <a:t>Taxman  </a:t>
            </a:r>
            <a:r>
              <a:rPr sz="2000" spc="20">
                <a:latin typeface="Book Antiqua"/>
                <a:cs typeface="Book Antiqua"/>
              </a:rPr>
              <a:t>279(Guj</a:t>
            </a:r>
            <a:r>
              <a:rPr sz="2000" spc="20" smtClean="0">
                <a:latin typeface="Book Antiqua"/>
                <a:cs typeface="Book Antiqua"/>
              </a:rPr>
              <a:t>.)</a:t>
            </a:r>
            <a:endParaRPr lang="en-US" sz="2000" spc="20" dirty="0" smtClean="0">
              <a:latin typeface="Book Antiqua"/>
              <a:cs typeface="Book Antiqua"/>
            </a:endParaRPr>
          </a:p>
          <a:p>
            <a:pPr marL="355600" marR="819785">
              <a:lnSpc>
                <a:spcPts val="1950"/>
              </a:lnSpc>
              <a:spcBef>
                <a:spcPts val="440"/>
              </a:spcBef>
            </a:pPr>
            <a:r>
              <a:rPr lang="en-US" sz="2000" spc="20" dirty="0" err="1" smtClean="0">
                <a:latin typeface="Book Antiqua"/>
                <a:cs typeface="Book Antiqua"/>
              </a:rPr>
              <a:t>Vijaya</a:t>
            </a:r>
            <a:r>
              <a:rPr lang="en-US" sz="2000" spc="20" dirty="0" smtClean="0">
                <a:latin typeface="Book Antiqua"/>
                <a:cs typeface="Book Antiqua"/>
              </a:rPr>
              <a:t> Hospitality &amp; Resorts Limited vs. CIT(Ker.) ITA No.20 of 2019</a:t>
            </a:r>
            <a:endParaRPr sz="2000">
              <a:latin typeface="Book Antiqua"/>
              <a:cs typeface="Book Antiqua"/>
            </a:endParaRPr>
          </a:p>
          <a:p>
            <a:pPr>
              <a:lnSpc>
                <a:spcPct val="100000"/>
              </a:lnSpc>
              <a:spcBef>
                <a:spcPts val="5"/>
              </a:spcBef>
            </a:pPr>
            <a:endParaRPr sz="2100">
              <a:latin typeface="Times New Roman"/>
              <a:cs typeface="Times New Roman"/>
            </a:endParaRPr>
          </a:p>
          <a:p>
            <a:pPr marL="355600" indent="-343535">
              <a:lnSpc>
                <a:spcPct val="100000"/>
              </a:lnSpc>
              <a:buFont typeface="Arial"/>
              <a:buChar char="•"/>
              <a:tabLst>
                <a:tab pos="355600" algn="l"/>
                <a:tab pos="356235" algn="l"/>
              </a:tabLst>
            </a:pPr>
            <a:r>
              <a:rPr sz="2000" b="1" dirty="0">
                <a:latin typeface="Book Antiqua"/>
                <a:cs typeface="Book Antiqua"/>
              </a:rPr>
              <a:t>Not</a:t>
            </a:r>
            <a:r>
              <a:rPr sz="2000" b="1" spc="-60" dirty="0">
                <a:latin typeface="Book Antiqua"/>
                <a:cs typeface="Book Antiqua"/>
              </a:rPr>
              <a:t> </a:t>
            </a:r>
            <a:r>
              <a:rPr sz="2000" b="1" spc="15" dirty="0">
                <a:latin typeface="Book Antiqua"/>
                <a:cs typeface="Book Antiqua"/>
              </a:rPr>
              <a:t>Allowed:</a:t>
            </a:r>
            <a:endParaRPr sz="2000">
              <a:latin typeface="Book Antiqua"/>
              <a:cs typeface="Book Antiqua"/>
            </a:endParaRPr>
          </a:p>
          <a:p>
            <a:pPr marL="355600" marR="255904">
              <a:lnSpc>
                <a:spcPct val="78200"/>
              </a:lnSpc>
              <a:spcBef>
                <a:spcPts val="525"/>
              </a:spcBef>
            </a:pPr>
            <a:r>
              <a:rPr sz="2000" spc="25" dirty="0">
                <a:latin typeface="Book Antiqua"/>
                <a:cs typeface="Book Antiqua"/>
              </a:rPr>
              <a:t>Kim</a:t>
            </a:r>
            <a:r>
              <a:rPr sz="2000" spc="-110" dirty="0">
                <a:latin typeface="Book Antiqua"/>
                <a:cs typeface="Book Antiqua"/>
              </a:rPr>
              <a:t> </a:t>
            </a:r>
            <a:r>
              <a:rPr sz="2000" spc="25" dirty="0">
                <a:latin typeface="Book Antiqua"/>
                <a:cs typeface="Book Antiqua"/>
              </a:rPr>
              <a:t>Pharma</a:t>
            </a:r>
            <a:r>
              <a:rPr sz="2000" spc="-155" dirty="0">
                <a:latin typeface="Book Antiqua"/>
                <a:cs typeface="Book Antiqua"/>
              </a:rPr>
              <a:t> </a:t>
            </a:r>
            <a:r>
              <a:rPr sz="2000" dirty="0">
                <a:latin typeface="Book Antiqua"/>
                <a:cs typeface="Book Antiqua"/>
              </a:rPr>
              <a:t>(P)</a:t>
            </a:r>
            <a:r>
              <a:rPr sz="2000" spc="25" dirty="0">
                <a:latin typeface="Book Antiqua"/>
                <a:cs typeface="Book Antiqua"/>
              </a:rPr>
              <a:t> Ltd</a:t>
            </a:r>
            <a:r>
              <a:rPr sz="2000" spc="-90" dirty="0">
                <a:latin typeface="Book Antiqua"/>
                <a:cs typeface="Book Antiqua"/>
              </a:rPr>
              <a:t> </a:t>
            </a:r>
            <a:r>
              <a:rPr sz="2000" dirty="0">
                <a:latin typeface="Book Antiqua"/>
                <a:cs typeface="Book Antiqua"/>
              </a:rPr>
              <a:t>v.</a:t>
            </a:r>
            <a:r>
              <a:rPr sz="2000" spc="-30" dirty="0">
                <a:latin typeface="Book Antiqua"/>
                <a:cs typeface="Book Antiqua"/>
              </a:rPr>
              <a:t> </a:t>
            </a:r>
            <a:r>
              <a:rPr sz="2000" spc="5" dirty="0">
                <a:latin typeface="Book Antiqua"/>
                <a:cs typeface="Book Antiqua"/>
              </a:rPr>
              <a:t>CIT</a:t>
            </a:r>
            <a:r>
              <a:rPr sz="2000" spc="-15" dirty="0">
                <a:latin typeface="Book Antiqua"/>
                <a:cs typeface="Book Antiqua"/>
              </a:rPr>
              <a:t> </a:t>
            </a:r>
            <a:r>
              <a:rPr sz="2000" spc="35" dirty="0">
                <a:latin typeface="Book Antiqua"/>
                <a:cs typeface="Book Antiqua"/>
              </a:rPr>
              <a:t>[2013]</a:t>
            </a:r>
            <a:r>
              <a:rPr sz="2000" spc="-195" dirty="0">
                <a:latin typeface="Book Antiqua"/>
                <a:cs typeface="Book Antiqua"/>
              </a:rPr>
              <a:t> </a:t>
            </a:r>
            <a:r>
              <a:rPr sz="2000" spc="35" dirty="0">
                <a:latin typeface="Book Antiqua"/>
                <a:cs typeface="Book Antiqua"/>
              </a:rPr>
              <a:t>258</a:t>
            </a:r>
            <a:r>
              <a:rPr sz="2000" spc="-165" dirty="0">
                <a:latin typeface="Book Antiqua"/>
                <a:cs typeface="Book Antiqua"/>
              </a:rPr>
              <a:t> </a:t>
            </a:r>
            <a:r>
              <a:rPr sz="2000" spc="20" dirty="0">
                <a:latin typeface="Book Antiqua"/>
                <a:cs typeface="Book Antiqua"/>
              </a:rPr>
              <a:t>CTR</a:t>
            </a:r>
            <a:r>
              <a:rPr sz="2000" spc="-50" dirty="0">
                <a:latin typeface="Book Antiqua"/>
                <a:cs typeface="Book Antiqua"/>
              </a:rPr>
              <a:t> </a:t>
            </a:r>
            <a:r>
              <a:rPr sz="2000" spc="35" dirty="0">
                <a:latin typeface="Book Antiqua"/>
                <a:cs typeface="Book Antiqua"/>
              </a:rPr>
              <a:t>454</a:t>
            </a:r>
            <a:r>
              <a:rPr sz="2000" spc="-85" dirty="0">
                <a:latin typeface="Book Antiqua"/>
                <a:cs typeface="Book Antiqua"/>
              </a:rPr>
              <a:t> </a:t>
            </a:r>
            <a:r>
              <a:rPr sz="2000" dirty="0">
                <a:latin typeface="Book Antiqua"/>
                <a:cs typeface="Book Antiqua"/>
              </a:rPr>
              <a:t>(P&amp;H)</a:t>
            </a:r>
            <a:r>
              <a:rPr sz="2000" spc="-45" dirty="0">
                <a:latin typeface="Book Antiqua"/>
                <a:cs typeface="Book Antiqua"/>
              </a:rPr>
              <a:t> </a:t>
            </a:r>
            <a:r>
              <a:rPr sz="2000" spc="15" dirty="0">
                <a:latin typeface="Book Antiqua"/>
                <a:cs typeface="Book Antiqua"/>
              </a:rPr>
              <a:t>relying</a:t>
            </a:r>
            <a:r>
              <a:rPr sz="2000" spc="-130" dirty="0">
                <a:latin typeface="Book Antiqua"/>
                <a:cs typeface="Book Antiqua"/>
              </a:rPr>
              <a:t> </a:t>
            </a:r>
            <a:r>
              <a:rPr sz="2000" spc="20" dirty="0">
                <a:latin typeface="Book Antiqua"/>
                <a:cs typeface="Book Antiqua"/>
              </a:rPr>
              <a:t>on</a:t>
            </a:r>
            <a:r>
              <a:rPr sz="2000" spc="-100" dirty="0">
                <a:latin typeface="Book Antiqua"/>
                <a:cs typeface="Book Antiqua"/>
              </a:rPr>
              <a:t> </a:t>
            </a:r>
            <a:r>
              <a:rPr sz="2000" spc="15" dirty="0">
                <a:latin typeface="Book Antiqua"/>
                <a:cs typeface="Book Antiqua"/>
              </a:rPr>
              <a:t>Fakir  </a:t>
            </a:r>
            <a:r>
              <a:rPr sz="2000" spc="30" dirty="0">
                <a:latin typeface="Book Antiqua"/>
                <a:cs typeface="Book Antiqua"/>
              </a:rPr>
              <a:t>Mohmed</a:t>
            </a:r>
            <a:r>
              <a:rPr sz="2000" spc="-160" dirty="0">
                <a:latin typeface="Book Antiqua"/>
                <a:cs typeface="Book Antiqua"/>
              </a:rPr>
              <a:t> </a:t>
            </a:r>
            <a:r>
              <a:rPr sz="2000" spc="5" dirty="0">
                <a:latin typeface="Book Antiqua"/>
                <a:cs typeface="Book Antiqua"/>
              </a:rPr>
              <a:t>Haji</a:t>
            </a:r>
            <a:r>
              <a:rPr sz="2000" spc="-40" dirty="0">
                <a:latin typeface="Book Antiqua"/>
                <a:cs typeface="Book Antiqua"/>
              </a:rPr>
              <a:t> </a:t>
            </a:r>
            <a:r>
              <a:rPr sz="2000" spc="15" dirty="0">
                <a:latin typeface="Book Antiqua"/>
                <a:cs typeface="Book Antiqua"/>
              </a:rPr>
              <a:t>Hasan</a:t>
            </a:r>
            <a:r>
              <a:rPr sz="2000" spc="-105" dirty="0">
                <a:latin typeface="Book Antiqua"/>
                <a:cs typeface="Book Antiqua"/>
              </a:rPr>
              <a:t> </a:t>
            </a:r>
            <a:r>
              <a:rPr sz="2000" dirty="0">
                <a:latin typeface="Book Antiqua"/>
                <a:cs typeface="Book Antiqua"/>
              </a:rPr>
              <a:t>v.</a:t>
            </a:r>
            <a:r>
              <a:rPr sz="2000" spc="-35" dirty="0">
                <a:latin typeface="Book Antiqua"/>
                <a:cs typeface="Book Antiqua"/>
              </a:rPr>
              <a:t> </a:t>
            </a:r>
            <a:r>
              <a:rPr sz="2000" spc="5" dirty="0">
                <a:latin typeface="Book Antiqua"/>
                <a:cs typeface="Book Antiqua"/>
              </a:rPr>
              <a:t>CIT</a:t>
            </a:r>
            <a:r>
              <a:rPr sz="2000" spc="-20" dirty="0">
                <a:latin typeface="Book Antiqua"/>
                <a:cs typeface="Book Antiqua"/>
              </a:rPr>
              <a:t> </a:t>
            </a:r>
            <a:r>
              <a:rPr sz="2000" spc="35" dirty="0">
                <a:latin typeface="Book Antiqua"/>
                <a:cs typeface="Book Antiqua"/>
              </a:rPr>
              <a:t>[2001]</a:t>
            </a:r>
            <a:r>
              <a:rPr sz="2000" spc="-200" dirty="0">
                <a:latin typeface="Book Antiqua"/>
                <a:cs typeface="Book Antiqua"/>
              </a:rPr>
              <a:t> </a:t>
            </a:r>
            <a:r>
              <a:rPr sz="2000" spc="35" dirty="0">
                <a:latin typeface="Book Antiqua"/>
                <a:cs typeface="Book Antiqua"/>
              </a:rPr>
              <a:t>247</a:t>
            </a:r>
            <a:r>
              <a:rPr sz="2000" spc="-165" dirty="0">
                <a:latin typeface="Book Antiqua"/>
                <a:cs typeface="Book Antiqua"/>
              </a:rPr>
              <a:t> </a:t>
            </a:r>
            <a:r>
              <a:rPr sz="2000" spc="20" dirty="0">
                <a:latin typeface="Book Antiqua"/>
                <a:cs typeface="Book Antiqua"/>
              </a:rPr>
              <a:t>ITR</a:t>
            </a:r>
            <a:r>
              <a:rPr sz="2000" spc="-55" dirty="0">
                <a:latin typeface="Book Antiqua"/>
                <a:cs typeface="Book Antiqua"/>
              </a:rPr>
              <a:t> </a:t>
            </a:r>
            <a:r>
              <a:rPr sz="2000" spc="35" dirty="0">
                <a:latin typeface="Book Antiqua"/>
                <a:cs typeface="Book Antiqua"/>
              </a:rPr>
              <a:t>290</a:t>
            </a:r>
            <a:r>
              <a:rPr sz="2000" spc="-90" dirty="0">
                <a:latin typeface="Book Antiqua"/>
                <a:cs typeface="Book Antiqua"/>
              </a:rPr>
              <a:t> </a:t>
            </a:r>
            <a:r>
              <a:rPr sz="2000" spc="10" dirty="0">
                <a:latin typeface="Book Antiqua"/>
                <a:cs typeface="Book Antiqua"/>
              </a:rPr>
              <a:t>(Guj.)</a:t>
            </a:r>
            <a:endParaRPr sz="2000">
              <a:latin typeface="Book Antiqua"/>
              <a:cs typeface="Book Antiqua"/>
            </a:endParaRPr>
          </a:p>
          <a:p>
            <a:pPr>
              <a:lnSpc>
                <a:spcPct val="100000"/>
              </a:lnSpc>
              <a:spcBef>
                <a:spcPts val="50"/>
              </a:spcBef>
            </a:pPr>
            <a:endParaRPr sz="2050">
              <a:latin typeface="Times New Roman"/>
              <a:cs typeface="Times New Roman"/>
            </a:endParaRPr>
          </a:p>
          <a:p>
            <a:pPr marL="355600" indent="-343535">
              <a:lnSpc>
                <a:spcPct val="100000"/>
              </a:lnSpc>
              <a:buFont typeface="Arial"/>
              <a:buChar char="•"/>
              <a:tabLst>
                <a:tab pos="355600" algn="l"/>
                <a:tab pos="356235" algn="l"/>
              </a:tabLst>
            </a:pPr>
            <a:r>
              <a:rPr sz="2000" b="1" i="1" spc="15" dirty="0">
                <a:latin typeface="Book Antiqua"/>
                <a:cs typeface="Book Antiqua"/>
              </a:rPr>
              <a:t>CBDT</a:t>
            </a:r>
            <a:r>
              <a:rPr sz="2000" b="1" i="1" spc="-50" dirty="0">
                <a:latin typeface="Book Antiqua"/>
                <a:cs typeface="Book Antiqua"/>
              </a:rPr>
              <a:t> </a:t>
            </a:r>
            <a:r>
              <a:rPr sz="2000" b="1" i="1" spc="25" dirty="0">
                <a:latin typeface="Book Antiqua"/>
                <a:cs typeface="Book Antiqua"/>
              </a:rPr>
              <a:t>Circular</a:t>
            </a:r>
            <a:r>
              <a:rPr sz="2000" b="1" i="1" spc="-240" dirty="0">
                <a:latin typeface="Book Antiqua"/>
                <a:cs typeface="Book Antiqua"/>
              </a:rPr>
              <a:t> </a:t>
            </a:r>
            <a:r>
              <a:rPr sz="2000" b="1" i="1" dirty="0">
                <a:latin typeface="Book Antiqua"/>
                <a:cs typeface="Book Antiqua"/>
              </a:rPr>
              <a:t>No.</a:t>
            </a:r>
            <a:r>
              <a:rPr sz="2000" b="1" i="1" spc="-40" dirty="0">
                <a:latin typeface="Book Antiqua"/>
                <a:cs typeface="Book Antiqua"/>
              </a:rPr>
              <a:t> </a:t>
            </a:r>
            <a:r>
              <a:rPr sz="2000" b="1" i="1" spc="25" dirty="0">
                <a:latin typeface="Book Antiqua"/>
                <a:cs typeface="Book Antiqua"/>
              </a:rPr>
              <a:t>11/2019</a:t>
            </a:r>
            <a:r>
              <a:rPr sz="2000" b="1" i="1" spc="-155" dirty="0">
                <a:latin typeface="Book Antiqua"/>
                <a:cs typeface="Book Antiqua"/>
              </a:rPr>
              <a:t> </a:t>
            </a:r>
            <a:r>
              <a:rPr sz="2000" b="1" i="1" spc="20" dirty="0">
                <a:latin typeface="Book Antiqua"/>
                <a:cs typeface="Book Antiqua"/>
              </a:rPr>
              <a:t>dt.</a:t>
            </a:r>
            <a:r>
              <a:rPr sz="2000" b="1" i="1" spc="-110" dirty="0">
                <a:latin typeface="Book Antiqua"/>
                <a:cs typeface="Book Antiqua"/>
              </a:rPr>
              <a:t> </a:t>
            </a:r>
            <a:r>
              <a:rPr sz="2000" b="1" i="1" spc="15" dirty="0">
                <a:latin typeface="Book Antiqua"/>
                <a:cs typeface="Book Antiqua"/>
              </a:rPr>
              <a:t>19/06/2019:</a:t>
            </a:r>
            <a:endParaRPr sz="2000" b="1" i="1">
              <a:latin typeface="Book Antiqua"/>
              <a:cs typeface="Book Antiqua"/>
            </a:endParaRPr>
          </a:p>
          <a:p>
            <a:pPr marL="355600" marR="5080">
              <a:lnSpc>
                <a:spcPts val="1950"/>
              </a:lnSpc>
              <a:spcBef>
                <a:spcPts val="445"/>
              </a:spcBef>
            </a:pPr>
            <a:r>
              <a:rPr sz="2000" b="1" i="1" spc="20" dirty="0">
                <a:latin typeface="Book Antiqua"/>
                <a:cs typeface="Book Antiqua"/>
              </a:rPr>
              <a:t>Para</a:t>
            </a:r>
            <a:r>
              <a:rPr sz="2000" b="1" i="1" spc="-85" dirty="0">
                <a:latin typeface="Book Antiqua"/>
                <a:cs typeface="Book Antiqua"/>
              </a:rPr>
              <a:t> </a:t>
            </a:r>
            <a:r>
              <a:rPr sz="2000" b="1" i="1" spc="10" dirty="0">
                <a:latin typeface="Book Antiqua"/>
                <a:cs typeface="Book Antiqua"/>
              </a:rPr>
              <a:t>4</a:t>
            </a:r>
            <a:r>
              <a:rPr sz="2000" b="1" i="1" spc="-10" dirty="0">
                <a:latin typeface="Book Antiqua"/>
                <a:cs typeface="Book Antiqua"/>
              </a:rPr>
              <a:t> </a:t>
            </a:r>
            <a:r>
              <a:rPr sz="2000" b="1" i="1" spc="15" dirty="0">
                <a:latin typeface="Book Antiqua"/>
                <a:cs typeface="Book Antiqua"/>
              </a:rPr>
              <a:t>of</a:t>
            </a:r>
            <a:r>
              <a:rPr sz="2000" b="1" i="1" spc="-40" dirty="0">
                <a:latin typeface="Book Antiqua"/>
                <a:cs typeface="Book Antiqua"/>
              </a:rPr>
              <a:t> </a:t>
            </a:r>
            <a:r>
              <a:rPr sz="2000" b="1" i="1" spc="20" dirty="0">
                <a:latin typeface="Book Antiqua"/>
                <a:cs typeface="Book Antiqua"/>
              </a:rPr>
              <a:t>the</a:t>
            </a:r>
            <a:r>
              <a:rPr sz="2000" b="1" i="1" spc="-45" dirty="0">
                <a:latin typeface="Book Antiqua"/>
                <a:cs typeface="Book Antiqua"/>
              </a:rPr>
              <a:t> </a:t>
            </a:r>
            <a:r>
              <a:rPr sz="2000" b="1" i="1" spc="10" dirty="0">
                <a:latin typeface="Book Antiqua"/>
                <a:cs typeface="Book Antiqua"/>
              </a:rPr>
              <a:t>said</a:t>
            </a:r>
            <a:r>
              <a:rPr sz="2000" b="1" i="1" spc="-85" dirty="0">
                <a:latin typeface="Book Antiqua"/>
                <a:cs typeface="Book Antiqua"/>
              </a:rPr>
              <a:t> </a:t>
            </a:r>
            <a:r>
              <a:rPr sz="2000" b="1" i="1" spc="15" dirty="0">
                <a:latin typeface="Book Antiqua"/>
                <a:cs typeface="Book Antiqua"/>
              </a:rPr>
              <a:t>circular</a:t>
            </a:r>
            <a:r>
              <a:rPr sz="2000" b="1" i="1" spc="-175" dirty="0">
                <a:latin typeface="Book Antiqua"/>
                <a:cs typeface="Book Antiqua"/>
              </a:rPr>
              <a:t> </a:t>
            </a:r>
            <a:r>
              <a:rPr sz="2000" b="1" i="1" spc="25" dirty="0">
                <a:latin typeface="Book Antiqua"/>
                <a:cs typeface="Book Antiqua"/>
              </a:rPr>
              <a:t>CBDT</a:t>
            </a:r>
            <a:r>
              <a:rPr sz="2000" b="1" i="1" spc="-85" dirty="0">
                <a:latin typeface="Book Antiqua"/>
                <a:cs typeface="Book Antiqua"/>
              </a:rPr>
              <a:t> </a:t>
            </a:r>
            <a:r>
              <a:rPr sz="2000" b="1" i="1" spc="20" dirty="0">
                <a:latin typeface="Book Antiqua"/>
                <a:cs typeface="Book Antiqua"/>
              </a:rPr>
              <a:t>have</a:t>
            </a:r>
            <a:r>
              <a:rPr sz="2000" b="1" i="1" spc="-45" dirty="0">
                <a:latin typeface="Book Antiqua"/>
                <a:cs typeface="Book Antiqua"/>
              </a:rPr>
              <a:t> </a:t>
            </a:r>
            <a:r>
              <a:rPr sz="2000" b="1" i="1" spc="15" dirty="0">
                <a:latin typeface="Book Antiqua"/>
                <a:cs typeface="Book Antiqua"/>
              </a:rPr>
              <a:t>clarified</a:t>
            </a:r>
            <a:r>
              <a:rPr sz="2000" b="1" i="1" spc="-160" dirty="0">
                <a:latin typeface="Book Antiqua"/>
                <a:cs typeface="Book Antiqua"/>
              </a:rPr>
              <a:t> </a:t>
            </a:r>
            <a:r>
              <a:rPr sz="2000" b="1" i="1" spc="25" dirty="0">
                <a:latin typeface="Book Antiqua"/>
                <a:cs typeface="Book Antiqua"/>
              </a:rPr>
              <a:t>that</a:t>
            </a:r>
            <a:r>
              <a:rPr sz="2000" b="1" i="1" spc="-185" dirty="0">
                <a:latin typeface="Book Antiqua"/>
                <a:cs typeface="Book Antiqua"/>
              </a:rPr>
              <a:t> </a:t>
            </a:r>
            <a:r>
              <a:rPr sz="2000" b="1" i="1" spc="-5" dirty="0">
                <a:latin typeface="Book Antiqua"/>
                <a:cs typeface="Book Antiqua"/>
              </a:rPr>
              <a:t>assessee</a:t>
            </a:r>
            <a:r>
              <a:rPr sz="2000" b="1" i="1" spc="35" dirty="0">
                <a:latin typeface="Book Antiqua"/>
                <a:cs typeface="Book Antiqua"/>
              </a:rPr>
              <a:t> </a:t>
            </a:r>
            <a:r>
              <a:rPr sz="2000" b="1" i="1" spc="10" dirty="0">
                <a:latin typeface="Book Antiqua"/>
                <a:cs typeface="Book Antiqua"/>
              </a:rPr>
              <a:t>is</a:t>
            </a:r>
            <a:r>
              <a:rPr sz="2000" b="1" i="1" spc="-10" dirty="0">
                <a:latin typeface="Book Antiqua"/>
                <a:cs typeface="Book Antiqua"/>
              </a:rPr>
              <a:t> </a:t>
            </a:r>
            <a:r>
              <a:rPr sz="2000" b="1" i="1" spc="15" dirty="0">
                <a:latin typeface="Book Antiqua"/>
                <a:cs typeface="Book Antiqua"/>
              </a:rPr>
              <a:t>entitled</a:t>
            </a:r>
            <a:r>
              <a:rPr sz="2000" b="1" i="1" spc="-160" dirty="0">
                <a:latin typeface="Book Antiqua"/>
                <a:cs typeface="Book Antiqua"/>
              </a:rPr>
              <a:t> </a:t>
            </a:r>
            <a:r>
              <a:rPr sz="2000" b="1" i="1" spc="15" dirty="0">
                <a:latin typeface="Book Antiqua"/>
                <a:cs typeface="Book Antiqua"/>
              </a:rPr>
              <a:t>to  </a:t>
            </a:r>
            <a:r>
              <a:rPr sz="2000" b="1" i="1" spc="20" dirty="0">
                <a:latin typeface="Book Antiqua"/>
                <a:cs typeface="Book Antiqua"/>
              </a:rPr>
              <a:t>claim</a:t>
            </a:r>
            <a:r>
              <a:rPr sz="2000" b="1" i="1" spc="-114" dirty="0">
                <a:latin typeface="Book Antiqua"/>
                <a:cs typeface="Book Antiqua"/>
              </a:rPr>
              <a:t> </a:t>
            </a:r>
            <a:r>
              <a:rPr sz="2000" b="1" i="1" spc="10" dirty="0">
                <a:latin typeface="Book Antiqua"/>
                <a:cs typeface="Book Antiqua"/>
              </a:rPr>
              <a:t>set-off</a:t>
            </a:r>
            <a:r>
              <a:rPr sz="2000" b="1" i="1" spc="-125" dirty="0">
                <a:latin typeface="Book Antiqua"/>
                <a:cs typeface="Book Antiqua"/>
              </a:rPr>
              <a:t> </a:t>
            </a:r>
            <a:r>
              <a:rPr sz="2000" b="1" i="1" spc="15" dirty="0">
                <a:latin typeface="Book Antiqua"/>
                <a:cs typeface="Book Antiqua"/>
              </a:rPr>
              <a:t>of</a:t>
            </a:r>
            <a:r>
              <a:rPr sz="2000" b="1" i="1" spc="-45" dirty="0">
                <a:latin typeface="Book Antiqua"/>
                <a:cs typeface="Book Antiqua"/>
              </a:rPr>
              <a:t> </a:t>
            </a:r>
            <a:r>
              <a:rPr sz="2000" b="1" i="1" spc="5" dirty="0">
                <a:latin typeface="Book Antiqua"/>
                <a:cs typeface="Book Antiqua"/>
              </a:rPr>
              <a:t>loss</a:t>
            </a:r>
            <a:r>
              <a:rPr sz="2000" b="1" i="1" spc="-10" dirty="0">
                <a:latin typeface="Book Antiqua"/>
                <a:cs typeface="Book Antiqua"/>
              </a:rPr>
              <a:t> </a:t>
            </a:r>
            <a:r>
              <a:rPr sz="2000" b="1" i="1" spc="20" dirty="0">
                <a:latin typeface="Book Antiqua"/>
                <a:cs typeface="Book Antiqua"/>
              </a:rPr>
              <a:t>against</a:t>
            </a:r>
            <a:r>
              <a:rPr sz="2000" b="1" i="1" spc="-114" dirty="0">
                <a:latin typeface="Book Antiqua"/>
                <a:cs typeface="Book Antiqua"/>
              </a:rPr>
              <a:t> </a:t>
            </a:r>
            <a:r>
              <a:rPr sz="2000" b="1" i="1" spc="20" dirty="0">
                <a:latin typeface="Book Antiqua"/>
                <a:cs typeface="Book Antiqua"/>
              </a:rPr>
              <a:t>income</a:t>
            </a:r>
            <a:r>
              <a:rPr sz="2000" b="1" i="1" spc="-200" dirty="0">
                <a:latin typeface="Book Antiqua"/>
                <a:cs typeface="Book Antiqua"/>
              </a:rPr>
              <a:t> </a:t>
            </a:r>
            <a:r>
              <a:rPr sz="2000" b="1" i="1" spc="20" dirty="0">
                <a:latin typeface="Book Antiqua"/>
                <a:cs typeface="Book Antiqua"/>
              </a:rPr>
              <a:t>determined</a:t>
            </a:r>
            <a:r>
              <a:rPr sz="2000" b="1" i="1" spc="-235" dirty="0">
                <a:latin typeface="Book Antiqua"/>
                <a:cs typeface="Book Antiqua"/>
              </a:rPr>
              <a:t> </a:t>
            </a:r>
            <a:r>
              <a:rPr sz="2000" b="1" i="1" spc="-10" dirty="0">
                <a:latin typeface="Book Antiqua"/>
                <a:cs typeface="Book Antiqua"/>
              </a:rPr>
              <a:t>u/s.</a:t>
            </a:r>
            <a:r>
              <a:rPr sz="2000" b="1" i="1" spc="35" dirty="0">
                <a:latin typeface="Book Antiqua"/>
                <a:cs typeface="Book Antiqua"/>
              </a:rPr>
              <a:t> </a:t>
            </a:r>
            <a:r>
              <a:rPr sz="2000" b="1" i="1" spc="40" dirty="0">
                <a:latin typeface="Book Antiqua"/>
                <a:cs typeface="Book Antiqua"/>
              </a:rPr>
              <a:t>115BBE</a:t>
            </a:r>
            <a:r>
              <a:rPr sz="2000" b="1" i="1" spc="-235" dirty="0">
                <a:latin typeface="Book Antiqua"/>
                <a:cs typeface="Book Antiqua"/>
              </a:rPr>
              <a:t> </a:t>
            </a:r>
            <a:r>
              <a:rPr sz="2000" b="1" i="1" spc="10" dirty="0">
                <a:latin typeface="Book Antiqua"/>
                <a:cs typeface="Book Antiqua"/>
              </a:rPr>
              <a:t>till</a:t>
            </a:r>
            <a:r>
              <a:rPr sz="2000" b="1" i="1" spc="-120" dirty="0">
                <a:latin typeface="Book Antiqua"/>
                <a:cs typeface="Book Antiqua"/>
              </a:rPr>
              <a:t> </a:t>
            </a:r>
            <a:r>
              <a:rPr sz="2000" b="1" i="1" spc="15" dirty="0">
                <a:latin typeface="Book Antiqua"/>
                <a:cs typeface="Book Antiqua"/>
              </a:rPr>
              <a:t>AY</a:t>
            </a:r>
            <a:endParaRPr sz="2000" b="1" i="1">
              <a:latin typeface="Book Antiqua"/>
              <a:cs typeface="Book Antiqua"/>
            </a:endParaRPr>
          </a:p>
          <a:p>
            <a:pPr marL="355600">
              <a:lnSpc>
                <a:spcPts val="1964"/>
              </a:lnSpc>
            </a:pPr>
            <a:r>
              <a:rPr sz="2000" b="1" i="1" spc="20" smtClean="0">
                <a:latin typeface="Book Antiqua"/>
                <a:cs typeface="Book Antiqua"/>
              </a:rPr>
              <a:t>20</a:t>
            </a:r>
            <a:r>
              <a:rPr lang="en-US" sz="2000" b="1" i="1" spc="20" dirty="0" smtClean="0">
                <a:latin typeface="Book Antiqua"/>
                <a:cs typeface="Book Antiqua"/>
              </a:rPr>
              <a:t>1</a:t>
            </a:r>
            <a:r>
              <a:rPr sz="2000" b="1" i="1" spc="20" smtClean="0">
                <a:latin typeface="Book Antiqua"/>
                <a:cs typeface="Book Antiqua"/>
              </a:rPr>
              <a:t>6-17</a:t>
            </a:r>
            <a:endParaRPr sz="2000" b="1" i="1">
              <a:latin typeface="Book Antiqua"/>
              <a:cs typeface="Book Antiqua"/>
            </a:endParaRPr>
          </a:p>
          <a:p>
            <a:pPr>
              <a:lnSpc>
                <a:spcPct val="100000"/>
              </a:lnSpc>
              <a:spcBef>
                <a:spcPts val="15"/>
              </a:spcBef>
            </a:pPr>
            <a:endParaRPr sz="1950">
              <a:latin typeface="Times New Roman"/>
              <a:cs typeface="Times New Roman"/>
            </a:endParaRPr>
          </a:p>
          <a:p>
            <a:pPr marL="355600" indent="-343535">
              <a:lnSpc>
                <a:spcPct val="100000"/>
              </a:lnSpc>
              <a:buFont typeface="Arial"/>
              <a:buChar char="•"/>
              <a:tabLst>
                <a:tab pos="355600" algn="l"/>
                <a:tab pos="356235" algn="l"/>
              </a:tabLst>
            </a:pPr>
            <a:r>
              <a:rPr sz="2000" b="1" spc="20" dirty="0">
                <a:latin typeface="Book Antiqua"/>
                <a:cs typeface="Book Antiqua"/>
              </a:rPr>
              <a:t>From</a:t>
            </a:r>
            <a:r>
              <a:rPr sz="2000" b="1" spc="-130" dirty="0">
                <a:latin typeface="Book Antiqua"/>
                <a:cs typeface="Book Antiqua"/>
              </a:rPr>
              <a:t> </a:t>
            </a:r>
            <a:r>
              <a:rPr sz="2000" b="1" spc="15" dirty="0">
                <a:latin typeface="Book Antiqua"/>
                <a:cs typeface="Book Antiqua"/>
              </a:rPr>
              <a:t>AY</a:t>
            </a:r>
            <a:r>
              <a:rPr sz="2000" b="1" spc="-50" dirty="0">
                <a:latin typeface="Book Antiqua"/>
                <a:cs typeface="Book Antiqua"/>
              </a:rPr>
              <a:t> </a:t>
            </a:r>
            <a:r>
              <a:rPr sz="2000" b="1" spc="25" dirty="0">
                <a:latin typeface="Book Antiqua"/>
                <a:cs typeface="Book Antiqua"/>
              </a:rPr>
              <a:t>2017-18-</a:t>
            </a:r>
            <a:r>
              <a:rPr sz="2000" b="1" spc="-204" dirty="0">
                <a:latin typeface="Book Antiqua"/>
                <a:cs typeface="Book Antiqua"/>
              </a:rPr>
              <a:t> </a:t>
            </a:r>
            <a:r>
              <a:rPr sz="2000" b="1" spc="20" dirty="0">
                <a:latin typeface="Book Antiqua"/>
                <a:cs typeface="Book Antiqua"/>
              </a:rPr>
              <a:t>Section</a:t>
            </a:r>
            <a:r>
              <a:rPr sz="2000" b="1" spc="-165" dirty="0">
                <a:latin typeface="Book Antiqua"/>
                <a:cs typeface="Book Antiqua"/>
              </a:rPr>
              <a:t> </a:t>
            </a:r>
            <a:r>
              <a:rPr sz="2000" b="1" spc="30" dirty="0">
                <a:latin typeface="Book Antiqua"/>
                <a:cs typeface="Book Antiqua"/>
              </a:rPr>
              <a:t>115BBE</a:t>
            </a:r>
            <a:r>
              <a:rPr sz="2000" b="1" spc="-165" dirty="0">
                <a:latin typeface="Book Antiqua"/>
                <a:cs typeface="Book Antiqua"/>
              </a:rPr>
              <a:t> </a:t>
            </a:r>
            <a:r>
              <a:rPr sz="2000" b="1" spc="20" dirty="0">
                <a:latin typeface="Book Antiqua"/>
                <a:cs typeface="Book Antiqua"/>
              </a:rPr>
              <a:t>amended.</a:t>
            </a:r>
            <a:endParaRPr sz="2000">
              <a:latin typeface="Book Antiqua"/>
              <a:cs typeface="Book Antiqua"/>
            </a:endParaRPr>
          </a:p>
          <a:p>
            <a:pPr marL="355600" marR="220979" indent="-635">
              <a:lnSpc>
                <a:spcPts val="1950"/>
              </a:lnSpc>
              <a:spcBef>
                <a:spcPts val="440"/>
              </a:spcBef>
            </a:pPr>
            <a:r>
              <a:rPr sz="2000" dirty="0">
                <a:latin typeface="Book Antiqua"/>
                <a:cs typeface="Book Antiqua"/>
              </a:rPr>
              <a:t>No</a:t>
            </a:r>
            <a:r>
              <a:rPr sz="2000" spc="-35" dirty="0">
                <a:latin typeface="Book Antiqua"/>
                <a:cs typeface="Book Antiqua"/>
              </a:rPr>
              <a:t> </a:t>
            </a:r>
            <a:r>
              <a:rPr sz="2000" spc="-5" dirty="0">
                <a:latin typeface="Book Antiqua"/>
                <a:cs typeface="Book Antiqua"/>
              </a:rPr>
              <a:t>set</a:t>
            </a:r>
            <a:r>
              <a:rPr sz="2000" spc="35" dirty="0">
                <a:latin typeface="Book Antiqua"/>
                <a:cs typeface="Book Antiqua"/>
              </a:rPr>
              <a:t> </a:t>
            </a:r>
            <a:r>
              <a:rPr sz="2000" spc="15" dirty="0">
                <a:latin typeface="Book Antiqua"/>
                <a:cs typeface="Book Antiqua"/>
              </a:rPr>
              <a:t>off</a:t>
            </a:r>
            <a:r>
              <a:rPr sz="2000" spc="-50" dirty="0">
                <a:latin typeface="Book Antiqua"/>
                <a:cs typeface="Book Antiqua"/>
              </a:rPr>
              <a:t> </a:t>
            </a:r>
            <a:r>
              <a:rPr sz="2000" spc="15" dirty="0">
                <a:latin typeface="Book Antiqua"/>
                <a:cs typeface="Book Antiqua"/>
              </a:rPr>
              <a:t>of</a:t>
            </a:r>
            <a:r>
              <a:rPr sz="2000" spc="-45" dirty="0">
                <a:latin typeface="Book Antiqua"/>
                <a:cs typeface="Book Antiqua"/>
              </a:rPr>
              <a:t> </a:t>
            </a:r>
            <a:r>
              <a:rPr sz="2000" spc="5" dirty="0">
                <a:latin typeface="Book Antiqua"/>
                <a:cs typeface="Book Antiqua"/>
              </a:rPr>
              <a:t>loss</a:t>
            </a:r>
            <a:r>
              <a:rPr sz="2000" spc="-80" dirty="0">
                <a:latin typeface="Book Antiqua"/>
                <a:cs typeface="Book Antiqua"/>
              </a:rPr>
              <a:t> </a:t>
            </a:r>
            <a:r>
              <a:rPr sz="2000" spc="20" dirty="0">
                <a:latin typeface="Book Antiqua"/>
                <a:cs typeface="Book Antiqua"/>
              </a:rPr>
              <a:t>or</a:t>
            </a:r>
            <a:r>
              <a:rPr sz="2000" spc="-30" dirty="0">
                <a:latin typeface="Book Antiqua"/>
                <a:cs typeface="Book Antiqua"/>
              </a:rPr>
              <a:t> </a:t>
            </a:r>
            <a:r>
              <a:rPr sz="2000" spc="20" dirty="0">
                <a:latin typeface="Book Antiqua"/>
                <a:cs typeface="Book Antiqua"/>
              </a:rPr>
              <a:t>allowance</a:t>
            </a:r>
            <a:r>
              <a:rPr sz="2000" spc="-195" dirty="0">
                <a:latin typeface="Book Antiqua"/>
                <a:cs typeface="Book Antiqua"/>
              </a:rPr>
              <a:t> </a:t>
            </a:r>
            <a:r>
              <a:rPr sz="2000" spc="20" dirty="0">
                <a:latin typeface="Book Antiqua"/>
                <a:cs typeface="Book Antiqua"/>
              </a:rPr>
              <a:t>against</a:t>
            </a:r>
            <a:r>
              <a:rPr sz="2000" spc="-190" dirty="0">
                <a:latin typeface="Book Antiqua"/>
                <a:cs typeface="Book Antiqua"/>
              </a:rPr>
              <a:t> </a:t>
            </a:r>
            <a:r>
              <a:rPr sz="2000" spc="20" dirty="0">
                <a:latin typeface="Book Antiqua"/>
                <a:cs typeface="Book Antiqua"/>
              </a:rPr>
              <a:t>deemed</a:t>
            </a:r>
            <a:r>
              <a:rPr sz="2000" spc="-85" dirty="0">
                <a:latin typeface="Book Antiqua"/>
                <a:cs typeface="Book Antiqua"/>
              </a:rPr>
              <a:t> </a:t>
            </a:r>
            <a:r>
              <a:rPr sz="2000" spc="20" dirty="0">
                <a:latin typeface="Book Antiqua"/>
                <a:cs typeface="Book Antiqua"/>
              </a:rPr>
              <a:t>income</a:t>
            </a:r>
            <a:r>
              <a:rPr sz="2000" spc="-200" dirty="0">
                <a:latin typeface="Book Antiqua"/>
                <a:cs typeface="Book Antiqua"/>
              </a:rPr>
              <a:t> </a:t>
            </a:r>
            <a:r>
              <a:rPr sz="2000" spc="-5" dirty="0">
                <a:latin typeface="Book Antiqua"/>
                <a:cs typeface="Book Antiqua"/>
              </a:rPr>
              <a:t>u/s</a:t>
            </a:r>
            <a:r>
              <a:rPr sz="2000" spc="-10" dirty="0">
                <a:latin typeface="Book Antiqua"/>
                <a:cs typeface="Book Antiqua"/>
              </a:rPr>
              <a:t> </a:t>
            </a:r>
            <a:r>
              <a:rPr sz="2000" spc="30" dirty="0">
                <a:latin typeface="Book Antiqua"/>
                <a:cs typeface="Book Antiqua"/>
              </a:rPr>
              <a:t>68,</a:t>
            </a:r>
            <a:r>
              <a:rPr sz="2000" spc="-110" dirty="0">
                <a:latin typeface="Book Antiqua"/>
                <a:cs typeface="Book Antiqua"/>
              </a:rPr>
              <a:t> </a:t>
            </a:r>
            <a:r>
              <a:rPr sz="2000" spc="30" dirty="0">
                <a:latin typeface="Book Antiqua"/>
                <a:cs typeface="Book Antiqua"/>
              </a:rPr>
              <a:t>69,</a:t>
            </a:r>
            <a:r>
              <a:rPr sz="2000" spc="-105" dirty="0">
                <a:latin typeface="Book Antiqua"/>
                <a:cs typeface="Book Antiqua"/>
              </a:rPr>
              <a:t> </a:t>
            </a:r>
            <a:r>
              <a:rPr sz="2000" spc="30" dirty="0">
                <a:latin typeface="Book Antiqua"/>
                <a:cs typeface="Book Antiqua"/>
              </a:rPr>
              <a:t>69A,  </a:t>
            </a:r>
            <a:r>
              <a:rPr sz="2000" spc="35" dirty="0">
                <a:latin typeface="Book Antiqua"/>
                <a:cs typeface="Book Antiqua"/>
              </a:rPr>
              <a:t>69B </a:t>
            </a:r>
            <a:r>
              <a:rPr sz="2000" spc="20" dirty="0">
                <a:latin typeface="Book Antiqua"/>
                <a:cs typeface="Book Antiqua"/>
              </a:rPr>
              <a:t>or</a:t>
            </a:r>
            <a:r>
              <a:rPr sz="2000" spc="-235" dirty="0">
                <a:latin typeface="Book Antiqua"/>
                <a:cs typeface="Book Antiqua"/>
              </a:rPr>
              <a:t> </a:t>
            </a:r>
            <a:r>
              <a:rPr sz="2000" spc="25" dirty="0">
                <a:latin typeface="Book Antiqua"/>
                <a:cs typeface="Book Antiqua"/>
              </a:rPr>
              <a:t>69C.</a:t>
            </a:r>
            <a:endParaRPr sz="2000">
              <a:latin typeface="Book Antiqua"/>
              <a:cs typeface="Book Antiqu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78446"/>
          </a:xfrm>
          <a:prstGeom prst="rect">
            <a:avLst/>
          </a:prstGeom>
        </p:spPr>
        <p:txBody>
          <a:bodyPr vert="horz" wrap="square" lIns="0" tIns="16510" rIns="0" bIns="0" rtlCol="0">
            <a:spAutoFit/>
          </a:bodyPr>
          <a:lstStyle/>
          <a:p>
            <a:pPr marL="12700" algn="ctr">
              <a:lnSpc>
                <a:spcPct val="100000"/>
              </a:lnSpc>
              <a:spcBef>
                <a:spcPts val="130"/>
              </a:spcBef>
            </a:pPr>
            <a:r>
              <a:rPr lang="en-US" b="1" u="sng" spc="30" dirty="0" smtClean="0">
                <a:latin typeface="Times New Roman" pitchFamily="18" charset="0"/>
                <a:cs typeface="Times New Roman" pitchFamily="18" charset="0"/>
              </a:rPr>
              <a:t/>
            </a:r>
            <a:br>
              <a:rPr lang="en-US" b="1" u="sng" spc="30" dirty="0" smtClean="0">
                <a:latin typeface="Times New Roman" pitchFamily="18" charset="0"/>
                <a:cs typeface="Times New Roman" pitchFamily="18" charset="0"/>
              </a:rPr>
            </a:br>
            <a:r>
              <a:rPr b="1" u="sng" spc="30" smtClean="0">
                <a:latin typeface="Times New Roman" pitchFamily="18" charset="0"/>
                <a:cs typeface="Times New Roman" pitchFamily="18" charset="0"/>
              </a:rPr>
              <a:t>OTHER </a:t>
            </a:r>
            <a:r>
              <a:rPr b="1" u="sng" spc="30" dirty="0">
                <a:latin typeface="Times New Roman" pitchFamily="18" charset="0"/>
                <a:cs typeface="Times New Roman" pitchFamily="18" charset="0"/>
              </a:rPr>
              <a:t>TAX IMPLICATIONS</a:t>
            </a:r>
            <a:endParaRPr b="1" u="sng" spc="30">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307650" y="1234716"/>
            <a:ext cx="8527415" cy="5266698"/>
          </a:xfrm>
          <a:prstGeom prst="rect">
            <a:avLst/>
          </a:prstGeom>
        </p:spPr>
        <p:txBody>
          <a:bodyPr vert="horz" wrap="square" lIns="0" tIns="13335" rIns="0" bIns="0" rtlCol="0">
            <a:spAutoFit/>
          </a:bodyPr>
          <a:lstStyle/>
          <a:p>
            <a:pPr marL="120014" indent="-107950">
              <a:lnSpc>
                <a:spcPts val="2865"/>
              </a:lnSpc>
              <a:spcBef>
                <a:spcPts val="105"/>
              </a:spcBef>
              <a:buSzPct val="95833"/>
              <a:buFont typeface="Arial"/>
              <a:buChar char="•"/>
              <a:tabLst>
                <a:tab pos="120650" algn="l"/>
                <a:tab pos="775335" algn="l"/>
                <a:tab pos="2214880" algn="l"/>
                <a:tab pos="3235325" algn="l"/>
                <a:tab pos="3912235" algn="l"/>
                <a:tab pos="4369435" algn="l"/>
                <a:tab pos="5218430" algn="l"/>
                <a:tab pos="7030084" algn="l"/>
                <a:tab pos="7440295" algn="l"/>
              </a:tabLst>
            </a:pPr>
            <a:r>
              <a:rPr sz="2400" spc="25" dirty="0">
                <a:latin typeface="Book Antiqua"/>
                <a:cs typeface="Book Antiqua"/>
              </a:rPr>
              <a:t>Th</a:t>
            </a:r>
            <a:r>
              <a:rPr sz="2400" dirty="0">
                <a:latin typeface="Book Antiqua"/>
                <a:cs typeface="Book Antiqua"/>
              </a:rPr>
              <a:t>e</a:t>
            </a:r>
            <a:r>
              <a:rPr sz="2400" dirty="0">
                <a:latin typeface="Times New Roman"/>
                <a:cs typeface="Times New Roman"/>
              </a:rPr>
              <a:t>	</a:t>
            </a:r>
            <a:r>
              <a:rPr sz="2400" spc="20" dirty="0">
                <a:latin typeface="Book Antiqua"/>
                <a:cs typeface="Book Antiqua"/>
              </a:rPr>
              <a:t>f</a:t>
            </a:r>
            <a:r>
              <a:rPr sz="2400" spc="-40" dirty="0">
                <a:latin typeface="Book Antiqua"/>
                <a:cs typeface="Book Antiqua"/>
              </a:rPr>
              <a:t>o</a:t>
            </a:r>
            <a:r>
              <a:rPr sz="2400" spc="-25" dirty="0">
                <a:latin typeface="Book Antiqua"/>
                <a:cs typeface="Book Antiqua"/>
              </a:rPr>
              <a:t>ll</a:t>
            </a:r>
            <a:r>
              <a:rPr sz="2400" spc="-40" dirty="0">
                <a:latin typeface="Book Antiqua"/>
                <a:cs typeface="Book Antiqua"/>
              </a:rPr>
              <a:t>o</a:t>
            </a:r>
            <a:r>
              <a:rPr sz="2400" spc="15" dirty="0">
                <a:latin typeface="Book Antiqua"/>
                <a:cs typeface="Book Antiqua"/>
              </a:rPr>
              <a:t>w</a:t>
            </a:r>
            <a:r>
              <a:rPr sz="2400" spc="-25" dirty="0">
                <a:latin typeface="Book Antiqua"/>
                <a:cs typeface="Book Antiqua"/>
              </a:rPr>
              <a:t>i</a:t>
            </a:r>
            <a:r>
              <a:rPr sz="2400" spc="25" dirty="0">
                <a:latin typeface="Book Antiqua"/>
                <a:cs typeface="Book Antiqua"/>
              </a:rPr>
              <a:t>n</a:t>
            </a:r>
            <a:r>
              <a:rPr sz="2400" dirty="0">
                <a:latin typeface="Book Antiqua"/>
                <a:cs typeface="Book Antiqua"/>
              </a:rPr>
              <a:t>g</a:t>
            </a:r>
            <a:r>
              <a:rPr sz="2400" dirty="0">
                <a:latin typeface="Times New Roman"/>
                <a:cs typeface="Times New Roman"/>
              </a:rPr>
              <a:t>	</a:t>
            </a:r>
            <a:r>
              <a:rPr sz="2400" spc="15" dirty="0">
                <a:latin typeface="Book Antiqua"/>
                <a:cs typeface="Book Antiqua"/>
              </a:rPr>
              <a:t>w</a:t>
            </a:r>
            <a:r>
              <a:rPr sz="2400" spc="-40" dirty="0">
                <a:latin typeface="Book Antiqua"/>
                <a:cs typeface="Book Antiqua"/>
              </a:rPr>
              <a:t>o</a:t>
            </a:r>
            <a:r>
              <a:rPr sz="2400" spc="-25" dirty="0">
                <a:latin typeface="Book Antiqua"/>
                <a:cs typeface="Book Antiqua"/>
              </a:rPr>
              <a:t>ul</a:t>
            </a:r>
            <a:r>
              <a:rPr sz="2400" dirty="0">
                <a:latin typeface="Book Antiqua"/>
                <a:cs typeface="Book Antiqua"/>
              </a:rPr>
              <a:t>d</a:t>
            </a:r>
            <a:r>
              <a:rPr sz="2400" dirty="0">
                <a:latin typeface="Times New Roman"/>
                <a:cs typeface="Times New Roman"/>
              </a:rPr>
              <a:t>	</a:t>
            </a:r>
            <a:r>
              <a:rPr sz="2400" dirty="0">
                <a:latin typeface="Book Antiqua"/>
                <a:cs typeface="Book Antiqua"/>
              </a:rPr>
              <a:t>a</a:t>
            </a:r>
            <a:r>
              <a:rPr sz="2400" spc="-25" dirty="0">
                <a:latin typeface="Book Antiqua"/>
                <a:cs typeface="Book Antiqua"/>
              </a:rPr>
              <a:t>l</a:t>
            </a:r>
            <a:r>
              <a:rPr sz="2400" spc="30" dirty="0">
                <a:latin typeface="Book Antiqua"/>
                <a:cs typeface="Book Antiqua"/>
              </a:rPr>
              <a:t>s</a:t>
            </a:r>
            <a:r>
              <a:rPr sz="2400" dirty="0">
                <a:latin typeface="Book Antiqua"/>
                <a:cs typeface="Book Antiqua"/>
              </a:rPr>
              <a:t>o</a:t>
            </a:r>
            <a:r>
              <a:rPr sz="2400" dirty="0">
                <a:latin typeface="Times New Roman"/>
                <a:cs typeface="Times New Roman"/>
              </a:rPr>
              <a:t>	</a:t>
            </a:r>
            <a:r>
              <a:rPr sz="2400" spc="20" dirty="0">
                <a:latin typeface="Book Antiqua"/>
                <a:cs typeface="Book Antiqua"/>
              </a:rPr>
              <a:t>b</a:t>
            </a:r>
            <a:r>
              <a:rPr sz="2400" dirty="0">
                <a:latin typeface="Book Antiqua"/>
                <a:cs typeface="Book Antiqua"/>
              </a:rPr>
              <a:t>e</a:t>
            </a:r>
            <a:r>
              <a:rPr sz="2400" dirty="0">
                <a:latin typeface="Times New Roman"/>
                <a:cs typeface="Times New Roman"/>
              </a:rPr>
              <a:t>	</a:t>
            </a:r>
            <a:r>
              <a:rPr sz="2400" spc="-40" dirty="0">
                <a:latin typeface="Book Antiqua"/>
                <a:cs typeface="Book Antiqua"/>
              </a:rPr>
              <a:t>o</a:t>
            </a:r>
            <a:r>
              <a:rPr sz="2400" spc="-35" dirty="0">
                <a:latin typeface="Book Antiqua"/>
                <a:cs typeface="Book Antiqua"/>
              </a:rPr>
              <a:t>t</a:t>
            </a:r>
            <a:r>
              <a:rPr sz="2400" spc="25" dirty="0">
                <a:latin typeface="Book Antiqua"/>
                <a:cs typeface="Book Antiqua"/>
              </a:rPr>
              <a:t>h</a:t>
            </a:r>
            <a:r>
              <a:rPr sz="2400" spc="-25" dirty="0">
                <a:latin typeface="Book Antiqua"/>
                <a:cs typeface="Book Antiqua"/>
              </a:rPr>
              <a:t>e</a:t>
            </a:r>
            <a:r>
              <a:rPr sz="2400" dirty="0">
                <a:latin typeface="Book Antiqua"/>
                <a:cs typeface="Book Antiqua"/>
              </a:rPr>
              <a:t>r</a:t>
            </a:r>
            <a:r>
              <a:rPr sz="2400" dirty="0">
                <a:latin typeface="Times New Roman"/>
                <a:cs typeface="Times New Roman"/>
              </a:rPr>
              <a:t>	</a:t>
            </a:r>
            <a:r>
              <a:rPr sz="2400" spc="-25" dirty="0">
                <a:latin typeface="Book Antiqua"/>
                <a:cs typeface="Book Antiqua"/>
              </a:rPr>
              <a:t>im</a:t>
            </a:r>
            <a:r>
              <a:rPr sz="2400" spc="-20" dirty="0">
                <a:latin typeface="Book Antiqua"/>
                <a:cs typeface="Book Antiqua"/>
              </a:rPr>
              <a:t>p</a:t>
            </a:r>
            <a:r>
              <a:rPr sz="2400" spc="45" dirty="0">
                <a:latin typeface="Book Antiqua"/>
                <a:cs typeface="Book Antiqua"/>
              </a:rPr>
              <a:t>l</a:t>
            </a:r>
            <a:r>
              <a:rPr sz="2400" spc="-25" dirty="0">
                <a:latin typeface="Book Antiqua"/>
                <a:cs typeface="Book Antiqua"/>
              </a:rPr>
              <a:t>i</a:t>
            </a:r>
            <a:r>
              <a:rPr sz="2400" spc="-15" dirty="0">
                <a:latin typeface="Book Antiqua"/>
                <a:cs typeface="Book Antiqua"/>
              </a:rPr>
              <a:t>c</a:t>
            </a:r>
            <a:r>
              <a:rPr sz="2400" dirty="0">
                <a:latin typeface="Book Antiqua"/>
                <a:cs typeface="Book Antiqua"/>
              </a:rPr>
              <a:t>a</a:t>
            </a:r>
            <a:r>
              <a:rPr sz="2400" spc="35" dirty="0">
                <a:latin typeface="Book Antiqua"/>
                <a:cs typeface="Book Antiqua"/>
              </a:rPr>
              <a:t>t</a:t>
            </a:r>
            <a:r>
              <a:rPr sz="2400" spc="-25" dirty="0">
                <a:latin typeface="Book Antiqua"/>
                <a:cs typeface="Book Antiqua"/>
              </a:rPr>
              <a:t>i</a:t>
            </a:r>
            <a:r>
              <a:rPr sz="2400" spc="-40" dirty="0">
                <a:latin typeface="Book Antiqua"/>
                <a:cs typeface="Book Antiqua"/>
              </a:rPr>
              <a:t>o</a:t>
            </a:r>
            <a:r>
              <a:rPr sz="2400" spc="25" dirty="0">
                <a:latin typeface="Book Antiqua"/>
                <a:cs typeface="Book Antiqua"/>
              </a:rPr>
              <a:t>n</a:t>
            </a:r>
            <a:r>
              <a:rPr sz="2400" dirty="0">
                <a:latin typeface="Book Antiqua"/>
                <a:cs typeface="Book Antiqua"/>
              </a:rPr>
              <a:t>s</a:t>
            </a:r>
            <a:r>
              <a:rPr sz="2400" dirty="0">
                <a:latin typeface="Times New Roman"/>
                <a:cs typeface="Times New Roman"/>
              </a:rPr>
              <a:t>	</a:t>
            </a:r>
            <a:r>
              <a:rPr sz="2400" spc="-40" dirty="0">
                <a:latin typeface="Book Antiqua"/>
                <a:cs typeface="Book Antiqua"/>
              </a:rPr>
              <a:t>o</a:t>
            </a:r>
            <a:r>
              <a:rPr sz="2400" dirty="0">
                <a:latin typeface="Book Antiqua"/>
                <a:cs typeface="Book Antiqua"/>
              </a:rPr>
              <a:t>f</a:t>
            </a:r>
            <a:r>
              <a:rPr sz="2400" dirty="0">
                <a:latin typeface="Times New Roman"/>
                <a:cs typeface="Times New Roman"/>
              </a:rPr>
              <a:t>	</a:t>
            </a:r>
            <a:r>
              <a:rPr sz="2400" spc="30" dirty="0">
                <a:latin typeface="Book Antiqua"/>
                <a:cs typeface="Book Antiqua"/>
              </a:rPr>
              <a:t>d</a:t>
            </a:r>
            <a:r>
              <a:rPr sz="2400" spc="-25" dirty="0">
                <a:latin typeface="Book Antiqua"/>
                <a:cs typeface="Book Antiqua"/>
              </a:rPr>
              <a:t>eeme</a:t>
            </a:r>
            <a:r>
              <a:rPr sz="2400" dirty="0">
                <a:latin typeface="Book Antiqua"/>
                <a:cs typeface="Book Antiqua"/>
              </a:rPr>
              <a:t>d</a:t>
            </a:r>
            <a:endParaRPr sz="2400">
              <a:latin typeface="Book Antiqua"/>
              <a:cs typeface="Book Antiqua"/>
            </a:endParaRPr>
          </a:p>
          <a:p>
            <a:pPr marL="12700">
              <a:lnSpc>
                <a:spcPts val="2865"/>
              </a:lnSpc>
            </a:pPr>
            <a:r>
              <a:rPr sz="2400" spc="-15" dirty="0">
                <a:latin typeface="Book Antiqua"/>
                <a:cs typeface="Book Antiqua"/>
              </a:rPr>
              <a:t>income </a:t>
            </a:r>
            <a:r>
              <a:rPr sz="2400" spc="-10" dirty="0">
                <a:latin typeface="Book Antiqua"/>
                <a:cs typeface="Book Antiqua"/>
              </a:rPr>
              <a:t>u/s.</a:t>
            </a:r>
            <a:r>
              <a:rPr sz="2400" spc="60" dirty="0">
                <a:latin typeface="Book Antiqua"/>
                <a:cs typeface="Book Antiqua"/>
              </a:rPr>
              <a:t> </a:t>
            </a:r>
            <a:r>
              <a:rPr sz="2400" dirty="0">
                <a:latin typeface="Book Antiqua"/>
                <a:cs typeface="Book Antiqua"/>
              </a:rPr>
              <a:t>68-69D:</a:t>
            </a:r>
            <a:endParaRPr sz="2400">
              <a:latin typeface="Book Antiqua"/>
              <a:cs typeface="Book Antiqua"/>
            </a:endParaRPr>
          </a:p>
          <a:p>
            <a:pPr>
              <a:lnSpc>
                <a:spcPct val="100000"/>
              </a:lnSpc>
              <a:spcBef>
                <a:spcPts val="5"/>
              </a:spcBef>
            </a:pPr>
            <a:endParaRPr sz="3500">
              <a:latin typeface="Times New Roman"/>
              <a:cs typeface="Times New Roman"/>
            </a:endParaRPr>
          </a:p>
          <a:p>
            <a:pPr marL="470534" indent="-458470">
              <a:lnSpc>
                <a:spcPct val="100000"/>
              </a:lnSpc>
              <a:buAutoNum type="arabicParenBoth"/>
              <a:tabLst>
                <a:tab pos="471170" algn="l"/>
              </a:tabLst>
            </a:pPr>
            <a:r>
              <a:rPr sz="2400" spc="10" dirty="0">
                <a:latin typeface="Book Antiqua"/>
                <a:cs typeface="Book Antiqua"/>
              </a:rPr>
              <a:t>no </a:t>
            </a:r>
            <a:r>
              <a:rPr sz="2400" spc="-10" dirty="0">
                <a:latin typeface="Book Antiqua"/>
                <a:cs typeface="Book Antiqua"/>
              </a:rPr>
              <a:t>deduction </a:t>
            </a:r>
            <a:r>
              <a:rPr sz="2400" spc="-15" dirty="0">
                <a:latin typeface="Book Antiqua"/>
                <a:cs typeface="Book Antiqua"/>
              </a:rPr>
              <a:t>in </a:t>
            </a:r>
            <a:r>
              <a:rPr sz="2400" spc="-5" dirty="0">
                <a:latin typeface="Book Antiqua"/>
                <a:cs typeface="Book Antiqua"/>
              </a:rPr>
              <a:t>respect </a:t>
            </a:r>
            <a:r>
              <a:rPr sz="2400" spc="-20" dirty="0">
                <a:latin typeface="Book Antiqua"/>
                <a:cs typeface="Book Antiqua"/>
              </a:rPr>
              <a:t>of </a:t>
            </a:r>
            <a:r>
              <a:rPr sz="2400" spc="5" dirty="0">
                <a:latin typeface="Book Antiqua"/>
                <a:cs typeface="Book Antiqua"/>
              </a:rPr>
              <a:t>any</a:t>
            </a:r>
            <a:r>
              <a:rPr sz="2400" spc="125" dirty="0">
                <a:latin typeface="Book Antiqua"/>
                <a:cs typeface="Book Antiqua"/>
              </a:rPr>
              <a:t> </a:t>
            </a:r>
            <a:r>
              <a:rPr sz="2400" spc="-5" dirty="0">
                <a:latin typeface="Book Antiqua"/>
                <a:cs typeface="Book Antiqua"/>
              </a:rPr>
              <a:t>expenditure,</a:t>
            </a:r>
            <a:endParaRPr sz="2400">
              <a:latin typeface="Book Antiqua"/>
              <a:cs typeface="Book Antiqua"/>
            </a:endParaRPr>
          </a:p>
          <a:p>
            <a:pPr>
              <a:lnSpc>
                <a:spcPct val="100000"/>
              </a:lnSpc>
              <a:spcBef>
                <a:spcPts val="5"/>
              </a:spcBef>
              <a:buFont typeface="Book Antiqua"/>
              <a:buAutoNum type="arabicParenBoth"/>
            </a:pPr>
            <a:endParaRPr sz="3500">
              <a:latin typeface="Times New Roman"/>
              <a:cs typeface="Times New Roman"/>
            </a:endParaRPr>
          </a:p>
          <a:p>
            <a:pPr marL="441959" indent="-429895">
              <a:lnSpc>
                <a:spcPct val="100000"/>
              </a:lnSpc>
              <a:buAutoNum type="arabicParenBoth"/>
              <a:tabLst>
                <a:tab pos="442595" algn="l"/>
              </a:tabLst>
            </a:pPr>
            <a:r>
              <a:rPr sz="2400" spc="15" dirty="0">
                <a:latin typeface="Book Antiqua"/>
                <a:cs typeface="Book Antiqua"/>
              </a:rPr>
              <a:t>no </a:t>
            </a:r>
            <a:r>
              <a:rPr sz="2400" spc="-10" dirty="0">
                <a:latin typeface="Book Antiqua"/>
                <a:cs typeface="Book Antiqua"/>
              </a:rPr>
              <a:t>deduction </a:t>
            </a:r>
            <a:r>
              <a:rPr sz="2400" spc="-15" dirty="0">
                <a:latin typeface="Book Antiqua"/>
                <a:cs typeface="Book Antiqua"/>
              </a:rPr>
              <a:t>in </a:t>
            </a:r>
            <a:r>
              <a:rPr sz="2400" spc="-5" dirty="0">
                <a:latin typeface="Book Antiqua"/>
                <a:cs typeface="Book Antiqua"/>
              </a:rPr>
              <a:t>respect </a:t>
            </a:r>
            <a:r>
              <a:rPr sz="2400" spc="-20" dirty="0">
                <a:latin typeface="Book Antiqua"/>
                <a:cs typeface="Book Antiqua"/>
              </a:rPr>
              <a:t>of </a:t>
            </a:r>
            <a:r>
              <a:rPr sz="2400" spc="10" dirty="0">
                <a:latin typeface="Book Antiqua"/>
                <a:cs typeface="Book Antiqua"/>
              </a:rPr>
              <a:t>any</a:t>
            </a:r>
            <a:r>
              <a:rPr sz="2400" spc="170" dirty="0">
                <a:latin typeface="Book Antiqua"/>
                <a:cs typeface="Book Antiqua"/>
              </a:rPr>
              <a:t> </a:t>
            </a:r>
            <a:r>
              <a:rPr sz="2400" spc="-10" dirty="0">
                <a:latin typeface="Book Antiqua"/>
                <a:cs typeface="Book Antiqua"/>
              </a:rPr>
              <a:t>allowance,</a:t>
            </a:r>
            <a:endParaRPr sz="2400">
              <a:latin typeface="Book Antiqua"/>
              <a:cs typeface="Book Antiqua"/>
            </a:endParaRPr>
          </a:p>
          <a:p>
            <a:pPr marL="12700" marR="4622165">
              <a:lnSpc>
                <a:spcPct val="239800"/>
              </a:lnSpc>
              <a:spcBef>
                <a:spcPts val="80"/>
              </a:spcBef>
              <a:buAutoNum type="arabicParenBoth"/>
              <a:tabLst>
                <a:tab pos="442595" algn="l"/>
              </a:tabLst>
            </a:pPr>
            <a:r>
              <a:rPr lang="en-US" sz="2400" spc="10" dirty="0" smtClean="0">
                <a:latin typeface="Book Antiqua"/>
                <a:cs typeface="Book Antiqua"/>
              </a:rPr>
              <a:t> </a:t>
            </a:r>
            <a:r>
              <a:rPr sz="2400" spc="10" smtClean="0">
                <a:latin typeface="Book Antiqua"/>
                <a:cs typeface="Book Antiqua"/>
              </a:rPr>
              <a:t>no </a:t>
            </a:r>
            <a:r>
              <a:rPr sz="2400" spc="-5" dirty="0">
                <a:latin typeface="Book Antiqua"/>
                <a:cs typeface="Book Antiqua"/>
              </a:rPr>
              <a:t>set-off </a:t>
            </a:r>
            <a:r>
              <a:rPr sz="2400" spc="-20" dirty="0">
                <a:latin typeface="Book Antiqua"/>
                <a:cs typeface="Book Antiqua"/>
              </a:rPr>
              <a:t>of </a:t>
            </a:r>
            <a:r>
              <a:rPr sz="2400" spc="5" dirty="0">
                <a:latin typeface="Book Antiqua"/>
                <a:cs typeface="Book Antiqua"/>
              </a:rPr>
              <a:t>any </a:t>
            </a:r>
            <a:r>
              <a:rPr sz="2400" dirty="0">
                <a:latin typeface="Book Antiqua"/>
                <a:cs typeface="Book Antiqua"/>
              </a:rPr>
              <a:t>losses,  </a:t>
            </a:r>
            <a:r>
              <a:rPr sz="2400" spc="5" dirty="0">
                <a:latin typeface="Book Antiqua"/>
                <a:cs typeface="Book Antiqua"/>
              </a:rPr>
              <a:t>against </a:t>
            </a:r>
            <a:r>
              <a:rPr sz="2400" spc="-5" dirty="0">
                <a:latin typeface="Book Antiqua"/>
                <a:cs typeface="Book Antiqua"/>
              </a:rPr>
              <a:t>such </a:t>
            </a:r>
            <a:r>
              <a:rPr sz="2400" spc="-10" dirty="0">
                <a:latin typeface="Book Antiqua"/>
                <a:cs typeface="Book Antiqua"/>
              </a:rPr>
              <a:t>deemed </a:t>
            </a:r>
            <a:r>
              <a:rPr sz="2400" spc="-15" dirty="0">
                <a:latin typeface="Book Antiqua"/>
                <a:cs typeface="Book Antiqua"/>
              </a:rPr>
              <a:t>income</a:t>
            </a:r>
            <a:endParaRPr sz="2400">
              <a:latin typeface="Book Antiqua"/>
              <a:cs typeface="Book Antiqua"/>
            </a:endParaRPr>
          </a:p>
          <a:p>
            <a:pPr>
              <a:lnSpc>
                <a:spcPct val="100000"/>
              </a:lnSpc>
              <a:spcBef>
                <a:spcPts val="5"/>
              </a:spcBef>
            </a:pPr>
            <a:endParaRPr sz="3500">
              <a:latin typeface="Times New Roman"/>
              <a:cs typeface="Times New Roman"/>
            </a:endParaRPr>
          </a:p>
          <a:p>
            <a:pPr marL="12700">
              <a:lnSpc>
                <a:spcPct val="100000"/>
              </a:lnSpc>
            </a:pPr>
            <a:r>
              <a:rPr sz="2400" spc="-15" dirty="0">
                <a:latin typeface="Book Antiqua"/>
                <a:cs typeface="Book Antiqua"/>
              </a:rPr>
              <a:t>-Section</a:t>
            </a:r>
            <a:r>
              <a:rPr sz="2400" spc="95" dirty="0">
                <a:latin typeface="Book Antiqua"/>
                <a:cs typeface="Book Antiqua"/>
              </a:rPr>
              <a:t> </a:t>
            </a:r>
            <a:r>
              <a:rPr sz="2400" spc="10" dirty="0">
                <a:latin typeface="Book Antiqua"/>
                <a:cs typeface="Book Antiqua"/>
              </a:rPr>
              <a:t>115BBE(2)</a:t>
            </a:r>
            <a:endParaRPr sz="2400">
              <a:latin typeface="Book Antiqua"/>
              <a:cs typeface="Book Antiqua"/>
            </a:endParaRPr>
          </a:p>
        </p:txBody>
      </p:sp>
      <p:pic>
        <p:nvPicPr>
          <p:cNvPr id="5" name="Picture 4" descr="Tax reforms in 2016, local environment, global environment, Start-up India, Demonetisation, Real Estate Investment Tru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0" y="4143380"/>
            <a:ext cx="2785064" cy="1856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81633"/>
            <a:ext cx="9144000" cy="382797"/>
          </a:xfrm>
          <a:prstGeom prst="rect">
            <a:avLst/>
          </a:prstGeom>
        </p:spPr>
        <p:txBody>
          <a:bodyPr vert="horz" wrap="square" lIns="0" tIns="13335" rIns="0" bIns="0" rtlCol="0">
            <a:spAutoFit/>
          </a:bodyPr>
          <a:lstStyle/>
          <a:p>
            <a:pPr marL="12700" algn="ctr">
              <a:lnSpc>
                <a:spcPct val="100000"/>
              </a:lnSpc>
              <a:spcBef>
                <a:spcPts val="105"/>
              </a:spcBef>
            </a:pPr>
            <a:r>
              <a:rPr sz="2400" b="1" u="sng" spc="-5" dirty="0">
                <a:latin typeface="Times New Roman" pitchFamily="18" charset="0"/>
                <a:cs typeface="Times New Roman" pitchFamily="18" charset="0"/>
              </a:rPr>
              <a:t>NOTIFICATION </a:t>
            </a:r>
            <a:r>
              <a:rPr sz="2400" b="1" u="sng" spc="10" dirty="0">
                <a:latin typeface="Times New Roman" pitchFamily="18" charset="0"/>
                <a:cs typeface="Times New Roman" pitchFamily="18" charset="0"/>
              </a:rPr>
              <a:t>F.NO. </a:t>
            </a:r>
            <a:r>
              <a:rPr sz="2400" b="1" u="sng" spc="-5" dirty="0">
                <a:latin typeface="Times New Roman" pitchFamily="18" charset="0"/>
                <a:cs typeface="Times New Roman" pitchFamily="18" charset="0"/>
              </a:rPr>
              <a:t>225/391/2017 </a:t>
            </a:r>
            <a:r>
              <a:rPr sz="2400" b="1" u="sng" spc="5" dirty="0">
                <a:latin typeface="Times New Roman" pitchFamily="18" charset="0"/>
                <a:cs typeface="Times New Roman" pitchFamily="18" charset="0"/>
              </a:rPr>
              <a:t>DATED</a:t>
            </a:r>
            <a:r>
              <a:rPr sz="2400" b="1" u="sng" spc="40" dirty="0">
                <a:latin typeface="Times New Roman" pitchFamily="18" charset="0"/>
                <a:cs typeface="Times New Roman" pitchFamily="18" charset="0"/>
              </a:rPr>
              <a:t> </a:t>
            </a:r>
            <a:r>
              <a:rPr sz="2400" b="1" u="sng" dirty="0">
                <a:latin typeface="Times New Roman" pitchFamily="18" charset="0"/>
                <a:cs typeface="Times New Roman" pitchFamily="18" charset="0"/>
              </a:rPr>
              <a:t>24-11-2017</a:t>
            </a:r>
            <a:endParaRPr sz="2400" b="1" u="sng">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78741" y="863026"/>
            <a:ext cx="8565225" cy="4904548"/>
          </a:xfrm>
          <a:prstGeom prst="rect">
            <a:avLst/>
          </a:prstGeom>
        </p:spPr>
        <p:txBody>
          <a:bodyPr vert="horz" wrap="square" lIns="0" tIns="15875" rIns="0" bIns="0" rtlCol="0">
            <a:spAutoFit/>
          </a:bodyPr>
          <a:lstStyle/>
          <a:p>
            <a:pPr marL="355600" indent="-343535">
              <a:lnSpc>
                <a:spcPts val="2505"/>
              </a:lnSpc>
              <a:spcBef>
                <a:spcPts val="125"/>
              </a:spcBef>
              <a:buFont typeface="Arial"/>
              <a:buChar char="•"/>
              <a:tabLst>
                <a:tab pos="355600" algn="l"/>
                <a:tab pos="356235" algn="l"/>
              </a:tabLst>
            </a:pPr>
            <a:r>
              <a:rPr sz="2000" spc="15" dirty="0">
                <a:latin typeface="Book Antiqua"/>
                <a:cs typeface="Book Antiqua"/>
              </a:rPr>
              <a:t>CBDT </a:t>
            </a:r>
            <a:r>
              <a:rPr sz="2000" dirty="0">
                <a:latin typeface="Book Antiqua"/>
                <a:cs typeface="Book Antiqua"/>
              </a:rPr>
              <a:t>issues directions for scrutiny assessment </a:t>
            </a:r>
            <a:r>
              <a:rPr sz="2000" spc="10" dirty="0">
                <a:latin typeface="Book Antiqua"/>
                <a:cs typeface="Book Antiqua"/>
              </a:rPr>
              <a:t>in </a:t>
            </a:r>
            <a:r>
              <a:rPr sz="2000" dirty="0">
                <a:latin typeface="Book Antiqua"/>
                <a:cs typeface="Book Antiqua"/>
              </a:rPr>
              <a:t>case </a:t>
            </a:r>
            <a:r>
              <a:rPr sz="2000" spc="10" dirty="0">
                <a:latin typeface="Book Antiqua"/>
                <a:cs typeface="Book Antiqua"/>
              </a:rPr>
              <a:t>of</a:t>
            </a:r>
            <a:r>
              <a:rPr sz="2000" spc="-5" dirty="0">
                <a:latin typeface="Book Antiqua"/>
                <a:cs typeface="Book Antiqua"/>
              </a:rPr>
              <a:t> </a:t>
            </a:r>
            <a:r>
              <a:rPr sz="2000" dirty="0">
                <a:latin typeface="Book Antiqua"/>
                <a:cs typeface="Book Antiqua"/>
              </a:rPr>
              <a:t>revised</a:t>
            </a:r>
            <a:endParaRPr sz="2000">
              <a:latin typeface="Book Antiqua"/>
              <a:cs typeface="Book Antiqua"/>
            </a:endParaRPr>
          </a:p>
          <a:p>
            <a:pPr marL="355600">
              <a:lnSpc>
                <a:spcPts val="2505"/>
              </a:lnSpc>
            </a:pPr>
            <a:r>
              <a:rPr sz="2000" spc="10" dirty="0">
                <a:latin typeface="Book Antiqua"/>
                <a:cs typeface="Book Antiqua"/>
              </a:rPr>
              <a:t>ITRs </a:t>
            </a:r>
            <a:r>
              <a:rPr sz="2000" spc="5" dirty="0">
                <a:latin typeface="Book Antiqua"/>
                <a:cs typeface="Book Antiqua"/>
              </a:rPr>
              <a:t>filed </a:t>
            </a:r>
            <a:r>
              <a:rPr sz="2000" spc="20">
                <a:latin typeface="Book Antiqua"/>
                <a:cs typeface="Book Antiqua"/>
              </a:rPr>
              <a:t>post</a:t>
            </a:r>
            <a:r>
              <a:rPr sz="2000" spc="-204">
                <a:latin typeface="Book Antiqua"/>
                <a:cs typeface="Book Antiqua"/>
              </a:rPr>
              <a:t> </a:t>
            </a:r>
            <a:r>
              <a:rPr lang="en-IN" sz="2000" spc="15" dirty="0" smtClean="0">
                <a:latin typeface="Book Antiqua"/>
                <a:cs typeface="Book Antiqua"/>
              </a:rPr>
              <a:t>DEMONETISATION</a:t>
            </a:r>
            <a:endParaRPr sz="2000">
              <a:latin typeface="Book Antiqua"/>
              <a:cs typeface="Book Antiqua"/>
            </a:endParaRPr>
          </a:p>
          <a:p>
            <a:pPr>
              <a:lnSpc>
                <a:spcPct val="100000"/>
              </a:lnSpc>
              <a:spcBef>
                <a:spcPts val="5"/>
              </a:spcBef>
            </a:pPr>
            <a:endParaRPr sz="2800">
              <a:latin typeface="Times New Roman"/>
              <a:cs typeface="Times New Roman"/>
            </a:endParaRPr>
          </a:p>
          <a:p>
            <a:pPr marL="355600" marR="5080" indent="-343535" algn="just">
              <a:lnSpc>
                <a:spcPct val="79800"/>
              </a:lnSpc>
              <a:buFont typeface="Arial"/>
              <a:buChar char="•"/>
              <a:tabLst>
                <a:tab pos="356235" algn="l"/>
              </a:tabLst>
            </a:pPr>
            <a:r>
              <a:rPr sz="2000" spc="10" dirty="0">
                <a:latin typeface="Book Antiqua"/>
                <a:cs typeface="Book Antiqua"/>
              </a:rPr>
              <a:t>Revision of</a:t>
            </a:r>
            <a:r>
              <a:rPr sz="2000" spc="595" dirty="0">
                <a:latin typeface="Book Antiqua"/>
                <a:cs typeface="Book Antiqua"/>
              </a:rPr>
              <a:t> </a:t>
            </a:r>
            <a:r>
              <a:rPr sz="2000" spc="-10" dirty="0">
                <a:latin typeface="Book Antiqua"/>
                <a:cs typeface="Book Antiqua"/>
              </a:rPr>
              <a:t>Income-tax </a:t>
            </a:r>
            <a:r>
              <a:rPr sz="2000" spc="5" dirty="0">
                <a:latin typeface="Book Antiqua"/>
                <a:cs typeface="Book Antiqua"/>
              </a:rPr>
              <a:t>return </a:t>
            </a:r>
            <a:r>
              <a:rPr sz="2000" dirty="0">
                <a:latin typeface="Book Antiqua"/>
                <a:cs typeface="Book Antiqua"/>
              </a:rPr>
              <a:t>(ITR) </a:t>
            </a:r>
            <a:r>
              <a:rPr sz="2000" spc="5" dirty="0">
                <a:latin typeface="Book Antiqua"/>
                <a:cs typeface="Book Antiqua"/>
              </a:rPr>
              <a:t>is </a:t>
            </a:r>
            <a:r>
              <a:rPr sz="2000" spc="10" dirty="0">
                <a:latin typeface="Book Antiqua"/>
                <a:cs typeface="Book Antiqua"/>
              </a:rPr>
              <a:t>allowed only </a:t>
            </a:r>
            <a:r>
              <a:rPr sz="2000" spc="5" dirty="0">
                <a:latin typeface="Book Antiqua"/>
                <a:cs typeface="Book Antiqua"/>
              </a:rPr>
              <a:t>if </a:t>
            </a:r>
            <a:r>
              <a:rPr sz="2000" spc="20" dirty="0">
                <a:latin typeface="Book Antiqua"/>
                <a:cs typeface="Book Antiqua"/>
              </a:rPr>
              <a:t>any  </a:t>
            </a:r>
            <a:r>
              <a:rPr sz="2000" spc="5" dirty="0">
                <a:latin typeface="Book Antiqua"/>
                <a:cs typeface="Book Antiqua"/>
              </a:rPr>
              <a:t>omission </a:t>
            </a:r>
            <a:r>
              <a:rPr sz="2000" spc="15" dirty="0">
                <a:latin typeface="Book Antiqua"/>
                <a:cs typeface="Book Antiqua"/>
              </a:rPr>
              <a:t>or </a:t>
            </a:r>
            <a:r>
              <a:rPr sz="2000" spc="-5" dirty="0">
                <a:latin typeface="Book Antiqua"/>
                <a:cs typeface="Book Antiqua"/>
              </a:rPr>
              <a:t>wrong </a:t>
            </a:r>
            <a:r>
              <a:rPr sz="2000" dirty="0">
                <a:latin typeface="Book Antiqua"/>
                <a:cs typeface="Book Antiqua"/>
              </a:rPr>
              <a:t>statement </a:t>
            </a:r>
            <a:r>
              <a:rPr sz="2000" spc="5" dirty="0">
                <a:latin typeface="Book Antiqua"/>
                <a:cs typeface="Book Antiqua"/>
              </a:rPr>
              <a:t>is </a:t>
            </a:r>
            <a:r>
              <a:rPr sz="2000" dirty="0">
                <a:latin typeface="Book Antiqua"/>
                <a:cs typeface="Book Antiqua"/>
              </a:rPr>
              <a:t>noticed </a:t>
            </a:r>
            <a:r>
              <a:rPr sz="2000" spc="-5" dirty="0">
                <a:latin typeface="Book Antiqua"/>
                <a:cs typeface="Book Antiqua"/>
              </a:rPr>
              <a:t>therein </a:t>
            </a:r>
            <a:r>
              <a:rPr sz="2000" spc="5" dirty="0">
                <a:latin typeface="Book Antiqua"/>
                <a:cs typeface="Book Antiqua"/>
              </a:rPr>
              <a:t>by the </a:t>
            </a:r>
            <a:r>
              <a:rPr sz="2000" dirty="0">
                <a:latin typeface="Book Antiqua"/>
                <a:cs typeface="Book Antiqua"/>
              </a:rPr>
              <a:t>assessee.  </a:t>
            </a:r>
            <a:r>
              <a:rPr sz="2000" spc="15" dirty="0">
                <a:latin typeface="Book Antiqua"/>
                <a:cs typeface="Book Antiqua"/>
              </a:rPr>
              <a:t>Such </a:t>
            </a:r>
            <a:r>
              <a:rPr sz="2000" spc="-5" dirty="0">
                <a:latin typeface="Book Antiqua"/>
                <a:cs typeface="Book Antiqua"/>
              </a:rPr>
              <a:t>omission </a:t>
            </a:r>
            <a:r>
              <a:rPr sz="2000" spc="15" dirty="0">
                <a:latin typeface="Book Antiqua"/>
                <a:cs typeface="Book Antiqua"/>
              </a:rPr>
              <a:t>or </a:t>
            </a:r>
            <a:r>
              <a:rPr sz="2000" spc="10" dirty="0">
                <a:latin typeface="Book Antiqua"/>
                <a:cs typeface="Book Antiqua"/>
              </a:rPr>
              <a:t>wrong </a:t>
            </a:r>
            <a:r>
              <a:rPr sz="2000" dirty="0">
                <a:latin typeface="Book Antiqua"/>
                <a:cs typeface="Book Antiqua"/>
              </a:rPr>
              <a:t>statement </a:t>
            </a:r>
            <a:r>
              <a:rPr sz="2000" spc="15" dirty="0">
                <a:latin typeface="Book Antiqua"/>
                <a:cs typeface="Book Antiqua"/>
              </a:rPr>
              <a:t>may </a:t>
            </a:r>
            <a:r>
              <a:rPr sz="2000" spc="10" dirty="0">
                <a:latin typeface="Book Antiqua"/>
                <a:cs typeface="Book Antiqua"/>
              </a:rPr>
              <a:t>have </a:t>
            </a:r>
            <a:r>
              <a:rPr sz="2000" spc="5" dirty="0">
                <a:latin typeface="Book Antiqua"/>
                <a:cs typeface="Book Antiqua"/>
              </a:rPr>
              <a:t>occurred </a:t>
            </a:r>
            <a:r>
              <a:rPr sz="2000" spc="-5" dirty="0">
                <a:latin typeface="Book Antiqua"/>
                <a:cs typeface="Book Antiqua"/>
              </a:rPr>
              <a:t>due </a:t>
            </a:r>
            <a:r>
              <a:rPr sz="2000" spc="5" dirty="0">
                <a:latin typeface="Book Antiqua"/>
                <a:cs typeface="Book Antiqua"/>
              </a:rPr>
              <a:t>to </a:t>
            </a:r>
            <a:r>
              <a:rPr sz="2000" spc="10" dirty="0">
                <a:latin typeface="Book Antiqua"/>
                <a:cs typeface="Book Antiqua"/>
              </a:rPr>
              <a:t>a </a:t>
            </a:r>
            <a:r>
              <a:rPr sz="2000" spc="595" dirty="0">
                <a:latin typeface="Book Antiqua"/>
                <a:cs typeface="Book Antiqua"/>
              </a:rPr>
              <a:t> </a:t>
            </a:r>
            <a:r>
              <a:rPr sz="2000" spc="10" dirty="0">
                <a:latin typeface="Book Antiqua"/>
                <a:cs typeface="Book Antiqua"/>
              </a:rPr>
              <a:t>bonafide</a:t>
            </a:r>
            <a:r>
              <a:rPr sz="2000" spc="-114" dirty="0">
                <a:latin typeface="Book Antiqua"/>
                <a:cs typeface="Book Antiqua"/>
              </a:rPr>
              <a:t> </a:t>
            </a:r>
            <a:r>
              <a:rPr sz="2000" spc="25" dirty="0">
                <a:latin typeface="Book Antiqua"/>
                <a:cs typeface="Book Antiqua"/>
              </a:rPr>
              <a:t>and</a:t>
            </a:r>
            <a:r>
              <a:rPr sz="2000" spc="-125" dirty="0">
                <a:latin typeface="Book Antiqua"/>
                <a:cs typeface="Book Antiqua"/>
              </a:rPr>
              <a:t> </a:t>
            </a:r>
            <a:r>
              <a:rPr sz="2000" spc="15" dirty="0">
                <a:latin typeface="Book Antiqua"/>
                <a:cs typeface="Book Antiqua"/>
              </a:rPr>
              <a:t>inadvertent</a:t>
            </a:r>
            <a:r>
              <a:rPr sz="2000" spc="-135" dirty="0">
                <a:latin typeface="Book Antiqua"/>
                <a:cs typeface="Book Antiqua"/>
              </a:rPr>
              <a:t> </a:t>
            </a:r>
            <a:r>
              <a:rPr sz="2000" spc="5" dirty="0">
                <a:latin typeface="Book Antiqua"/>
                <a:cs typeface="Book Antiqua"/>
              </a:rPr>
              <a:t>error</a:t>
            </a:r>
            <a:r>
              <a:rPr sz="2000" spc="-65" dirty="0">
                <a:latin typeface="Book Antiqua"/>
                <a:cs typeface="Book Antiqua"/>
              </a:rPr>
              <a:t> </a:t>
            </a:r>
            <a:r>
              <a:rPr sz="2000" spc="15" dirty="0">
                <a:latin typeface="Book Antiqua"/>
                <a:cs typeface="Book Antiqua"/>
              </a:rPr>
              <a:t>or</a:t>
            </a:r>
            <a:r>
              <a:rPr sz="2000" spc="10" dirty="0">
                <a:latin typeface="Book Antiqua"/>
                <a:cs typeface="Book Antiqua"/>
              </a:rPr>
              <a:t> a</a:t>
            </a:r>
            <a:r>
              <a:rPr sz="2000" spc="-15" dirty="0">
                <a:latin typeface="Book Antiqua"/>
                <a:cs typeface="Book Antiqua"/>
              </a:rPr>
              <a:t> </a:t>
            </a:r>
            <a:r>
              <a:rPr sz="2000" spc="5">
                <a:latin typeface="Book Antiqua"/>
                <a:cs typeface="Book Antiqua"/>
              </a:rPr>
              <a:t>mistake</a:t>
            </a:r>
            <a:r>
              <a:rPr sz="2000" spc="-120">
                <a:latin typeface="Book Antiqua"/>
                <a:cs typeface="Book Antiqua"/>
              </a:rPr>
              <a:t> </a:t>
            </a:r>
            <a:r>
              <a:rPr sz="2000" spc="15" smtClean="0">
                <a:latin typeface="Book Antiqua"/>
                <a:cs typeface="Book Antiqua"/>
              </a:rPr>
              <a:t>on</a:t>
            </a:r>
            <a:r>
              <a:rPr lang="en-US" sz="2000" spc="15" dirty="0" smtClean="0">
                <a:latin typeface="Book Antiqua"/>
                <a:cs typeface="Book Antiqua"/>
              </a:rPr>
              <a:t> the</a:t>
            </a:r>
            <a:r>
              <a:rPr sz="2000" spc="-50" smtClean="0">
                <a:latin typeface="Book Antiqua"/>
                <a:cs typeface="Book Antiqua"/>
              </a:rPr>
              <a:t> </a:t>
            </a:r>
            <a:r>
              <a:rPr sz="2000" spc="20" dirty="0">
                <a:latin typeface="Book Antiqua"/>
                <a:cs typeface="Book Antiqua"/>
              </a:rPr>
              <a:t>part</a:t>
            </a:r>
            <a:r>
              <a:rPr sz="2000" spc="-60" dirty="0">
                <a:latin typeface="Book Antiqua"/>
                <a:cs typeface="Book Antiqua"/>
              </a:rPr>
              <a:t> </a:t>
            </a:r>
            <a:r>
              <a:rPr sz="2000" spc="10" dirty="0">
                <a:latin typeface="Book Antiqua"/>
                <a:cs typeface="Book Antiqua"/>
              </a:rPr>
              <a:t>of</a:t>
            </a:r>
            <a:r>
              <a:rPr sz="2000" dirty="0">
                <a:latin typeface="Book Antiqua"/>
                <a:cs typeface="Book Antiqua"/>
              </a:rPr>
              <a:t> </a:t>
            </a:r>
            <a:r>
              <a:rPr sz="2000" spc="10" dirty="0">
                <a:latin typeface="Book Antiqua"/>
                <a:cs typeface="Book Antiqua"/>
              </a:rPr>
              <a:t>assessee.</a:t>
            </a:r>
            <a:endParaRPr sz="2000">
              <a:latin typeface="Book Antiqua"/>
              <a:cs typeface="Book Antiqua"/>
            </a:endParaRPr>
          </a:p>
          <a:p>
            <a:pPr>
              <a:lnSpc>
                <a:spcPct val="100000"/>
              </a:lnSpc>
              <a:spcBef>
                <a:spcPts val="20"/>
              </a:spcBef>
              <a:buFont typeface="Arial"/>
              <a:buChar char="•"/>
            </a:pPr>
            <a:endParaRPr sz="2800">
              <a:latin typeface="Times New Roman"/>
              <a:cs typeface="Times New Roman"/>
            </a:endParaRPr>
          </a:p>
          <a:p>
            <a:pPr marL="355600" marR="6350" indent="-343535" algn="just">
              <a:lnSpc>
                <a:spcPct val="79800"/>
              </a:lnSpc>
              <a:buFont typeface="Arial"/>
              <a:buChar char="•"/>
              <a:tabLst>
                <a:tab pos="356235" algn="l"/>
              </a:tabLst>
            </a:pPr>
            <a:r>
              <a:rPr sz="2000" dirty="0">
                <a:latin typeface="Book Antiqua"/>
                <a:cs typeface="Book Antiqua"/>
              </a:rPr>
              <a:t>However, </a:t>
            </a:r>
            <a:r>
              <a:rPr sz="2000" spc="15">
                <a:latin typeface="Book Antiqua"/>
                <a:cs typeface="Book Antiqua"/>
              </a:rPr>
              <a:t>post </a:t>
            </a:r>
            <a:r>
              <a:rPr lang="en-IN" sz="2000" dirty="0" smtClean="0">
                <a:latin typeface="Book Antiqua"/>
                <a:cs typeface="Book Antiqua"/>
              </a:rPr>
              <a:t>DEMONETISATION</a:t>
            </a:r>
            <a:r>
              <a:rPr sz="2000" smtClean="0">
                <a:latin typeface="Book Antiqua"/>
                <a:cs typeface="Book Antiqua"/>
              </a:rPr>
              <a:t> </a:t>
            </a:r>
            <a:r>
              <a:rPr sz="2000" spc="-10" dirty="0">
                <a:latin typeface="Book Antiqua"/>
                <a:cs typeface="Book Antiqua"/>
              </a:rPr>
              <a:t>period, </a:t>
            </a:r>
            <a:r>
              <a:rPr sz="2000" spc="5" dirty="0">
                <a:latin typeface="Book Antiqua"/>
                <a:cs typeface="Book Antiqua"/>
              </a:rPr>
              <a:t>it </a:t>
            </a:r>
            <a:r>
              <a:rPr sz="2000" spc="25" dirty="0">
                <a:latin typeface="Book Antiqua"/>
                <a:cs typeface="Book Antiqua"/>
              </a:rPr>
              <a:t>was </a:t>
            </a:r>
            <a:r>
              <a:rPr sz="2000" spc="-5" dirty="0">
                <a:latin typeface="Book Antiqua"/>
                <a:cs typeface="Book Antiqua"/>
              </a:rPr>
              <a:t>found that </a:t>
            </a:r>
            <a:r>
              <a:rPr sz="2000" spc="-15" dirty="0">
                <a:latin typeface="Book Antiqua"/>
                <a:cs typeface="Book Antiqua"/>
              </a:rPr>
              <a:t>some </a:t>
            </a:r>
            <a:r>
              <a:rPr sz="2000" spc="15" dirty="0">
                <a:latin typeface="Book Antiqua"/>
                <a:cs typeface="Book Antiqua"/>
              </a:rPr>
              <a:t>of  </a:t>
            </a:r>
            <a:r>
              <a:rPr sz="2000" spc="5" dirty="0">
                <a:latin typeface="Book Antiqua"/>
                <a:cs typeface="Book Antiqua"/>
              </a:rPr>
              <a:t>the assessees tried to </a:t>
            </a:r>
            <a:r>
              <a:rPr sz="2000" dirty="0">
                <a:latin typeface="Book Antiqua"/>
                <a:cs typeface="Book Antiqua"/>
              </a:rPr>
              <a:t>build </a:t>
            </a:r>
            <a:r>
              <a:rPr sz="2000" spc="-5" dirty="0">
                <a:latin typeface="Book Antiqua"/>
                <a:cs typeface="Book Antiqua"/>
              </a:rPr>
              <a:t>an </a:t>
            </a:r>
            <a:r>
              <a:rPr sz="2000" spc="5" dirty="0">
                <a:latin typeface="Book Antiqua"/>
                <a:cs typeface="Book Antiqua"/>
              </a:rPr>
              <a:t>explanation </a:t>
            </a:r>
            <a:r>
              <a:rPr sz="2000" dirty="0">
                <a:latin typeface="Book Antiqua"/>
                <a:cs typeface="Book Antiqua"/>
              </a:rPr>
              <a:t>for </a:t>
            </a:r>
            <a:r>
              <a:rPr sz="2000" spc="5" dirty="0">
                <a:latin typeface="Book Antiqua"/>
                <a:cs typeface="Book Antiqua"/>
              </a:rPr>
              <a:t>cash deposits in  their </a:t>
            </a:r>
            <a:r>
              <a:rPr sz="2000" dirty="0">
                <a:latin typeface="Book Antiqua"/>
                <a:cs typeface="Book Antiqua"/>
              </a:rPr>
              <a:t>bank </a:t>
            </a:r>
            <a:r>
              <a:rPr sz="2000" spc="10" dirty="0">
                <a:latin typeface="Book Antiqua"/>
                <a:cs typeface="Book Antiqua"/>
              </a:rPr>
              <a:t>accounts </a:t>
            </a:r>
            <a:r>
              <a:rPr sz="2000" spc="5" dirty="0">
                <a:latin typeface="Book Antiqua"/>
                <a:cs typeface="Book Antiqua"/>
              </a:rPr>
              <a:t>by </a:t>
            </a:r>
            <a:r>
              <a:rPr sz="2000" dirty="0">
                <a:latin typeface="Book Antiqua"/>
                <a:cs typeface="Book Antiqua"/>
              </a:rPr>
              <a:t>manipulating </a:t>
            </a:r>
            <a:r>
              <a:rPr sz="2000" spc="-5" dirty="0">
                <a:latin typeface="Book Antiqua"/>
                <a:cs typeface="Book Antiqua"/>
              </a:rPr>
              <a:t>their books </a:t>
            </a:r>
            <a:r>
              <a:rPr sz="2000" spc="15" dirty="0">
                <a:latin typeface="Book Antiqua"/>
                <a:cs typeface="Book Antiqua"/>
              </a:rPr>
              <a:t>of </a:t>
            </a:r>
            <a:r>
              <a:rPr sz="2000" dirty="0">
                <a:latin typeface="Book Antiqua"/>
                <a:cs typeface="Book Antiqua"/>
              </a:rPr>
              <a:t>accounts </a:t>
            </a:r>
            <a:r>
              <a:rPr sz="2000" spc="25" dirty="0">
                <a:latin typeface="Book Antiqua"/>
                <a:cs typeface="Book Antiqua"/>
              </a:rPr>
              <a:t>and  </a:t>
            </a:r>
            <a:r>
              <a:rPr sz="2000" spc="5" dirty="0">
                <a:latin typeface="Book Antiqua"/>
                <a:cs typeface="Book Antiqua"/>
              </a:rPr>
              <a:t>filing </a:t>
            </a:r>
            <a:r>
              <a:rPr sz="2000" spc="10" dirty="0">
                <a:latin typeface="Book Antiqua"/>
                <a:cs typeface="Book Antiqua"/>
              </a:rPr>
              <a:t>revised </a:t>
            </a:r>
            <a:r>
              <a:rPr sz="2000" spc="15" dirty="0">
                <a:latin typeface="Book Antiqua"/>
                <a:cs typeface="Book Antiqua"/>
              </a:rPr>
              <a:t>or belated</a:t>
            </a:r>
            <a:r>
              <a:rPr sz="2000" spc="-345" dirty="0">
                <a:latin typeface="Book Antiqua"/>
                <a:cs typeface="Book Antiqua"/>
              </a:rPr>
              <a:t> </a:t>
            </a:r>
            <a:r>
              <a:rPr sz="2000" spc="5" dirty="0">
                <a:latin typeface="Book Antiqua"/>
                <a:cs typeface="Book Antiqua"/>
              </a:rPr>
              <a:t>ITRs.</a:t>
            </a:r>
            <a:endParaRPr sz="2000">
              <a:latin typeface="Book Antiqua"/>
              <a:cs typeface="Book Antiqua"/>
            </a:endParaRPr>
          </a:p>
          <a:p>
            <a:pPr>
              <a:lnSpc>
                <a:spcPct val="100000"/>
              </a:lnSpc>
              <a:spcBef>
                <a:spcPts val="5"/>
              </a:spcBef>
              <a:buFont typeface="Arial"/>
              <a:buChar char="•"/>
            </a:pPr>
            <a:endParaRPr sz="2800">
              <a:latin typeface="Times New Roman"/>
              <a:cs typeface="Times New Roman"/>
            </a:endParaRPr>
          </a:p>
          <a:p>
            <a:pPr marL="355600" marR="5715" indent="-343535" algn="just">
              <a:lnSpc>
                <a:spcPct val="80300"/>
              </a:lnSpc>
              <a:buFont typeface="Arial"/>
              <a:buChar char="•"/>
              <a:tabLst>
                <a:tab pos="356235" algn="l"/>
              </a:tabLst>
            </a:pPr>
            <a:r>
              <a:rPr sz="2000" spc="5" dirty="0">
                <a:latin typeface="Book Antiqua"/>
                <a:cs typeface="Book Antiqua"/>
              </a:rPr>
              <a:t>Filing </a:t>
            </a:r>
            <a:r>
              <a:rPr sz="2000" dirty="0">
                <a:latin typeface="Book Antiqua"/>
                <a:cs typeface="Book Antiqua"/>
              </a:rPr>
              <a:t>revised </a:t>
            </a:r>
            <a:r>
              <a:rPr sz="2000" spc="15" dirty="0">
                <a:latin typeface="Book Antiqua"/>
                <a:cs typeface="Book Antiqua"/>
              </a:rPr>
              <a:t>or </a:t>
            </a:r>
            <a:r>
              <a:rPr sz="2000" spc="5" dirty="0">
                <a:latin typeface="Book Antiqua"/>
                <a:cs typeface="Book Antiqua"/>
              </a:rPr>
              <a:t>belated </a:t>
            </a:r>
            <a:r>
              <a:rPr sz="2000" spc="10" dirty="0">
                <a:latin typeface="Book Antiqua"/>
                <a:cs typeface="Book Antiqua"/>
              </a:rPr>
              <a:t>ITRs </a:t>
            </a:r>
            <a:r>
              <a:rPr sz="2000" spc="-10" dirty="0">
                <a:latin typeface="Book Antiqua"/>
                <a:cs typeface="Book Antiqua"/>
              </a:rPr>
              <a:t>just </a:t>
            </a:r>
            <a:r>
              <a:rPr sz="2000" spc="5" dirty="0">
                <a:latin typeface="Book Antiqua"/>
                <a:cs typeface="Book Antiqua"/>
              </a:rPr>
              <a:t>to </a:t>
            </a:r>
            <a:r>
              <a:rPr sz="2000" dirty="0">
                <a:latin typeface="Book Antiqua"/>
                <a:cs typeface="Book Antiqua"/>
              </a:rPr>
              <a:t>build </a:t>
            </a:r>
            <a:r>
              <a:rPr sz="2000" spc="30" dirty="0">
                <a:latin typeface="Book Antiqua"/>
                <a:cs typeface="Book Antiqua"/>
              </a:rPr>
              <a:t>an </a:t>
            </a:r>
            <a:r>
              <a:rPr sz="2000" dirty="0">
                <a:latin typeface="Book Antiqua"/>
                <a:cs typeface="Book Antiqua"/>
              </a:rPr>
              <a:t>explanation for </a:t>
            </a:r>
            <a:r>
              <a:rPr sz="2000" spc="20" dirty="0">
                <a:latin typeface="Book Antiqua"/>
                <a:cs typeface="Book Antiqua"/>
              </a:rPr>
              <a:t>cash  </a:t>
            </a:r>
            <a:r>
              <a:rPr sz="2000" spc="5" dirty="0">
                <a:latin typeface="Book Antiqua"/>
                <a:cs typeface="Book Antiqua"/>
              </a:rPr>
              <a:t>deposits </a:t>
            </a:r>
            <a:r>
              <a:rPr sz="2000" spc="10" dirty="0">
                <a:latin typeface="Book Antiqua"/>
                <a:cs typeface="Book Antiqua"/>
              </a:rPr>
              <a:t>in </a:t>
            </a:r>
            <a:r>
              <a:rPr sz="2000" dirty="0">
                <a:latin typeface="Book Antiqua"/>
                <a:cs typeface="Book Antiqua"/>
              </a:rPr>
              <a:t>bank account </a:t>
            </a:r>
            <a:r>
              <a:rPr sz="2000" spc="-10" dirty="0">
                <a:latin typeface="Book Antiqua"/>
                <a:cs typeface="Book Antiqua"/>
              </a:rPr>
              <a:t>becomes </a:t>
            </a:r>
            <a:r>
              <a:rPr sz="2000" spc="-5" dirty="0">
                <a:latin typeface="Book Antiqua"/>
                <a:cs typeface="Book Antiqua"/>
              </a:rPr>
              <a:t>questionable </a:t>
            </a:r>
            <a:r>
              <a:rPr sz="2000" dirty="0">
                <a:latin typeface="Book Antiqua"/>
                <a:cs typeface="Book Antiqua"/>
              </a:rPr>
              <a:t>and, </a:t>
            </a:r>
            <a:r>
              <a:rPr sz="2000" spc="-10" dirty="0">
                <a:latin typeface="Book Antiqua"/>
                <a:cs typeface="Book Antiqua"/>
              </a:rPr>
              <a:t>therefore, </a:t>
            </a:r>
            <a:r>
              <a:rPr sz="2000" spc="5" dirty="0">
                <a:latin typeface="Book Antiqua"/>
                <a:cs typeface="Book Antiqua"/>
              </a:rPr>
              <a:t>the  transaction disclosed </a:t>
            </a:r>
            <a:r>
              <a:rPr sz="2000" spc="10" dirty="0">
                <a:latin typeface="Book Antiqua"/>
                <a:cs typeface="Book Antiqua"/>
              </a:rPr>
              <a:t>in </a:t>
            </a:r>
            <a:r>
              <a:rPr sz="2000" spc="5" dirty="0">
                <a:latin typeface="Book Antiqua"/>
                <a:cs typeface="Book Antiqua"/>
              </a:rPr>
              <a:t>it </a:t>
            </a:r>
            <a:r>
              <a:rPr sz="2000" dirty="0">
                <a:latin typeface="Book Antiqua"/>
                <a:cs typeface="Book Antiqua"/>
              </a:rPr>
              <a:t>which </a:t>
            </a:r>
            <a:r>
              <a:rPr sz="2000" spc="15" dirty="0">
                <a:latin typeface="Book Antiqua"/>
                <a:cs typeface="Book Antiqua"/>
              </a:rPr>
              <a:t>are </a:t>
            </a:r>
            <a:r>
              <a:rPr sz="2000" spc="5" dirty="0">
                <a:latin typeface="Book Antiqua"/>
                <a:cs typeface="Book Antiqua"/>
              </a:rPr>
              <a:t>over </a:t>
            </a:r>
            <a:r>
              <a:rPr sz="2000" dirty="0">
                <a:latin typeface="Book Antiqua"/>
                <a:cs typeface="Book Antiqua"/>
              </a:rPr>
              <a:t>and </a:t>
            </a:r>
            <a:r>
              <a:rPr sz="2000" spc="-5" dirty="0">
                <a:latin typeface="Book Antiqua"/>
                <a:cs typeface="Book Antiqua"/>
              </a:rPr>
              <a:t>above </a:t>
            </a:r>
            <a:r>
              <a:rPr sz="2000" spc="-20" dirty="0">
                <a:latin typeface="Book Antiqua"/>
                <a:cs typeface="Book Antiqua"/>
              </a:rPr>
              <a:t>the </a:t>
            </a:r>
            <a:r>
              <a:rPr sz="2000" spc="10" dirty="0">
                <a:latin typeface="Book Antiqua"/>
                <a:cs typeface="Book Antiqua"/>
              </a:rPr>
              <a:t>original </a:t>
            </a:r>
            <a:r>
              <a:rPr sz="2000" spc="595" dirty="0">
                <a:latin typeface="Book Antiqua"/>
                <a:cs typeface="Book Antiqua"/>
              </a:rPr>
              <a:t> </a:t>
            </a:r>
            <a:r>
              <a:rPr sz="2000" spc="5" dirty="0">
                <a:latin typeface="Book Antiqua"/>
                <a:cs typeface="Book Antiqua"/>
              </a:rPr>
              <a:t>return </a:t>
            </a:r>
            <a:r>
              <a:rPr sz="2000" spc="15" dirty="0">
                <a:latin typeface="Book Antiqua"/>
                <a:cs typeface="Book Antiqua"/>
              </a:rPr>
              <a:t>are </a:t>
            </a:r>
            <a:r>
              <a:rPr sz="2000" dirty="0">
                <a:latin typeface="Book Antiqua"/>
                <a:cs typeface="Book Antiqua"/>
              </a:rPr>
              <a:t>liable </a:t>
            </a:r>
            <a:r>
              <a:rPr sz="2000" spc="5" dirty="0">
                <a:latin typeface="Book Antiqua"/>
                <a:cs typeface="Book Antiqua"/>
              </a:rPr>
              <a:t>to be taxed under anti-abuse </a:t>
            </a:r>
            <a:r>
              <a:rPr sz="2000" dirty="0">
                <a:latin typeface="Book Antiqua"/>
                <a:cs typeface="Book Antiqua"/>
              </a:rPr>
              <a:t>provisions </a:t>
            </a:r>
            <a:r>
              <a:rPr sz="2000" spc="15" dirty="0">
                <a:latin typeface="Book Antiqua"/>
                <a:cs typeface="Book Antiqua"/>
              </a:rPr>
              <a:t>of </a:t>
            </a:r>
            <a:r>
              <a:rPr sz="2000" spc="5" dirty="0">
                <a:latin typeface="Book Antiqua"/>
                <a:cs typeface="Book Antiqua"/>
              </a:rPr>
              <a:t>the  Income-tax</a:t>
            </a:r>
            <a:r>
              <a:rPr sz="2000" spc="-135" dirty="0">
                <a:latin typeface="Book Antiqua"/>
                <a:cs typeface="Book Antiqua"/>
              </a:rPr>
              <a:t> </a:t>
            </a:r>
            <a:r>
              <a:rPr sz="2000" spc="10" dirty="0">
                <a:latin typeface="Book Antiqua"/>
                <a:cs typeface="Book Antiqua"/>
              </a:rPr>
              <a:t>Act.</a:t>
            </a:r>
            <a:endParaRPr sz="2000">
              <a:latin typeface="Book Antiqua"/>
              <a:cs typeface="Book Antiqu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643050"/>
            <a:ext cx="9143999" cy="693780"/>
          </a:xfrm>
          <a:prstGeom prst="rect">
            <a:avLst/>
          </a:prstGeom>
        </p:spPr>
        <p:txBody>
          <a:bodyPr vert="horz" wrap="square" lIns="0" tIns="16510" rIns="0" bIns="0" rtlCol="0">
            <a:spAutoFit/>
          </a:bodyPr>
          <a:lstStyle/>
          <a:p>
            <a:pPr marL="12700" algn="ctr">
              <a:lnSpc>
                <a:spcPct val="100000"/>
              </a:lnSpc>
              <a:spcBef>
                <a:spcPts val="130"/>
              </a:spcBef>
            </a:pPr>
            <a:r>
              <a:rPr sz="4400" u="none" spc="5" dirty="0">
                <a:effectLst>
                  <a:outerShdw blurRad="38100" dist="38100" dir="2700000" algn="tl">
                    <a:srgbClr val="000000">
                      <a:alpha val="43137"/>
                    </a:srgbClr>
                  </a:outerShdw>
                </a:effectLst>
              </a:rPr>
              <a:t>PENAL</a:t>
            </a:r>
            <a:r>
              <a:rPr sz="4400" u="none" spc="55" dirty="0">
                <a:effectLst>
                  <a:outerShdw blurRad="38100" dist="38100" dir="2700000" algn="tl">
                    <a:srgbClr val="000000">
                      <a:alpha val="43137"/>
                    </a:srgbClr>
                  </a:outerShdw>
                </a:effectLst>
              </a:rPr>
              <a:t> </a:t>
            </a:r>
            <a:r>
              <a:rPr sz="4400" u="none" spc="10" dirty="0">
                <a:effectLst>
                  <a:outerShdw blurRad="38100" dist="38100" dir="2700000" algn="tl">
                    <a:srgbClr val="000000">
                      <a:alpha val="43137"/>
                    </a:srgbClr>
                  </a:outerShdw>
                </a:effectLst>
              </a:rPr>
              <a:t>PROVISIONS</a:t>
            </a:r>
            <a:endParaRPr sz="4400">
              <a:effectLst>
                <a:outerShdw blurRad="38100" dist="38100" dir="2700000" algn="tl">
                  <a:srgbClr val="000000">
                    <a:alpha val="43137"/>
                  </a:srgbClr>
                </a:outerShdw>
              </a:effectLst>
            </a:endParaRPr>
          </a:p>
        </p:txBody>
      </p:sp>
      <p:pic>
        <p:nvPicPr>
          <p:cNvPr id="8194" name="Picture 2" descr="Image result for penal provision"/>
          <p:cNvPicPr>
            <a:picLocks noChangeAspect="1" noChangeArrowheads="1"/>
          </p:cNvPicPr>
          <p:nvPr/>
        </p:nvPicPr>
        <p:blipFill>
          <a:blip r:embed="rId2"/>
          <a:srcRect/>
          <a:stretch>
            <a:fillRect/>
          </a:stretch>
        </p:blipFill>
        <p:spPr bwMode="auto">
          <a:xfrm>
            <a:off x="3357554" y="2786058"/>
            <a:ext cx="2389180" cy="3092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357298"/>
            <a:ext cx="9144000" cy="2047997"/>
          </a:xfrm>
          <a:prstGeom prst="rect">
            <a:avLst/>
          </a:prstGeom>
        </p:spPr>
        <p:txBody>
          <a:bodyPr vert="horz" wrap="square" lIns="0" tIns="16510" rIns="0" bIns="0" rtlCol="0">
            <a:spAutoFit/>
          </a:bodyPr>
          <a:lstStyle/>
          <a:p>
            <a:pPr marL="12700" algn="ctr">
              <a:lnSpc>
                <a:spcPct val="100000"/>
              </a:lnSpc>
              <a:spcBef>
                <a:spcPts val="130"/>
              </a:spcBef>
            </a:pPr>
            <a:r>
              <a:rPr lang="en-US" sz="4400" spc="10" dirty="0" smtClean="0">
                <a:effectLst>
                  <a:outerShdw blurRad="38100" dist="38100" dir="2700000" algn="tl">
                    <a:srgbClr val="000000">
                      <a:alpha val="43137"/>
                    </a:srgbClr>
                  </a:outerShdw>
                </a:effectLst>
              </a:rPr>
              <a:t/>
            </a:r>
            <a:br>
              <a:rPr lang="en-US" sz="4400" spc="10" dirty="0" smtClean="0">
                <a:effectLst>
                  <a:outerShdw blurRad="38100" dist="38100" dir="2700000" algn="tl">
                    <a:srgbClr val="000000">
                      <a:alpha val="43137"/>
                    </a:srgbClr>
                  </a:outerShdw>
                </a:effectLst>
              </a:rPr>
            </a:br>
            <a:r>
              <a:rPr lang="en-US" sz="4400" spc="10" dirty="0" smtClean="0">
                <a:effectLst>
                  <a:outerShdw blurRad="38100" dist="38100" dir="2700000" algn="tl">
                    <a:srgbClr val="000000">
                      <a:alpha val="43137"/>
                    </a:srgbClr>
                  </a:outerShdw>
                </a:effectLst>
              </a:rPr>
              <a:t/>
            </a:r>
            <a:br>
              <a:rPr lang="en-US" sz="4400" spc="10" dirty="0" smtClean="0">
                <a:effectLst>
                  <a:outerShdw blurRad="38100" dist="38100" dir="2700000" algn="tl">
                    <a:srgbClr val="000000">
                      <a:alpha val="43137"/>
                    </a:srgbClr>
                  </a:outerShdw>
                </a:effectLst>
              </a:rPr>
            </a:br>
            <a:r>
              <a:rPr sz="4400" spc="10" smtClean="0">
                <a:effectLst>
                  <a:outerShdw blurRad="38100" dist="38100" dir="2700000" algn="tl">
                    <a:srgbClr val="000000">
                      <a:alpha val="43137"/>
                    </a:srgbClr>
                  </a:outerShdw>
                </a:effectLst>
              </a:rPr>
              <a:t>SECTION </a:t>
            </a:r>
            <a:r>
              <a:rPr sz="4400" spc="10" dirty="0">
                <a:effectLst>
                  <a:outerShdw blurRad="38100" dist="38100" dir="2700000" algn="tl">
                    <a:srgbClr val="000000">
                      <a:alpha val="43137"/>
                    </a:srgbClr>
                  </a:outerShdw>
                </a:effectLst>
              </a:rPr>
              <a:t>271AAC</a:t>
            </a:r>
            <a:endParaRPr sz="4400" spc="1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582" y="794565"/>
            <a:ext cx="8074025" cy="5271123"/>
          </a:xfrm>
          <a:prstGeom prst="rect">
            <a:avLst/>
          </a:prstGeom>
        </p:spPr>
        <p:txBody>
          <a:bodyPr vert="horz" wrap="square" lIns="0" tIns="46355" rIns="0" bIns="0" rtlCol="0">
            <a:spAutoFit/>
          </a:bodyPr>
          <a:lstStyle/>
          <a:p>
            <a:pPr marL="355600" indent="-343535">
              <a:lnSpc>
                <a:spcPct val="100000"/>
              </a:lnSpc>
              <a:spcBef>
                <a:spcPts val="365"/>
              </a:spcBef>
              <a:buFont typeface="Wingdings"/>
              <a:buChar char=""/>
              <a:tabLst>
                <a:tab pos="356235" algn="l"/>
              </a:tabLst>
            </a:pPr>
            <a:endParaRPr lang="en-US" sz="2150" spc="10" dirty="0" smtClean="0">
              <a:latin typeface="Book Antiqua"/>
              <a:cs typeface="Book Antiqua"/>
            </a:endParaRPr>
          </a:p>
          <a:p>
            <a:pPr marL="355600" indent="-343535">
              <a:lnSpc>
                <a:spcPct val="100000"/>
              </a:lnSpc>
              <a:spcBef>
                <a:spcPts val="365"/>
              </a:spcBef>
              <a:buFont typeface="Wingdings"/>
              <a:buChar char=""/>
              <a:tabLst>
                <a:tab pos="356235" algn="l"/>
              </a:tabLst>
            </a:pPr>
            <a:r>
              <a:rPr sz="2150" spc="10" smtClean="0">
                <a:latin typeface="Book Antiqua"/>
                <a:cs typeface="Book Antiqua"/>
              </a:rPr>
              <a:t>Penalty </a:t>
            </a:r>
            <a:r>
              <a:rPr sz="2150" spc="-10" dirty="0">
                <a:latin typeface="Book Antiqua"/>
                <a:cs typeface="Book Antiqua"/>
              </a:rPr>
              <a:t>is </a:t>
            </a:r>
            <a:r>
              <a:rPr sz="2150" spc="-5" dirty="0">
                <a:latin typeface="Book Antiqua"/>
                <a:cs typeface="Book Antiqua"/>
              </a:rPr>
              <a:t>leviable</a:t>
            </a:r>
            <a:r>
              <a:rPr sz="2150" spc="254" dirty="0">
                <a:latin typeface="Book Antiqua"/>
                <a:cs typeface="Book Antiqua"/>
              </a:rPr>
              <a:t> </a:t>
            </a:r>
            <a:r>
              <a:rPr sz="2150" dirty="0">
                <a:latin typeface="Book Antiqua"/>
                <a:cs typeface="Book Antiqua"/>
              </a:rPr>
              <a:t>if:</a:t>
            </a:r>
            <a:endParaRPr sz="2150">
              <a:latin typeface="Book Antiqua"/>
              <a:cs typeface="Book Antiqua"/>
            </a:endParaRPr>
          </a:p>
          <a:p>
            <a:pPr marL="355600" marR="5080" lvl="1" algn="just">
              <a:lnSpc>
                <a:spcPts val="2410"/>
              </a:lnSpc>
              <a:spcBef>
                <a:spcPts val="495"/>
              </a:spcBef>
              <a:buAutoNum type="alphaUcParenR"/>
              <a:tabLst>
                <a:tab pos="756285" algn="l"/>
              </a:tabLst>
            </a:pPr>
            <a:r>
              <a:rPr sz="2150" spc="20" dirty="0">
                <a:latin typeface="Book Antiqua"/>
                <a:cs typeface="Book Antiqua"/>
              </a:rPr>
              <a:t>The </a:t>
            </a:r>
            <a:r>
              <a:rPr sz="2150" spc="15" dirty="0">
                <a:latin typeface="Book Antiqua"/>
                <a:cs typeface="Book Antiqua"/>
              </a:rPr>
              <a:t>total </a:t>
            </a:r>
            <a:r>
              <a:rPr sz="2150" spc="20" dirty="0">
                <a:latin typeface="Book Antiqua"/>
                <a:cs typeface="Book Antiqua"/>
              </a:rPr>
              <a:t>Income </a:t>
            </a:r>
            <a:r>
              <a:rPr sz="2150" spc="15" dirty="0">
                <a:latin typeface="Book Antiqua"/>
                <a:cs typeface="Book Antiqua"/>
              </a:rPr>
              <a:t>determined of </a:t>
            </a:r>
            <a:r>
              <a:rPr sz="2150" dirty="0">
                <a:latin typeface="Book Antiqua"/>
                <a:cs typeface="Book Antiqua"/>
              </a:rPr>
              <a:t>the </a:t>
            </a:r>
            <a:r>
              <a:rPr sz="2150" spc="20" dirty="0">
                <a:latin typeface="Book Antiqua"/>
                <a:cs typeface="Book Antiqua"/>
              </a:rPr>
              <a:t>Assessee </a:t>
            </a:r>
            <a:r>
              <a:rPr sz="2150" spc="10" dirty="0">
                <a:latin typeface="Book Antiqua"/>
                <a:cs typeface="Book Antiqua"/>
              </a:rPr>
              <a:t>includes </a:t>
            </a:r>
            <a:r>
              <a:rPr sz="2150" spc="25" dirty="0">
                <a:latin typeface="Book Antiqua"/>
                <a:cs typeface="Book Antiqua"/>
              </a:rPr>
              <a:t>any  </a:t>
            </a:r>
            <a:r>
              <a:rPr sz="2150" spc="15" dirty="0">
                <a:latin typeface="Book Antiqua"/>
                <a:cs typeface="Book Antiqua"/>
              </a:rPr>
              <a:t>income </a:t>
            </a:r>
            <a:r>
              <a:rPr sz="2150" dirty="0">
                <a:latin typeface="Book Antiqua"/>
                <a:cs typeface="Book Antiqua"/>
              </a:rPr>
              <a:t>referred </a:t>
            </a:r>
            <a:r>
              <a:rPr sz="2150" spc="-10" dirty="0">
                <a:latin typeface="Book Antiqua"/>
                <a:cs typeface="Book Antiqua"/>
              </a:rPr>
              <a:t>to in </a:t>
            </a:r>
            <a:r>
              <a:rPr sz="2150" dirty="0">
                <a:latin typeface="Book Antiqua"/>
                <a:cs typeface="Book Antiqua"/>
              </a:rPr>
              <a:t>Section </a:t>
            </a:r>
            <a:r>
              <a:rPr sz="2150" spc="30" dirty="0">
                <a:latin typeface="Book Antiqua"/>
                <a:cs typeface="Book Antiqua"/>
              </a:rPr>
              <a:t>68, 69, </a:t>
            </a:r>
            <a:r>
              <a:rPr sz="2150" spc="35" dirty="0">
                <a:latin typeface="Book Antiqua"/>
                <a:cs typeface="Book Antiqua"/>
              </a:rPr>
              <a:t>69A, </a:t>
            </a:r>
            <a:r>
              <a:rPr sz="2150" spc="30" dirty="0">
                <a:latin typeface="Book Antiqua"/>
                <a:cs typeface="Book Antiqua"/>
              </a:rPr>
              <a:t>69B, </a:t>
            </a:r>
            <a:r>
              <a:rPr sz="2150" spc="35" dirty="0">
                <a:latin typeface="Book Antiqua"/>
                <a:cs typeface="Book Antiqua"/>
              </a:rPr>
              <a:t>69C </a:t>
            </a:r>
            <a:r>
              <a:rPr sz="2150" spc="20" dirty="0">
                <a:latin typeface="Book Antiqua"/>
                <a:cs typeface="Book Antiqua"/>
              </a:rPr>
              <a:t>&amp;</a:t>
            </a:r>
            <a:r>
              <a:rPr sz="2150" spc="-300" dirty="0">
                <a:latin typeface="Book Antiqua"/>
                <a:cs typeface="Book Antiqua"/>
              </a:rPr>
              <a:t> </a:t>
            </a:r>
            <a:r>
              <a:rPr sz="2150" spc="35" dirty="0">
                <a:latin typeface="Book Antiqua"/>
                <a:cs typeface="Book Antiqua"/>
              </a:rPr>
              <a:t>69D</a:t>
            </a:r>
            <a:endParaRPr sz="2150">
              <a:latin typeface="Book Antiqua"/>
              <a:cs typeface="Book Antiqua"/>
            </a:endParaRPr>
          </a:p>
          <a:p>
            <a:pPr marL="355600" marR="7160259">
              <a:lnSpc>
                <a:spcPts val="2930"/>
              </a:lnSpc>
              <a:spcBef>
                <a:spcPts val="95"/>
              </a:spcBef>
            </a:pPr>
            <a:r>
              <a:rPr sz="2150" spc="50" dirty="0">
                <a:latin typeface="Book Antiqua"/>
                <a:cs typeface="Book Antiqua"/>
              </a:rPr>
              <a:t>A</a:t>
            </a:r>
            <a:r>
              <a:rPr sz="2150" spc="20" dirty="0">
                <a:latin typeface="Book Antiqua"/>
                <a:cs typeface="Book Antiqua"/>
              </a:rPr>
              <a:t>n</a:t>
            </a:r>
            <a:r>
              <a:rPr sz="2150" spc="10" dirty="0">
                <a:latin typeface="Book Antiqua"/>
                <a:cs typeface="Book Antiqua"/>
              </a:rPr>
              <a:t>d </a:t>
            </a:r>
            <a:r>
              <a:rPr sz="2150" spc="5" dirty="0">
                <a:latin typeface="Times New Roman"/>
                <a:cs typeface="Times New Roman"/>
              </a:rPr>
              <a:t> </a:t>
            </a:r>
            <a:r>
              <a:rPr sz="2150" spc="25" dirty="0">
                <a:latin typeface="Book Antiqua"/>
                <a:cs typeface="Book Antiqua"/>
              </a:rPr>
              <a:t>B)</a:t>
            </a:r>
            <a:endParaRPr sz="2150">
              <a:latin typeface="Book Antiqua"/>
              <a:cs typeface="Book Antiqua"/>
            </a:endParaRPr>
          </a:p>
          <a:p>
            <a:pPr marL="355600" marR="7620" algn="just">
              <a:lnSpc>
                <a:spcPts val="2410"/>
              </a:lnSpc>
              <a:spcBef>
                <a:spcPts val="340"/>
              </a:spcBef>
              <a:buAutoNum type="romanLcParenR"/>
              <a:tabLst>
                <a:tab pos="651510" algn="l"/>
              </a:tabLst>
            </a:pPr>
            <a:r>
              <a:rPr sz="2150" spc="20" dirty="0">
                <a:latin typeface="Book Antiqua"/>
                <a:cs typeface="Book Antiqua"/>
              </a:rPr>
              <a:t>The </a:t>
            </a:r>
            <a:r>
              <a:rPr sz="2150" spc="5" dirty="0">
                <a:latin typeface="Book Antiqua"/>
                <a:cs typeface="Book Antiqua"/>
              </a:rPr>
              <a:t>said </a:t>
            </a:r>
            <a:r>
              <a:rPr sz="2150" spc="20" dirty="0">
                <a:latin typeface="Book Antiqua"/>
                <a:cs typeface="Book Antiqua"/>
              </a:rPr>
              <a:t>Income </a:t>
            </a:r>
            <a:r>
              <a:rPr sz="2150" spc="25" dirty="0">
                <a:latin typeface="Book Antiqua"/>
                <a:cs typeface="Book Antiqua"/>
              </a:rPr>
              <a:t>has </a:t>
            </a:r>
            <a:r>
              <a:rPr sz="2150" spc="40" dirty="0">
                <a:latin typeface="Book Antiqua"/>
                <a:cs typeface="Book Antiqua"/>
              </a:rPr>
              <a:t>not </a:t>
            </a:r>
            <a:r>
              <a:rPr sz="2150" spc="10" dirty="0">
                <a:latin typeface="Book Antiqua"/>
                <a:cs typeface="Book Antiqua"/>
              </a:rPr>
              <a:t>been included </a:t>
            </a:r>
            <a:r>
              <a:rPr sz="2150" spc="-10" dirty="0">
                <a:latin typeface="Book Antiqua"/>
                <a:cs typeface="Book Antiqua"/>
              </a:rPr>
              <a:t>in </a:t>
            </a:r>
            <a:r>
              <a:rPr sz="2150" dirty="0">
                <a:latin typeface="Book Antiqua"/>
                <a:cs typeface="Book Antiqua"/>
              </a:rPr>
              <a:t>the Return </a:t>
            </a:r>
            <a:r>
              <a:rPr sz="2150" spc="20" dirty="0">
                <a:latin typeface="Book Antiqua"/>
                <a:cs typeface="Book Antiqua"/>
              </a:rPr>
              <a:t>of  Income </a:t>
            </a:r>
            <a:r>
              <a:rPr sz="2150" dirty="0">
                <a:latin typeface="Book Antiqua"/>
                <a:cs typeface="Book Antiqua"/>
              </a:rPr>
              <a:t>furnished </a:t>
            </a:r>
            <a:r>
              <a:rPr sz="2150" spc="10" dirty="0">
                <a:latin typeface="Book Antiqua"/>
                <a:cs typeface="Book Antiqua"/>
              </a:rPr>
              <a:t>u/s</a:t>
            </a:r>
            <a:r>
              <a:rPr sz="2150" spc="-270" dirty="0">
                <a:latin typeface="Book Antiqua"/>
                <a:cs typeface="Book Antiqua"/>
              </a:rPr>
              <a:t> </a:t>
            </a:r>
            <a:r>
              <a:rPr sz="2150" spc="45" dirty="0">
                <a:latin typeface="Book Antiqua"/>
                <a:cs typeface="Book Antiqua"/>
              </a:rPr>
              <a:t>139</a:t>
            </a:r>
            <a:endParaRPr sz="2150">
              <a:latin typeface="Book Antiqua"/>
              <a:cs typeface="Book Antiqua"/>
            </a:endParaRPr>
          </a:p>
          <a:p>
            <a:pPr marL="774700">
              <a:lnSpc>
                <a:spcPct val="100000"/>
              </a:lnSpc>
              <a:spcBef>
                <a:spcPts val="290"/>
              </a:spcBef>
            </a:pPr>
            <a:r>
              <a:rPr sz="2150" spc="30" dirty="0">
                <a:latin typeface="Book Antiqua"/>
                <a:cs typeface="Book Antiqua"/>
              </a:rPr>
              <a:t>Or</a:t>
            </a:r>
            <a:endParaRPr sz="2150">
              <a:latin typeface="Book Antiqua"/>
              <a:cs typeface="Book Antiqua"/>
            </a:endParaRPr>
          </a:p>
          <a:p>
            <a:pPr marL="355600" marR="7620" indent="-635" algn="just">
              <a:lnSpc>
                <a:spcPct val="93200"/>
              </a:lnSpc>
              <a:spcBef>
                <a:spcPts val="450"/>
              </a:spcBef>
              <a:buAutoNum type="romanLcParenR" startAt="2"/>
              <a:tabLst>
                <a:tab pos="689610" algn="l"/>
              </a:tabLst>
            </a:pPr>
            <a:r>
              <a:rPr sz="2150" spc="25" dirty="0">
                <a:latin typeface="Book Antiqua"/>
                <a:cs typeface="Book Antiqua"/>
              </a:rPr>
              <a:t>Tax </a:t>
            </a:r>
            <a:r>
              <a:rPr sz="2150" spc="20" dirty="0">
                <a:latin typeface="Book Antiqua"/>
                <a:cs typeface="Book Antiqua"/>
              </a:rPr>
              <a:t>on </a:t>
            </a:r>
            <a:r>
              <a:rPr sz="2150" dirty="0">
                <a:latin typeface="Book Antiqua"/>
                <a:cs typeface="Book Antiqua"/>
              </a:rPr>
              <a:t>the </a:t>
            </a:r>
            <a:r>
              <a:rPr sz="2150" spc="5" dirty="0">
                <a:latin typeface="Book Antiqua"/>
                <a:cs typeface="Book Antiqua"/>
              </a:rPr>
              <a:t>said </a:t>
            </a:r>
            <a:r>
              <a:rPr sz="2150" spc="20" dirty="0">
                <a:latin typeface="Book Antiqua"/>
                <a:cs typeface="Book Antiqua"/>
              </a:rPr>
              <a:t>Income </a:t>
            </a:r>
            <a:r>
              <a:rPr sz="2150" spc="25" dirty="0">
                <a:latin typeface="Book Antiqua"/>
                <a:cs typeface="Book Antiqua"/>
              </a:rPr>
              <a:t>is </a:t>
            </a:r>
            <a:r>
              <a:rPr sz="2150" spc="40" dirty="0">
                <a:latin typeface="Book Antiqua"/>
                <a:cs typeface="Book Antiqua"/>
              </a:rPr>
              <a:t>not </a:t>
            </a:r>
            <a:r>
              <a:rPr sz="2150" dirty="0">
                <a:latin typeface="Book Antiqua"/>
                <a:cs typeface="Book Antiqua"/>
              </a:rPr>
              <a:t>paid </a:t>
            </a:r>
            <a:r>
              <a:rPr sz="2150" spc="20" dirty="0">
                <a:latin typeface="Book Antiqua"/>
                <a:cs typeface="Book Antiqua"/>
              </a:rPr>
              <a:t>on </a:t>
            </a:r>
            <a:r>
              <a:rPr sz="2150" spc="15" dirty="0">
                <a:latin typeface="Book Antiqua"/>
                <a:cs typeface="Book Antiqua"/>
              </a:rPr>
              <a:t>or </a:t>
            </a:r>
            <a:r>
              <a:rPr sz="2150" spc="10" dirty="0">
                <a:latin typeface="Book Antiqua"/>
                <a:cs typeface="Book Antiqua"/>
              </a:rPr>
              <a:t>before </a:t>
            </a:r>
            <a:r>
              <a:rPr sz="2150" dirty="0">
                <a:latin typeface="Book Antiqua"/>
                <a:cs typeface="Book Antiqua"/>
              </a:rPr>
              <a:t>the </a:t>
            </a:r>
            <a:r>
              <a:rPr sz="2150" spc="15" dirty="0">
                <a:latin typeface="Book Antiqua"/>
                <a:cs typeface="Book Antiqua"/>
              </a:rPr>
              <a:t>end </a:t>
            </a:r>
            <a:r>
              <a:rPr sz="2150" spc="20" dirty="0">
                <a:latin typeface="Book Antiqua"/>
                <a:cs typeface="Book Antiqua"/>
              </a:rPr>
              <a:t>of  </a:t>
            </a:r>
            <a:r>
              <a:rPr sz="2150" dirty="0">
                <a:latin typeface="Book Antiqua"/>
                <a:cs typeface="Book Antiqua"/>
              </a:rPr>
              <a:t>the </a:t>
            </a:r>
            <a:r>
              <a:rPr sz="2150" spc="20" dirty="0">
                <a:latin typeface="Book Antiqua"/>
                <a:cs typeface="Book Antiqua"/>
              </a:rPr>
              <a:t>relevant </a:t>
            </a:r>
            <a:r>
              <a:rPr sz="2150" spc="10" dirty="0">
                <a:latin typeface="Book Antiqua"/>
                <a:cs typeface="Book Antiqua"/>
              </a:rPr>
              <a:t>previous </a:t>
            </a:r>
            <a:r>
              <a:rPr sz="2150" spc="15" dirty="0">
                <a:latin typeface="Book Antiqua"/>
                <a:cs typeface="Book Antiqua"/>
              </a:rPr>
              <a:t>year </a:t>
            </a:r>
            <a:r>
              <a:rPr sz="2150" spc="-10" dirty="0">
                <a:latin typeface="Book Antiqua"/>
                <a:cs typeface="Book Antiqua"/>
              </a:rPr>
              <a:t>in </a:t>
            </a:r>
            <a:r>
              <a:rPr sz="2150" spc="20" dirty="0">
                <a:latin typeface="Book Antiqua"/>
                <a:cs typeface="Book Antiqua"/>
              </a:rPr>
              <a:t>accordance </a:t>
            </a:r>
            <a:r>
              <a:rPr sz="2150" spc="5" dirty="0">
                <a:latin typeface="Book Antiqua"/>
                <a:cs typeface="Book Antiqua"/>
              </a:rPr>
              <a:t>with </a:t>
            </a:r>
            <a:r>
              <a:rPr sz="2150" spc="20" dirty="0">
                <a:latin typeface="Book Antiqua"/>
                <a:cs typeface="Book Antiqua"/>
              </a:rPr>
              <a:t>provisions of  </a:t>
            </a:r>
            <a:r>
              <a:rPr sz="2150" spc="-5" dirty="0">
                <a:latin typeface="Book Antiqua"/>
                <a:cs typeface="Book Antiqua"/>
              </a:rPr>
              <a:t>section </a:t>
            </a:r>
            <a:r>
              <a:rPr sz="2150" spc="35" dirty="0">
                <a:latin typeface="Book Antiqua"/>
                <a:cs typeface="Book Antiqua"/>
              </a:rPr>
              <a:t>115BBE </a:t>
            </a:r>
            <a:r>
              <a:rPr sz="2150" spc="30" dirty="0">
                <a:latin typeface="Book Antiqua"/>
                <a:cs typeface="Book Antiqua"/>
              </a:rPr>
              <a:t>(1)</a:t>
            </a:r>
            <a:r>
              <a:rPr sz="2150" spc="70" dirty="0">
                <a:latin typeface="Book Antiqua"/>
                <a:cs typeface="Book Antiqua"/>
              </a:rPr>
              <a:t> </a:t>
            </a:r>
            <a:r>
              <a:rPr sz="2150" dirty="0">
                <a:latin typeface="Book Antiqua"/>
                <a:cs typeface="Book Antiqua"/>
              </a:rPr>
              <a:t>(i)</a:t>
            </a:r>
            <a:endParaRPr sz="2150">
              <a:latin typeface="Book Antiqua"/>
              <a:cs typeface="Book Antiqua"/>
            </a:endParaRPr>
          </a:p>
          <a:p>
            <a:pPr>
              <a:lnSpc>
                <a:spcPct val="100000"/>
              </a:lnSpc>
              <a:spcBef>
                <a:spcPts val="40"/>
              </a:spcBef>
            </a:pPr>
            <a:endParaRPr sz="2750">
              <a:latin typeface="Times New Roman"/>
              <a:cs typeface="Times New Roman"/>
            </a:endParaRPr>
          </a:p>
          <a:p>
            <a:pPr marL="355600" indent="-343535">
              <a:lnSpc>
                <a:spcPts val="2490"/>
              </a:lnSpc>
              <a:buFont typeface="Wingdings"/>
              <a:buChar char=""/>
              <a:tabLst>
                <a:tab pos="356235" algn="l"/>
              </a:tabLst>
            </a:pPr>
            <a:r>
              <a:rPr sz="2150" spc="20" dirty="0">
                <a:latin typeface="Book Antiqua"/>
                <a:cs typeface="Book Antiqua"/>
              </a:rPr>
              <a:t>Amount</a:t>
            </a:r>
            <a:r>
              <a:rPr sz="2150" spc="190" dirty="0">
                <a:latin typeface="Book Antiqua"/>
                <a:cs typeface="Book Antiqua"/>
              </a:rPr>
              <a:t> </a:t>
            </a:r>
            <a:r>
              <a:rPr sz="2150" spc="15" dirty="0">
                <a:latin typeface="Book Antiqua"/>
                <a:cs typeface="Book Antiqua"/>
              </a:rPr>
              <a:t>of</a:t>
            </a:r>
            <a:r>
              <a:rPr sz="2150" spc="235" dirty="0">
                <a:latin typeface="Book Antiqua"/>
                <a:cs typeface="Book Antiqua"/>
              </a:rPr>
              <a:t> </a:t>
            </a:r>
            <a:r>
              <a:rPr sz="2150" spc="10" dirty="0">
                <a:latin typeface="Book Antiqua"/>
                <a:cs typeface="Book Antiqua"/>
              </a:rPr>
              <a:t>penalty</a:t>
            </a:r>
            <a:r>
              <a:rPr sz="2150" spc="210" dirty="0">
                <a:latin typeface="Book Antiqua"/>
                <a:cs typeface="Book Antiqua"/>
              </a:rPr>
              <a:t> </a:t>
            </a:r>
            <a:r>
              <a:rPr sz="2150" spc="15" dirty="0">
                <a:latin typeface="Book Antiqua"/>
                <a:cs typeface="Book Antiqua"/>
              </a:rPr>
              <a:t>–</a:t>
            </a:r>
            <a:r>
              <a:rPr sz="2150" spc="170" dirty="0">
                <a:latin typeface="Book Antiqua"/>
                <a:cs typeface="Book Antiqua"/>
              </a:rPr>
              <a:t> </a:t>
            </a:r>
            <a:r>
              <a:rPr sz="2150" spc="40" dirty="0">
                <a:latin typeface="Book Antiqua"/>
                <a:cs typeface="Book Antiqua"/>
              </a:rPr>
              <a:t>10%</a:t>
            </a:r>
            <a:r>
              <a:rPr sz="2150" spc="180" dirty="0">
                <a:latin typeface="Book Antiqua"/>
                <a:cs typeface="Book Antiqua"/>
              </a:rPr>
              <a:t> </a:t>
            </a:r>
            <a:r>
              <a:rPr sz="2150" spc="15" dirty="0">
                <a:latin typeface="Book Antiqua"/>
                <a:cs typeface="Book Antiqua"/>
              </a:rPr>
              <a:t>of</a:t>
            </a:r>
            <a:r>
              <a:rPr sz="2150" spc="235" dirty="0">
                <a:latin typeface="Book Antiqua"/>
                <a:cs typeface="Book Antiqua"/>
              </a:rPr>
              <a:t> </a:t>
            </a:r>
            <a:r>
              <a:rPr sz="2150" spc="10" dirty="0">
                <a:latin typeface="Book Antiqua"/>
                <a:cs typeface="Book Antiqua"/>
              </a:rPr>
              <a:t>tax</a:t>
            </a:r>
            <a:r>
              <a:rPr sz="2150" spc="215" dirty="0">
                <a:latin typeface="Book Antiqua"/>
                <a:cs typeface="Book Antiqua"/>
              </a:rPr>
              <a:t> </a:t>
            </a:r>
            <a:r>
              <a:rPr sz="2150" spc="5" dirty="0">
                <a:latin typeface="Book Antiqua"/>
                <a:cs typeface="Book Antiqua"/>
              </a:rPr>
              <a:t>payable</a:t>
            </a:r>
            <a:r>
              <a:rPr sz="2150" spc="229" dirty="0">
                <a:latin typeface="Book Antiqua"/>
                <a:cs typeface="Book Antiqua"/>
              </a:rPr>
              <a:t> </a:t>
            </a:r>
            <a:r>
              <a:rPr sz="2150" spc="30" dirty="0">
                <a:latin typeface="Book Antiqua"/>
                <a:cs typeface="Book Antiqua"/>
              </a:rPr>
              <a:t>as</a:t>
            </a:r>
            <a:r>
              <a:rPr sz="2150" spc="265" dirty="0">
                <a:latin typeface="Book Antiqua"/>
                <a:cs typeface="Book Antiqua"/>
              </a:rPr>
              <a:t> </a:t>
            </a:r>
            <a:r>
              <a:rPr sz="2150" dirty="0">
                <a:latin typeface="Book Antiqua"/>
                <a:cs typeface="Book Antiqua"/>
              </a:rPr>
              <a:t>per</a:t>
            </a:r>
            <a:r>
              <a:rPr sz="2150" spc="260" dirty="0">
                <a:latin typeface="Book Antiqua"/>
                <a:cs typeface="Book Antiqua"/>
              </a:rPr>
              <a:t> </a:t>
            </a:r>
            <a:r>
              <a:rPr sz="2150" spc="15" dirty="0">
                <a:latin typeface="Book Antiqua"/>
                <a:cs typeface="Book Antiqua"/>
              </a:rPr>
              <a:t>provisions</a:t>
            </a:r>
            <a:r>
              <a:rPr sz="2150" spc="220" dirty="0">
                <a:latin typeface="Book Antiqua"/>
                <a:cs typeface="Book Antiqua"/>
              </a:rPr>
              <a:t> </a:t>
            </a:r>
            <a:r>
              <a:rPr sz="2150" spc="15" dirty="0">
                <a:latin typeface="Book Antiqua"/>
                <a:cs typeface="Book Antiqua"/>
              </a:rPr>
              <a:t>of</a:t>
            </a:r>
            <a:endParaRPr sz="2150">
              <a:latin typeface="Book Antiqua"/>
              <a:cs typeface="Book Antiqua"/>
            </a:endParaRPr>
          </a:p>
          <a:p>
            <a:pPr marL="355600">
              <a:lnSpc>
                <a:spcPts val="2490"/>
              </a:lnSpc>
            </a:pPr>
            <a:r>
              <a:rPr sz="2150" spc="-5" dirty="0">
                <a:latin typeface="Book Antiqua"/>
                <a:cs typeface="Book Antiqua"/>
              </a:rPr>
              <a:t>section </a:t>
            </a:r>
            <a:r>
              <a:rPr sz="2150" spc="35" dirty="0">
                <a:latin typeface="Book Antiqua"/>
                <a:cs typeface="Book Antiqua"/>
              </a:rPr>
              <a:t>115 </a:t>
            </a:r>
            <a:r>
              <a:rPr sz="2150" spc="25" dirty="0">
                <a:latin typeface="Book Antiqua"/>
                <a:cs typeface="Book Antiqua"/>
              </a:rPr>
              <a:t>BBE </a:t>
            </a:r>
            <a:r>
              <a:rPr sz="2150" spc="15" dirty="0">
                <a:latin typeface="Book Antiqua"/>
                <a:cs typeface="Book Antiqua"/>
              </a:rPr>
              <a:t>(1)(i)</a:t>
            </a:r>
            <a:r>
              <a:rPr sz="2150" spc="75" dirty="0">
                <a:latin typeface="Book Antiqua"/>
                <a:cs typeface="Book Antiqua"/>
              </a:rPr>
              <a:t> </a:t>
            </a:r>
            <a:r>
              <a:rPr sz="2150" spc="5" dirty="0">
                <a:latin typeface="Book Antiqua"/>
                <a:cs typeface="Book Antiqua"/>
              </a:rPr>
              <a:t>.</a:t>
            </a:r>
            <a:endParaRPr sz="2150">
              <a:latin typeface="Book Antiqua"/>
              <a:cs typeface="Book Antiqua"/>
            </a:endParaRPr>
          </a:p>
        </p:txBody>
      </p:sp>
      <p:sp>
        <p:nvSpPr>
          <p:cNvPr id="3" name="object 3"/>
          <p:cNvSpPr txBox="1">
            <a:spLocks noGrp="1"/>
          </p:cNvSpPr>
          <p:nvPr>
            <p:ph type="title"/>
          </p:nvPr>
        </p:nvSpPr>
        <p:spPr>
          <a:xfrm>
            <a:off x="0" y="71366"/>
            <a:ext cx="9144000" cy="878446"/>
          </a:xfrm>
          <a:prstGeom prst="rect">
            <a:avLst/>
          </a:prstGeom>
        </p:spPr>
        <p:txBody>
          <a:bodyPr vert="horz" wrap="square" lIns="0" tIns="16510" rIns="0" bIns="0" rtlCol="0">
            <a:spAutoFit/>
          </a:bodyPr>
          <a:lstStyle/>
          <a:p>
            <a:pPr marL="12700" algn="ctr">
              <a:lnSpc>
                <a:spcPct val="100000"/>
              </a:lnSpc>
              <a:spcBef>
                <a:spcPts val="130"/>
              </a:spcBef>
            </a:pPr>
            <a:r>
              <a:rPr lang="en-US" b="1" u="sng" spc="-25" dirty="0" smtClean="0">
                <a:latin typeface="Times New Roman" pitchFamily="18" charset="0"/>
                <a:cs typeface="Times New Roman" pitchFamily="18" charset="0"/>
              </a:rPr>
              <a:t/>
            </a:r>
            <a:br>
              <a:rPr lang="en-US" b="1" u="sng" spc="-25" dirty="0" smtClean="0">
                <a:latin typeface="Times New Roman" pitchFamily="18" charset="0"/>
                <a:cs typeface="Times New Roman" pitchFamily="18" charset="0"/>
              </a:rPr>
            </a:br>
            <a:r>
              <a:rPr b="1" u="sng" spc="-25" smtClean="0">
                <a:latin typeface="Times New Roman" pitchFamily="18" charset="0"/>
                <a:cs typeface="Times New Roman" pitchFamily="18" charset="0"/>
              </a:rPr>
              <a:t>SECTION </a:t>
            </a:r>
            <a:r>
              <a:rPr b="1" u="sng" spc="-25" dirty="0">
                <a:latin typeface="Times New Roman" pitchFamily="18" charset="0"/>
                <a:cs typeface="Times New Roman" pitchFamily="18" charset="0"/>
              </a:rPr>
              <a:t>271AAC</a:t>
            </a:r>
            <a:endParaRPr b="1" u="sng" spc="-25">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580" y="1015691"/>
            <a:ext cx="8083551" cy="5490286"/>
          </a:xfrm>
          <a:prstGeom prst="rect">
            <a:avLst/>
          </a:prstGeom>
        </p:spPr>
        <p:txBody>
          <a:bodyPr vert="horz" wrap="square" lIns="0" tIns="12065" rIns="0" bIns="0" rtlCol="0">
            <a:spAutoFit/>
          </a:bodyPr>
          <a:lstStyle/>
          <a:p>
            <a:pPr marL="355600" marR="5080" indent="-343535" algn="just">
              <a:lnSpc>
                <a:spcPct val="101499"/>
              </a:lnSpc>
              <a:spcBef>
                <a:spcPts val="95"/>
              </a:spcBef>
              <a:buFont typeface="Wingdings"/>
              <a:buChar char=""/>
              <a:tabLst>
                <a:tab pos="356235" algn="l"/>
              </a:tabLst>
            </a:pPr>
            <a:r>
              <a:rPr sz="1850" spc="25" dirty="0">
                <a:latin typeface="Book Antiqua"/>
                <a:cs typeface="Book Antiqua"/>
              </a:rPr>
              <a:t>No </a:t>
            </a:r>
            <a:r>
              <a:rPr sz="1850" spc="10" dirty="0">
                <a:latin typeface="Book Antiqua"/>
                <a:cs typeface="Book Antiqua"/>
              </a:rPr>
              <a:t>penalty </a:t>
            </a:r>
            <a:r>
              <a:rPr sz="1850" spc="30" dirty="0">
                <a:latin typeface="Book Antiqua"/>
                <a:cs typeface="Book Antiqua"/>
              </a:rPr>
              <a:t>u/s </a:t>
            </a:r>
            <a:r>
              <a:rPr sz="1850" spc="40" dirty="0">
                <a:latin typeface="Book Antiqua"/>
                <a:cs typeface="Book Antiqua"/>
              </a:rPr>
              <a:t>270A </a:t>
            </a:r>
            <a:r>
              <a:rPr sz="1850" spc="25" dirty="0">
                <a:latin typeface="Book Antiqua"/>
                <a:cs typeface="Book Antiqua"/>
              </a:rPr>
              <a:t>due </a:t>
            </a:r>
            <a:r>
              <a:rPr sz="1850" dirty="0">
                <a:latin typeface="Book Antiqua"/>
                <a:cs typeface="Book Antiqua"/>
              </a:rPr>
              <a:t>to </a:t>
            </a:r>
            <a:r>
              <a:rPr sz="1850" spc="10" dirty="0">
                <a:latin typeface="Book Antiqua"/>
                <a:cs typeface="Book Antiqua"/>
              </a:rPr>
              <a:t>under </a:t>
            </a:r>
            <a:r>
              <a:rPr sz="1850" spc="20" dirty="0">
                <a:latin typeface="Book Antiqua"/>
                <a:cs typeface="Book Antiqua"/>
              </a:rPr>
              <a:t>reporting of </a:t>
            </a:r>
            <a:r>
              <a:rPr sz="1850" spc="15" dirty="0">
                <a:latin typeface="Book Antiqua"/>
                <a:cs typeface="Book Antiqua"/>
              </a:rPr>
              <a:t>income </a:t>
            </a:r>
            <a:r>
              <a:rPr sz="1850" spc="20" dirty="0">
                <a:latin typeface="Book Antiqua"/>
                <a:cs typeface="Book Antiqua"/>
              </a:rPr>
              <a:t>shall </a:t>
            </a:r>
            <a:r>
              <a:rPr sz="1850" spc="95" dirty="0">
                <a:latin typeface="Book Antiqua"/>
                <a:cs typeface="Book Antiqua"/>
              </a:rPr>
              <a:t>be  </a:t>
            </a:r>
            <a:r>
              <a:rPr sz="1850" spc="15" dirty="0">
                <a:latin typeface="Book Antiqua"/>
                <a:cs typeface="Book Antiqua"/>
              </a:rPr>
              <a:t>imposed </a:t>
            </a:r>
            <a:r>
              <a:rPr sz="1850" spc="-5" dirty="0">
                <a:latin typeface="Book Antiqua"/>
                <a:cs typeface="Book Antiqua"/>
              </a:rPr>
              <a:t>in </a:t>
            </a:r>
            <a:r>
              <a:rPr sz="1850" spc="20" dirty="0">
                <a:latin typeface="Book Antiqua"/>
                <a:cs typeface="Book Antiqua"/>
              </a:rPr>
              <a:t>respect </a:t>
            </a:r>
            <a:r>
              <a:rPr sz="1850" spc="60" dirty="0">
                <a:latin typeface="Book Antiqua"/>
                <a:cs typeface="Book Antiqua"/>
              </a:rPr>
              <a:t>of </a:t>
            </a:r>
            <a:r>
              <a:rPr sz="1850" spc="15" dirty="0">
                <a:latin typeface="Book Antiqua"/>
                <a:cs typeface="Book Antiqua"/>
              </a:rPr>
              <a:t>the income </a:t>
            </a:r>
            <a:r>
              <a:rPr sz="1850" spc="25" dirty="0">
                <a:latin typeface="Book Antiqua"/>
                <a:cs typeface="Book Antiqua"/>
              </a:rPr>
              <a:t>on </a:t>
            </a:r>
            <a:r>
              <a:rPr sz="1850" spc="15" dirty="0">
                <a:latin typeface="Book Antiqua"/>
                <a:cs typeface="Book Antiqua"/>
              </a:rPr>
              <a:t>which </a:t>
            </a:r>
            <a:r>
              <a:rPr sz="1850" spc="25" dirty="0">
                <a:latin typeface="Book Antiqua"/>
                <a:cs typeface="Book Antiqua"/>
              </a:rPr>
              <a:t>penalty </a:t>
            </a:r>
            <a:r>
              <a:rPr sz="1850" spc="20" dirty="0">
                <a:latin typeface="Book Antiqua"/>
                <a:cs typeface="Book Antiqua"/>
              </a:rPr>
              <a:t>can </a:t>
            </a:r>
            <a:r>
              <a:rPr sz="1850" spc="15" dirty="0">
                <a:latin typeface="Book Antiqua"/>
                <a:cs typeface="Book Antiqua"/>
              </a:rPr>
              <a:t>be </a:t>
            </a:r>
            <a:r>
              <a:rPr sz="1850" spc="20" dirty="0">
                <a:latin typeface="Book Antiqua"/>
                <a:cs typeface="Book Antiqua"/>
              </a:rPr>
              <a:t>levied </a:t>
            </a:r>
            <a:r>
              <a:rPr sz="1850" spc="5" dirty="0">
                <a:latin typeface="Book Antiqua"/>
                <a:cs typeface="Book Antiqua"/>
              </a:rPr>
              <a:t>u/s  </a:t>
            </a:r>
            <a:r>
              <a:rPr sz="1850" spc="35" dirty="0">
                <a:latin typeface="Book Antiqua"/>
                <a:cs typeface="Book Antiqua"/>
              </a:rPr>
              <a:t>271</a:t>
            </a:r>
            <a:r>
              <a:rPr sz="1850" spc="-55" dirty="0">
                <a:latin typeface="Book Antiqua"/>
                <a:cs typeface="Book Antiqua"/>
              </a:rPr>
              <a:t> </a:t>
            </a:r>
            <a:r>
              <a:rPr sz="1850" dirty="0">
                <a:latin typeface="Book Antiqua"/>
                <a:cs typeface="Book Antiqua"/>
              </a:rPr>
              <a:t>AAC.</a:t>
            </a:r>
            <a:endParaRPr sz="1850">
              <a:latin typeface="Book Antiqua"/>
              <a:cs typeface="Book Antiqua"/>
            </a:endParaRPr>
          </a:p>
          <a:p>
            <a:pPr>
              <a:lnSpc>
                <a:spcPct val="100000"/>
              </a:lnSpc>
              <a:spcBef>
                <a:spcPts val="45"/>
              </a:spcBef>
              <a:buFont typeface="Wingdings"/>
              <a:buChar char=""/>
            </a:pPr>
            <a:endParaRPr sz="2700">
              <a:latin typeface="Times New Roman"/>
              <a:cs typeface="Times New Roman"/>
            </a:endParaRPr>
          </a:p>
          <a:p>
            <a:pPr marL="355600" marR="12700" indent="-343535" algn="just">
              <a:lnSpc>
                <a:spcPct val="104900"/>
              </a:lnSpc>
              <a:buFont typeface="Wingdings"/>
              <a:buChar char=""/>
              <a:tabLst>
                <a:tab pos="356235" algn="l"/>
              </a:tabLst>
            </a:pPr>
            <a:r>
              <a:rPr sz="1850" spc="10" dirty="0">
                <a:latin typeface="Book Antiqua"/>
                <a:cs typeface="Book Antiqua"/>
              </a:rPr>
              <a:t>Penalty </a:t>
            </a:r>
            <a:r>
              <a:rPr sz="1850" spc="15" dirty="0">
                <a:latin typeface="Book Antiqua"/>
                <a:cs typeface="Book Antiqua"/>
              </a:rPr>
              <a:t>imposable </a:t>
            </a:r>
            <a:r>
              <a:rPr sz="1850" spc="5" dirty="0">
                <a:latin typeface="Book Antiqua"/>
                <a:cs typeface="Book Antiqua"/>
              </a:rPr>
              <a:t>u/s </a:t>
            </a:r>
            <a:r>
              <a:rPr sz="1850" spc="35" dirty="0">
                <a:latin typeface="Book Antiqua"/>
                <a:cs typeface="Book Antiqua"/>
              </a:rPr>
              <a:t>271 </a:t>
            </a:r>
            <a:r>
              <a:rPr sz="1850" spc="40" dirty="0">
                <a:latin typeface="Book Antiqua"/>
                <a:cs typeface="Book Antiqua"/>
              </a:rPr>
              <a:t>AAB </a:t>
            </a:r>
            <a:r>
              <a:rPr sz="1850" dirty="0">
                <a:latin typeface="Book Antiqua"/>
                <a:cs typeface="Book Antiqua"/>
              </a:rPr>
              <a:t>due to </a:t>
            </a:r>
            <a:r>
              <a:rPr sz="1850" spc="20" dirty="0">
                <a:latin typeface="Book Antiqua"/>
                <a:cs typeface="Book Antiqua"/>
              </a:rPr>
              <a:t>search </a:t>
            </a:r>
            <a:r>
              <a:rPr sz="1850" spc="25" dirty="0">
                <a:latin typeface="Book Antiqua"/>
                <a:cs typeface="Book Antiqua"/>
              </a:rPr>
              <a:t>being conducted </a:t>
            </a:r>
            <a:r>
              <a:rPr sz="1850" spc="5" dirty="0">
                <a:latin typeface="Book Antiqua"/>
                <a:cs typeface="Book Antiqua"/>
              </a:rPr>
              <a:t>u/s </a:t>
            </a:r>
            <a:r>
              <a:rPr sz="1850" spc="35" dirty="0">
                <a:latin typeface="Book Antiqua"/>
                <a:cs typeface="Book Antiqua"/>
              </a:rPr>
              <a:t>132,  </a:t>
            </a:r>
            <a:r>
              <a:rPr sz="1850" spc="10" dirty="0">
                <a:latin typeface="Book Antiqua"/>
                <a:cs typeface="Book Antiqua"/>
              </a:rPr>
              <a:t>simultaneous penalty </a:t>
            </a:r>
            <a:r>
              <a:rPr sz="1850" spc="20" dirty="0">
                <a:latin typeface="Book Antiqua"/>
                <a:cs typeface="Book Antiqua"/>
              </a:rPr>
              <a:t>can </a:t>
            </a:r>
            <a:r>
              <a:rPr sz="1850" spc="15" dirty="0">
                <a:latin typeface="Book Antiqua"/>
                <a:cs typeface="Book Antiqua"/>
              </a:rPr>
              <a:t>be </a:t>
            </a:r>
            <a:r>
              <a:rPr sz="1850" dirty="0">
                <a:latin typeface="Book Antiqua"/>
                <a:cs typeface="Book Antiqua"/>
              </a:rPr>
              <a:t>levied </a:t>
            </a:r>
            <a:r>
              <a:rPr sz="1850" spc="5" dirty="0">
                <a:latin typeface="Book Antiqua"/>
                <a:cs typeface="Book Antiqua"/>
              </a:rPr>
              <a:t>u/s </a:t>
            </a:r>
            <a:r>
              <a:rPr sz="1850" spc="35" dirty="0">
                <a:latin typeface="Book Antiqua"/>
                <a:cs typeface="Book Antiqua"/>
              </a:rPr>
              <a:t>271</a:t>
            </a:r>
            <a:r>
              <a:rPr sz="1850" spc="300" dirty="0">
                <a:latin typeface="Book Antiqua"/>
                <a:cs typeface="Book Antiqua"/>
              </a:rPr>
              <a:t> </a:t>
            </a:r>
            <a:r>
              <a:rPr sz="1850" dirty="0">
                <a:latin typeface="Book Antiqua"/>
                <a:cs typeface="Book Antiqua"/>
              </a:rPr>
              <a:t>AAC.</a:t>
            </a:r>
            <a:endParaRPr sz="1850">
              <a:latin typeface="Book Antiqua"/>
              <a:cs typeface="Book Antiqua"/>
            </a:endParaRPr>
          </a:p>
          <a:p>
            <a:pPr>
              <a:lnSpc>
                <a:spcPct val="100000"/>
              </a:lnSpc>
              <a:spcBef>
                <a:spcPts val="10"/>
              </a:spcBef>
              <a:buFont typeface="Wingdings"/>
              <a:buChar char=""/>
            </a:pPr>
            <a:endParaRPr sz="2800">
              <a:latin typeface="Times New Roman"/>
              <a:cs typeface="Times New Roman"/>
            </a:endParaRPr>
          </a:p>
          <a:p>
            <a:pPr marL="355600" marR="16510" indent="-343535" algn="just">
              <a:lnSpc>
                <a:spcPct val="101499"/>
              </a:lnSpc>
              <a:buFont typeface="Wingdings"/>
              <a:buChar char=""/>
              <a:tabLst>
                <a:tab pos="356235" algn="l"/>
              </a:tabLst>
            </a:pPr>
            <a:r>
              <a:rPr sz="1850" spc="15" dirty="0">
                <a:latin typeface="Book Antiqua"/>
                <a:cs typeface="Book Antiqua"/>
              </a:rPr>
              <a:t>Provisions </a:t>
            </a:r>
            <a:r>
              <a:rPr sz="1850" spc="20" dirty="0">
                <a:latin typeface="Book Antiqua"/>
                <a:cs typeface="Book Antiqua"/>
              </a:rPr>
              <a:t>of </a:t>
            </a:r>
            <a:r>
              <a:rPr sz="1850" spc="15" dirty="0">
                <a:latin typeface="Book Antiqua"/>
                <a:cs typeface="Book Antiqua"/>
              </a:rPr>
              <a:t>Section </a:t>
            </a:r>
            <a:r>
              <a:rPr sz="1850" spc="35" dirty="0">
                <a:latin typeface="Book Antiqua"/>
                <a:cs typeface="Book Antiqua"/>
              </a:rPr>
              <a:t>274, </a:t>
            </a:r>
            <a:r>
              <a:rPr sz="1850" spc="10" dirty="0">
                <a:latin typeface="Book Antiqua"/>
                <a:cs typeface="Book Antiqua"/>
              </a:rPr>
              <a:t>dealing </a:t>
            </a:r>
            <a:r>
              <a:rPr sz="1850" spc="20" dirty="0">
                <a:latin typeface="Book Antiqua"/>
                <a:cs typeface="Book Antiqua"/>
              </a:rPr>
              <a:t>with </a:t>
            </a:r>
            <a:r>
              <a:rPr sz="1850" spc="15" dirty="0">
                <a:latin typeface="Book Antiqua"/>
                <a:cs typeface="Book Antiqua"/>
              </a:rPr>
              <a:t>‘Procedure </a:t>
            </a:r>
            <a:r>
              <a:rPr sz="1850" spc="10" dirty="0">
                <a:latin typeface="Book Antiqua"/>
                <a:cs typeface="Book Antiqua"/>
              </a:rPr>
              <a:t>for </a:t>
            </a:r>
            <a:r>
              <a:rPr sz="1850" spc="20" dirty="0">
                <a:latin typeface="Book Antiqua"/>
                <a:cs typeface="Book Antiqua"/>
              </a:rPr>
              <a:t>levy of penalty’  </a:t>
            </a:r>
            <a:r>
              <a:rPr sz="1850" spc="35" dirty="0">
                <a:latin typeface="Book Antiqua"/>
                <a:cs typeface="Book Antiqua"/>
              </a:rPr>
              <a:t>and </a:t>
            </a:r>
            <a:r>
              <a:rPr sz="1850" spc="10" dirty="0">
                <a:latin typeface="Book Antiqua"/>
                <a:cs typeface="Book Antiqua"/>
              </a:rPr>
              <a:t>section </a:t>
            </a:r>
            <a:r>
              <a:rPr sz="1850" spc="35" dirty="0">
                <a:latin typeface="Book Antiqua"/>
                <a:cs typeface="Book Antiqua"/>
              </a:rPr>
              <a:t>275, </a:t>
            </a:r>
            <a:r>
              <a:rPr sz="1850" spc="10" dirty="0">
                <a:latin typeface="Book Antiqua"/>
                <a:cs typeface="Book Antiqua"/>
              </a:rPr>
              <a:t>dealing </a:t>
            </a:r>
            <a:r>
              <a:rPr sz="1850" spc="5" dirty="0">
                <a:latin typeface="Book Antiqua"/>
                <a:cs typeface="Book Antiqua"/>
              </a:rPr>
              <a:t>with </a:t>
            </a:r>
            <a:r>
              <a:rPr sz="1850" spc="15" dirty="0">
                <a:latin typeface="Book Antiqua"/>
                <a:cs typeface="Book Antiqua"/>
              </a:rPr>
              <a:t>Bar </a:t>
            </a:r>
            <a:r>
              <a:rPr sz="1850" spc="20" dirty="0">
                <a:latin typeface="Book Antiqua"/>
                <a:cs typeface="Book Antiqua"/>
              </a:rPr>
              <a:t>of </a:t>
            </a:r>
            <a:r>
              <a:rPr sz="1850" spc="15" dirty="0">
                <a:latin typeface="Book Antiqua"/>
                <a:cs typeface="Book Antiqua"/>
              </a:rPr>
              <a:t>limitation </a:t>
            </a:r>
            <a:r>
              <a:rPr sz="1850" spc="10" dirty="0">
                <a:latin typeface="Book Antiqua"/>
                <a:cs typeface="Book Antiqua"/>
              </a:rPr>
              <a:t>for </a:t>
            </a:r>
            <a:r>
              <a:rPr sz="1850" spc="25" dirty="0">
                <a:latin typeface="Book Antiqua"/>
                <a:cs typeface="Book Antiqua"/>
              </a:rPr>
              <a:t>imposing </a:t>
            </a:r>
            <a:r>
              <a:rPr sz="1850" spc="10" dirty="0">
                <a:latin typeface="Book Antiqua"/>
                <a:cs typeface="Book Antiqua"/>
              </a:rPr>
              <a:t>penalty </a:t>
            </a:r>
            <a:r>
              <a:rPr sz="1850" spc="20" dirty="0">
                <a:latin typeface="Book Antiqua"/>
                <a:cs typeface="Book Antiqua"/>
              </a:rPr>
              <a:t>are  </a:t>
            </a:r>
            <a:r>
              <a:rPr sz="1850" spc="5" dirty="0">
                <a:latin typeface="Book Antiqua"/>
                <a:cs typeface="Book Antiqua"/>
              </a:rPr>
              <a:t>applicable</a:t>
            </a:r>
            <a:endParaRPr sz="1850">
              <a:latin typeface="Book Antiqua"/>
              <a:cs typeface="Book Antiqua"/>
            </a:endParaRPr>
          </a:p>
          <a:p>
            <a:pPr>
              <a:lnSpc>
                <a:spcPct val="100000"/>
              </a:lnSpc>
              <a:spcBef>
                <a:spcPts val="30"/>
              </a:spcBef>
              <a:buFont typeface="Wingdings"/>
              <a:buChar char=""/>
            </a:pPr>
            <a:endParaRPr sz="2750">
              <a:latin typeface="Times New Roman"/>
              <a:cs typeface="Times New Roman"/>
            </a:endParaRPr>
          </a:p>
          <a:p>
            <a:pPr marL="355600" marR="13335" indent="-343535" algn="just">
              <a:lnSpc>
                <a:spcPct val="103200"/>
              </a:lnSpc>
              <a:buFont typeface="Wingdings"/>
              <a:buChar char=""/>
              <a:tabLst>
                <a:tab pos="356235" algn="l"/>
              </a:tabLst>
            </a:pPr>
            <a:r>
              <a:rPr sz="1850" spc="10" dirty="0">
                <a:latin typeface="Book Antiqua"/>
                <a:cs typeface="Book Antiqua"/>
              </a:rPr>
              <a:t>Order </a:t>
            </a:r>
            <a:r>
              <a:rPr sz="1850" spc="15" dirty="0">
                <a:latin typeface="Book Antiqua"/>
                <a:cs typeface="Book Antiqua"/>
              </a:rPr>
              <a:t>levying </a:t>
            </a:r>
            <a:r>
              <a:rPr sz="1850" spc="20" dirty="0">
                <a:latin typeface="Book Antiqua"/>
                <a:cs typeface="Book Antiqua"/>
              </a:rPr>
              <a:t>penalty </a:t>
            </a:r>
            <a:r>
              <a:rPr sz="1850" spc="5" dirty="0">
                <a:latin typeface="Book Antiqua"/>
                <a:cs typeface="Book Antiqua"/>
              </a:rPr>
              <a:t>u/s </a:t>
            </a:r>
            <a:r>
              <a:rPr sz="1850" spc="35" dirty="0">
                <a:latin typeface="Book Antiqua"/>
                <a:cs typeface="Book Antiqua"/>
              </a:rPr>
              <a:t>271 </a:t>
            </a:r>
            <a:r>
              <a:rPr sz="1850" spc="15" dirty="0">
                <a:latin typeface="Book Antiqua"/>
                <a:cs typeface="Book Antiqua"/>
              </a:rPr>
              <a:t>AAC </a:t>
            </a:r>
            <a:r>
              <a:rPr sz="1850" spc="-5" dirty="0">
                <a:latin typeface="Book Antiqua"/>
                <a:cs typeface="Book Antiqua"/>
              </a:rPr>
              <a:t>is </a:t>
            </a:r>
            <a:r>
              <a:rPr sz="1850" spc="15" dirty="0">
                <a:latin typeface="Book Antiqua"/>
                <a:cs typeface="Book Antiqua"/>
              </a:rPr>
              <a:t>appealable </a:t>
            </a:r>
            <a:r>
              <a:rPr sz="1850" spc="10" dirty="0">
                <a:latin typeface="Book Antiqua"/>
                <a:cs typeface="Book Antiqua"/>
              </a:rPr>
              <a:t>before </a:t>
            </a:r>
            <a:r>
              <a:rPr sz="1850" spc="20" dirty="0">
                <a:latin typeface="Book Antiqua"/>
                <a:cs typeface="Book Antiqua"/>
              </a:rPr>
              <a:t>C.I.T. (A),  </a:t>
            </a:r>
            <a:r>
              <a:rPr sz="1850" spc="15" dirty="0">
                <a:latin typeface="Book Antiqua"/>
                <a:cs typeface="Book Antiqua"/>
              </a:rPr>
              <a:t>because </a:t>
            </a:r>
            <a:r>
              <a:rPr sz="1850" spc="35" dirty="0">
                <a:latin typeface="Book Antiqua"/>
                <a:cs typeface="Book Antiqua"/>
              </a:rPr>
              <a:t>271 </a:t>
            </a:r>
            <a:r>
              <a:rPr sz="1850" spc="15" dirty="0">
                <a:latin typeface="Book Antiqua"/>
                <a:cs typeface="Book Antiqua"/>
              </a:rPr>
              <a:t>AAC </a:t>
            </a:r>
            <a:r>
              <a:rPr sz="1850" spc="-5" dirty="0">
                <a:latin typeface="Book Antiqua"/>
                <a:cs typeface="Book Antiqua"/>
              </a:rPr>
              <a:t>is </a:t>
            </a:r>
            <a:r>
              <a:rPr sz="1850" spc="20" dirty="0">
                <a:latin typeface="Book Antiqua"/>
                <a:cs typeface="Book Antiqua"/>
              </a:rPr>
              <a:t>covered </a:t>
            </a:r>
            <a:r>
              <a:rPr sz="1850" spc="25" dirty="0">
                <a:latin typeface="Book Antiqua"/>
                <a:cs typeface="Book Antiqua"/>
              </a:rPr>
              <a:t>under </a:t>
            </a:r>
            <a:r>
              <a:rPr sz="1850" spc="15" dirty="0">
                <a:latin typeface="Book Antiqua"/>
                <a:cs typeface="Book Antiqua"/>
              </a:rPr>
              <a:t>chapter </a:t>
            </a:r>
            <a:r>
              <a:rPr sz="1850" spc="25" dirty="0">
                <a:latin typeface="Book Antiqua"/>
                <a:cs typeface="Book Antiqua"/>
              </a:rPr>
              <a:t>XXI </a:t>
            </a:r>
            <a:r>
              <a:rPr sz="1850" spc="15" dirty="0">
                <a:latin typeface="Book Antiqua"/>
                <a:cs typeface="Book Antiqua"/>
              </a:rPr>
              <a:t>which </a:t>
            </a:r>
            <a:r>
              <a:rPr sz="1850" spc="-5" dirty="0">
                <a:latin typeface="Book Antiqua"/>
                <a:cs typeface="Book Antiqua"/>
              </a:rPr>
              <a:t>is </a:t>
            </a:r>
            <a:r>
              <a:rPr sz="1850" spc="20" dirty="0">
                <a:latin typeface="Book Antiqua"/>
                <a:cs typeface="Book Antiqua"/>
              </a:rPr>
              <a:t>covered </a:t>
            </a:r>
            <a:r>
              <a:rPr sz="1850" spc="5" dirty="0">
                <a:latin typeface="Book Antiqua"/>
                <a:cs typeface="Book Antiqua"/>
              </a:rPr>
              <a:t>u/s  </a:t>
            </a:r>
            <a:r>
              <a:rPr sz="1850" spc="35" dirty="0">
                <a:latin typeface="Book Antiqua"/>
                <a:cs typeface="Book Antiqua"/>
              </a:rPr>
              <a:t>246 </a:t>
            </a:r>
            <a:r>
              <a:rPr sz="1850" spc="5" dirty="0">
                <a:latin typeface="Book Antiqua"/>
                <a:cs typeface="Book Antiqua"/>
              </a:rPr>
              <a:t>A(1)</a:t>
            </a:r>
            <a:r>
              <a:rPr sz="1850" spc="20" dirty="0">
                <a:latin typeface="Book Antiqua"/>
                <a:cs typeface="Book Antiqua"/>
              </a:rPr>
              <a:t> </a:t>
            </a:r>
            <a:r>
              <a:rPr sz="1850" spc="-5" dirty="0">
                <a:latin typeface="Book Antiqua"/>
                <a:cs typeface="Book Antiqua"/>
              </a:rPr>
              <a:t>(q).</a:t>
            </a:r>
            <a:endParaRPr sz="1850">
              <a:latin typeface="Book Antiqua"/>
              <a:cs typeface="Book Antiqua"/>
            </a:endParaRPr>
          </a:p>
          <a:p>
            <a:pPr>
              <a:lnSpc>
                <a:spcPct val="100000"/>
              </a:lnSpc>
              <a:spcBef>
                <a:spcPts val="10"/>
              </a:spcBef>
              <a:buFont typeface="Wingdings"/>
              <a:buChar char=""/>
            </a:pPr>
            <a:endParaRPr sz="2800">
              <a:latin typeface="Times New Roman"/>
              <a:cs typeface="Times New Roman"/>
            </a:endParaRPr>
          </a:p>
          <a:p>
            <a:pPr marL="355600" marR="15875" indent="-343535" algn="just">
              <a:lnSpc>
                <a:spcPct val="101499"/>
              </a:lnSpc>
              <a:buFont typeface="Wingdings"/>
              <a:buChar char=""/>
              <a:tabLst>
                <a:tab pos="356235" algn="l"/>
              </a:tabLst>
            </a:pPr>
            <a:r>
              <a:rPr sz="1850" b="1" i="1" spc="5" dirty="0">
                <a:latin typeface="Book Antiqua"/>
                <a:cs typeface="Book Antiqua"/>
              </a:rPr>
              <a:t>Section </a:t>
            </a:r>
            <a:r>
              <a:rPr sz="1850" b="1" i="1" spc="40" dirty="0">
                <a:latin typeface="Book Antiqua"/>
                <a:cs typeface="Book Antiqua"/>
              </a:rPr>
              <a:t>273A </a:t>
            </a:r>
            <a:r>
              <a:rPr sz="1850" b="1" i="1" spc="5" dirty="0">
                <a:latin typeface="Book Antiqua"/>
                <a:cs typeface="Book Antiqua"/>
              </a:rPr>
              <a:t>: </a:t>
            </a:r>
            <a:r>
              <a:rPr sz="1850" b="1" i="1" spc="15" dirty="0">
                <a:latin typeface="Book Antiqua"/>
                <a:cs typeface="Book Antiqua"/>
              </a:rPr>
              <a:t>Power </a:t>
            </a:r>
            <a:r>
              <a:rPr sz="1850" b="1" i="1" spc="20" dirty="0">
                <a:latin typeface="Book Antiqua"/>
                <a:cs typeface="Book Antiqua"/>
              </a:rPr>
              <a:t>to reduce </a:t>
            </a:r>
            <a:r>
              <a:rPr sz="1850" b="1" i="1" spc="15" dirty="0">
                <a:latin typeface="Book Antiqua"/>
                <a:cs typeface="Book Antiqua"/>
              </a:rPr>
              <a:t>or </a:t>
            </a:r>
            <a:r>
              <a:rPr sz="1850" b="1" i="1" spc="25" dirty="0">
                <a:latin typeface="Book Antiqua"/>
                <a:cs typeface="Book Antiqua"/>
              </a:rPr>
              <a:t>waive </a:t>
            </a:r>
            <a:r>
              <a:rPr sz="1850" b="1" i="1" spc="15" dirty="0">
                <a:latin typeface="Book Antiqua"/>
                <a:cs typeface="Book Antiqua"/>
              </a:rPr>
              <a:t>penalty, </a:t>
            </a:r>
            <a:r>
              <a:rPr sz="1850" b="1" i="1" spc="20" dirty="0">
                <a:latin typeface="Book Antiqua"/>
                <a:cs typeface="Book Antiqua"/>
              </a:rPr>
              <a:t>etc., </a:t>
            </a:r>
            <a:r>
              <a:rPr sz="1850" b="1" i="1" spc="-5" dirty="0">
                <a:latin typeface="Book Antiqua"/>
                <a:cs typeface="Book Antiqua"/>
              </a:rPr>
              <a:t>in </a:t>
            </a:r>
            <a:r>
              <a:rPr sz="1850" b="1" i="1" spc="10" dirty="0">
                <a:latin typeface="Book Antiqua"/>
                <a:cs typeface="Book Antiqua"/>
              </a:rPr>
              <a:t>certain </a:t>
            </a:r>
            <a:r>
              <a:rPr sz="1850" b="1" i="1" spc="20" dirty="0">
                <a:latin typeface="Book Antiqua"/>
                <a:cs typeface="Book Antiqua"/>
              </a:rPr>
              <a:t>cases  </a:t>
            </a:r>
            <a:r>
              <a:rPr sz="1850" b="1" i="1" spc="5" dirty="0">
                <a:latin typeface="Book Antiqua"/>
                <a:cs typeface="Book Antiqua"/>
              </a:rPr>
              <a:t>Section </a:t>
            </a:r>
            <a:r>
              <a:rPr sz="1850" b="1" i="1" spc="40" dirty="0">
                <a:latin typeface="Book Antiqua"/>
                <a:cs typeface="Book Antiqua"/>
              </a:rPr>
              <a:t>270A </a:t>
            </a:r>
            <a:r>
              <a:rPr sz="1850" b="1" i="1" spc="-5" dirty="0">
                <a:latin typeface="Book Antiqua"/>
                <a:cs typeface="Book Antiqua"/>
              </a:rPr>
              <a:t>is </a:t>
            </a:r>
            <a:r>
              <a:rPr sz="1850" b="1" i="1" spc="10" dirty="0">
                <a:latin typeface="Book Antiqua"/>
                <a:cs typeface="Book Antiqua"/>
              </a:rPr>
              <a:t>covered, however </a:t>
            </a:r>
            <a:r>
              <a:rPr sz="1850" b="1" i="1" spc="15" dirty="0">
                <a:latin typeface="Book Antiqua"/>
                <a:cs typeface="Book Antiqua"/>
              </a:rPr>
              <a:t>section271AAC </a:t>
            </a:r>
            <a:r>
              <a:rPr sz="1850" b="1" i="1" spc="-5" dirty="0">
                <a:latin typeface="Book Antiqua"/>
                <a:cs typeface="Book Antiqua"/>
              </a:rPr>
              <a:t>is </a:t>
            </a:r>
            <a:r>
              <a:rPr sz="1850" b="1" i="1" spc="15" dirty="0">
                <a:latin typeface="Book Antiqua"/>
                <a:cs typeface="Book Antiqua"/>
              </a:rPr>
              <a:t>not</a:t>
            </a:r>
            <a:r>
              <a:rPr sz="1850" b="1" i="1" spc="480" dirty="0">
                <a:latin typeface="Book Antiqua"/>
                <a:cs typeface="Book Antiqua"/>
              </a:rPr>
              <a:t> </a:t>
            </a:r>
            <a:r>
              <a:rPr sz="1850" b="1" i="1" spc="10" dirty="0">
                <a:latin typeface="Book Antiqua"/>
                <a:cs typeface="Book Antiqua"/>
              </a:rPr>
              <a:t>covered.</a:t>
            </a:r>
            <a:endParaRPr sz="1850">
              <a:latin typeface="Book Antiqua"/>
              <a:cs typeface="Book Antiqua"/>
            </a:endParaRPr>
          </a:p>
        </p:txBody>
      </p:sp>
      <p:sp>
        <p:nvSpPr>
          <p:cNvPr id="3" name="object 3"/>
          <p:cNvSpPr txBox="1">
            <a:spLocks noGrp="1"/>
          </p:cNvSpPr>
          <p:nvPr>
            <p:ph type="title"/>
          </p:nvPr>
        </p:nvSpPr>
        <p:spPr>
          <a:xfrm>
            <a:off x="0" y="314337"/>
            <a:ext cx="9143999" cy="444352"/>
          </a:xfrm>
          <a:prstGeom prst="rect">
            <a:avLst/>
          </a:prstGeom>
        </p:spPr>
        <p:txBody>
          <a:bodyPr vert="horz" wrap="square" lIns="0" tIns="13335" rIns="0" bIns="0" rtlCol="0">
            <a:spAutoFit/>
          </a:bodyPr>
          <a:lstStyle/>
          <a:p>
            <a:pPr marL="12700" algn="ctr">
              <a:lnSpc>
                <a:spcPct val="100000"/>
              </a:lnSpc>
              <a:spcBef>
                <a:spcPts val="105"/>
              </a:spcBef>
            </a:pPr>
            <a:r>
              <a:rPr b="1" u="sng" spc="-25" dirty="0">
                <a:latin typeface="Times New Roman" pitchFamily="18" charset="0"/>
                <a:cs typeface="Times New Roman" pitchFamily="18" charset="0"/>
              </a:rPr>
              <a:t>SECTION 271AAC</a:t>
            </a:r>
            <a:endParaRPr b="1" u="sng" spc="-25">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428736"/>
            <a:ext cx="9144000" cy="693780"/>
          </a:xfrm>
          <a:prstGeom prst="rect">
            <a:avLst/>
          </a:prstGeom>
        </p:spPr>
        <p:txBody>
          <a:bodyPr vert="horz" wrap="square" lIns="0" tIns="16510" rIns="0" bIns="0" rtlCol="0">
            <a:spAutoFit/>
          </a:bodyPr>
          <a:lstStyle/>
          <a:p>
            <a:pPr marL="12700" algn="ctr">
              <a:lnSpc>
                <a:spcPct val="100000"/>
              </a:lnSpc>
              <a:spcBef>
                <a:spcPts val="130"/>
              </a:spcBef>
            </a:pPr>
            <a:r>
              <a:rPr sz="4400" spc="10" dirty="0">
                <a:effectLst>
                  <a:outerShdw blurRad="38100" dist="38100" dir="2700000" algn="tl">
                    <a:srgbClr val="000000">
                      <a:alpha val="43137"/>
                    </a:srgbClr>
                  </a:outerShdw>
                </a:effectLst>
              </a:rPr>
              <a:t>SECTION 271AAB</a:t>
            </a:r>
            <a:endParaRPr sz="4400" spc="10">
              <a:effectLst>
                <a:outerShdw blurRad="38100" dist="38100" dir="2700000" algn="tl">
                  <a:srgbClr val="000000">
                    <a:alpha val="43137"/>
                  </a:srgbClr>
                </a:outerShdw>
              </a:effectLst>
            </a:endParaRPr>
          </a:p>
        </p:txBody>
      </p:sp>
      <p:pic>
        <p:nvPicPr>
          <p:cNvPr id="5" name="Picture 2" descr="Image result for penalty"/>
          <p:cNvPicPr>
            <a:picLocks noChangeAspect="1" noChangeArrowheads="1"/>
          </p:cNvPicPr>
          <p:nvPr/>
        </p:nvPicPr>
        <p:blipFill>
          <a:blip r:embed="rId2"/>
          <a:srcRect/>
          <a:stretch>
            <a:fillRect/>
          </a:stretch>
        </p:blipFill>
        <p:spPr bwMode="auto">
          <a:xfrm>
            <a:off x="2143108" y="2928934"/>
            <a:ext cx="4729986" cy="2660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0" y="1071546"/>
          <a:ext cx="9144000" cy="5500726"/>
        </p:xfrm>
        <a:graphic>
          <a:graphicData uri="http://schemas.openxmlformats.org/drawingml/2006/table">
            <a:tbl>
              <a:tblPr firstRow="1" bandRow="1">
                <a:tableStyleId>{284E427A-3D55-4303-BF80-6455036E1DE7}</a:tableStyleId>
              </a:tblPr>
              <a:tblGrid>
                <a:gridCol w="4572000"/>
                <a:gridCol w="4572000"/>
              </a:tblGrid>
              <a:tr h="452349">
                <a:tc>
                  <a:txBody>
                    <a:bodyPr/>
                    <a:lstStyle/>
                    <a:p>
                      <a:pPr algn="ctr">
                        <a:lnSpc>
                          <a:spcPct val="100000"/>
                        </a:lnSpc>
                        <a:spcBef>
                          <a:spcPts val="225"/>
                        </a:spcBef>
                      </a:pPr>
                      <a:r>
                        <a:rPr sz="2400" spc="5" dirty="0">
                          <a:latin typeface="Times New Roman" pitchFamily="18" charset="0"/>
                          <a:cs typeface="Times New Roman" pitchFamily="18" charset="0"/>
                        </a:rPr>
                        <a:t>BEFORE</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15.12.2016</a:t>
                      </a:r>
                      <a:endParaRPr sz="2400">
                        <a:latin typeface="Times New Roman" pitchFamily="18" charset="0"/>
                        <a:cs typeface="Times New Roman" pitchFamily="18" charset="0"/>
                      </a:endParaRPr>
                    </a:p>
                  </a:txBody>
                  <a:tcPr marL="0" marR="0" marT="28575" marB="0"/>
                </a:tc>
                <a:tc>
                  <a:txBody>
                    <a:bodyPr/>
                    <a:lstStyle/>
                    <a:p>
                      <a:pPr marL="916305">
                        <a:lnSpc>
                          <a:spcPct val="100000"/>
                        </a:lnSpc>
                        <a:spcBef>
                          <a:spcPts val="225"/>
                        </a:spcBef>
                      </a:pPr>
                      <a:r>
                        <a:rPr sz="2400" spc="5" dirty="0">
                          <a:latin typeface="Times New Roman" pitchFamily="18" charset="0"/>
                          <a:cs typeface="Times New Roman" pitchFamily="18" charset="0"/>
                        </a:rPr>
                        <a:t>AFTER</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15.12.2016</a:t>
                      </a:r>
                      <a:endParaRPr sz="2400">
                        <a:latin typeface="Times New Roman" pitchFamily="18" charset="0"/>
                        <a:cs typeface="Times New Roman" pitchFamily="18" charset="0"/>
                      </a:endParaRPr>
                    </a:p>
                  </a:txBody>
                  <a:tcPr marL="0" marR="0" marT="28575" marB="0"/>
                </a:tc>
              </a:tr>
              <a:tr h="1785356">
                <a:tc>
                  <a:txBody>
                    <a:bodyPr/>
                    <a:lstStyle/>
                    <a:p>
                      <a:pPr marL="92075" marR="70485" algn="just">
                        <a:lnSpc>
                          <a:spcPct val="100000"/>
                        </a:lnSpc>
                        <a:spcBef>
                          <a:spcPts val="254"/>
                        </a:spcBef>
                      </a:pPr>
                      <a:r>
                        <a:rPr sz="2000" spc="20" dirty="0">
                          <a:latin typeface="Times New Roman" pitchFamily="18" charset="0"/>
                          <a:cs typeface="Times New Roman" pitchFamily="18" charset="0"/>
                        </a:rPr>
                        <a:t>A </a:t>
                      </a:r>
                      <a:r>
                        <a:rPr sz="2000" spc="-5" dirty="0">
                          <a:latin typeface="Times New Roman" pitchFamily="18" charset="0"/>
                          <a:cs typeface="Times New Roman" pitchFamily="18" charset="0"/>
                        </a:rPr>
                        <a:t>sum </a:t>
                      </a:r>
                      <a:r>
                        <a:rPr sz="2000" spc="-10" dirty="0">
                          <a:latin typeface="Times New Roman" pitchFamily="18" charset="0"/>
                          <a:cs typeface="Times New Roman" pitchFamily="18" charset="0"/>
                        </a:rPr>
                        <a:t>computed </a:t>
                      </a:r>
                      <a:r>
                        <a:rPr sz="2000" spc="20" dirty="0">
                          <a:latin typeface="Times New Roman" pitchFamily="18" charset="0"/>
                          <a:cs typeface="Times New Roman" pitchFamily="18" charset="0"/>
                        </a:rPr>
                        <a:t>@ </a:t>
                      </a:r>
                      <a:r>
                        <a:rPr sz="2000" spc="15" dirty="0">
                          <a:latin typeface="Times New Roman" pitchFamily="18" charset="0"/>
                          <a:cs typeface="Times New Roman" pitchFamily="18" charset="0"/>
                        </a:rPr>
                        <a:t>10% </a:t>
                      </a:r>
                      <a:r>
                        <a:rPr sz="2000" spc="-30" dirty="0">
                          <a:latin typeface="Times New Roman" pitchFamily="18" charset="0"/>
                          <a:cs typeface="Times New Roman" pitchFamily="18" charset="0"/>
                        </a:rPr>
                        <a:t>of </a:t>
                      </a:r>
                      <a:r>
                        <a:rPr sz="2000" spc="-5" dirty="0">
                          <a:latin typeface="Times New Roman" pitchFamily="18" charset="0"/>
                          <a:cs typeface="Times New Roman" pitchFamily="18" charset="0"/>
                        </a:rPr>
                        <a:t>the  </a:t>
                      </a:r>
                      <a:r>
                        <a:rPr sz="2000" dirty="0">
                          <a:latin typeface="Times New Roman" pitchFamily="18" charset="0"/>
                          <a:cs typeface="Times New Roman" pitchFamily="18" charset="0"/>
                        </a:rPr>
                        <a:t>undisclosed </a:t>
                      </a:r>
                      <a:r>
                        <a:rPr sz="2000" spc="-10" dirty="0">
                          <a:latin typeface="Times New Roman" pitchFamily="18" charset="0"/>
                          <a:cs typeface="Times New Roman" pitchFamily="18" charset="0"/>
                        </a:rPr>
                        <a:t>income </a:t>
                      </a:r>
                      <a:r>
                        <a:rPr sz="2000" spc="-20" dirty="0">
                          <a:latin typeface="Times New Roman" pitchFamily="18" charset="0"/>
                          <a:cs typeface="Times New Roman" pitchFamily="18" charset="0"/>
                        </a:rPr>
                        <a:t>of </a:t>
                      </a:r>
                      <a:r>
                        <a:rPr sz="2000" spc="20" dirty="0">
                          <a:latin typeface="Times New Roman" pitchFamily="18" charset="0"/>
                          <a:cs typeface="Times New Roman" pitchFamily="18" charset="0"/>
                        </a:rPr>
                        <a:t>the </a:t>
                      </a:r>
                      <a:r>
                        <a:rPr sz="2000" spc="-5" dirty="0">
                          <a:latin typeface="Times New Roman" pitchFamily="18" charset="0"/>
                          <a:cs typeface="Times New Roman" pitchFamily="18" charset="0"/>
                        </a:rPr>
                        <a:t>specified  </a:t>
                      </a:r>
                      <a:r>
                        <a:rPr sz="2000" spc="5" dirty="0">
                          <a:latin typeface="Times New Roman" pitchFamily="18" charset="0"/>
                          <a:cs typeface="Times New Roman" pitchFamily="18" charset="0"/>
                        </a:rPr>
                        <a:t>previous </a:t>
                      </a:r>
                      <a:r>
                        <a:rPr sz="2000" dirty="0">
                          <a:latin typeface="Times New Roman" pitchFamily="18" charset="0"/>
                          <a:cs typeface="Times New Roman" pitchFamily="18" charset="0"/>
                        </a:rPr>
                        <a:t>year </a:t>
                      </a:r>
                      <a:r>
                        <a:rPr sz="2000" spc="15" dirty="0">
                          <a:latin typeface="Times New Roman" pitchFamily="18" charset="0"/>
                          <a:cs typeface="Times New Roman" pitchFamily="18" charset="0"/>
                        </a:rPr>
                        <a:t>in </a:t>
                      </a:r>
                      <a:r>
                        <a:rPr sz="2000" spc="-10" dirty="0">
                          <a:latin typeface="Times New Roman" pitchFamily="18" charset="0"/>
                          <a:cs typeface="Times New Roman" pitchFamily="18" charset="0"/>
                        </a:rPr>
                        <a:t>case </a:t>
                      </a:r>
                      <a:r>
                        <a:rPr sz="2000" spc="5" dirty="0">
                          <a:latin typeface="Times New Roman" pitchFamily="18" charset="0"/>
                          <a:cs typeface="Times New Roman" pitchFamily="18" charset="0"/>
                        </a:rPr>
                        <a:t>assessee  </a:t>
                      </a:r>
                      <a:r>
                        <a:rPr sz="2000" spc="10" dirty="0">
                          <a:latin typeface="Times New Roman" pitchFamily="18" charset="0"/>
                          <a:cs typeface="Times New Roman" pitchFamily="18" charset="0"/>
                        </a:rPr>
                        <a:t>admits </a:t>
                      </a:r>
                      <a:r>
                        <a:rPr sz="2000" spc="-30" dirty="0">
                          <a:latin typeface="Times New Roman" pitchFamily="18" charset="0"/>
                          <a:cs typeface="Times New Roman" pitchFamily="18" charset="0"/>
                        </a:rPr>
                        <a:t>the </a:t>
                      </a:r>
                      <a:r>
                        <a:rPr sz="2000" spc="-5" dirty="0">
                          <a:latin typeface="Times New Roman" pitchFamily="18" charset="0"/>
                          <a:cs typeface="Times New Roman" pitchFamily="18" charset="0"/>
                        </a:rPr>
                        <a:t>undisclosed income </a:t>
                      </a:r>
                      <a:r>
                        <a:rPr sz="2000" spc="5" dirty="0">
                          <a:latin typeface="Times New Roman" pitchFamily="18" charset="0"/>
                          <a:cs typeface="Times New Roman" pitchFamily="18" charset="0"/>
                        </a:rPr>
                        <a:t>in  </a:t>
                      </a:r>
                      <a:r>
                        <a:rPr sz="2000" spc="15">
                          <a:latin typeface="Times New Roman" pitchFamily="18" charset="0"/>
                          <a:cs typeface="Times New Roman" pitchFamily="18" charset="0"/>
                        </a:rPr>
                        <a:t>statement </a:t>
                      </a:r>
                      <a:r>
                        <a:rPr sz="2000" spc="20" smtClean="0">
                          <a:latin typeface="Times New Roman" pitchFamily="18" charset="0"/>
                          <a:cs typeface="Times New Roman" pitchFamily="18" charset="0"/>
                        </a:rPr>
                        <a:t>u/s</a:t>
                      </a:r>
                      <a:r>
                        <a:rPr sz="2000" spc="-260" smtClean="0">
                          <a:latin typeface="Times New Roman" pitchFamily="18" charset="0"/>
                          <a:cs typeface="Times New Roman" pitchFamily="18" charset="0"/>
                        </a:rPr>
                        <a:t> </a:t>
                      </a:r>
                      <a:r>
                        <a:rPr sz="2000" spc="30" dirty="0">
                          <a:latin typeface="Times New Roman" pitchFamily="18" charset="0"/>
                          <a:cs typeface="Times New Roman" pitchFamily="18" charset="0"/>
                        </a:rPr>
                        <a:t>132(4)</a:t>
                      </a:r>
                      <a:endParaRPr sz="2000">
                        <a:latin typeface="Times New Roman" pitchFamily="18" charset="0"/>
                        <a:cs typeface="Times New Roman" pitchFamily="18" charset="0"/>
                      </a:endParaRPr>
                    </a:p>
                  </a:txBody>
                  <a:tcPr marL="0" marR="0" marT="32384" marB="0"/>
                </a:tc>
                <a:tc>
                  <a:txBody>
                    <a:bodyPr/>
                    <a:lstStyle/>
                    <a:p>
                      <a:pPr marL="95885" marR="65405" algn="just">
                        <a:lnSpc>
                          <a:spcPct val="100000"/>
                        </a:lnSpc>
                        <a:spcBef>
                          <a:spcPts val="254"/>
                        </a:spcBef>
                      </a:pPr>
                      <a:r>
                        <a:rPr sz="2000" spc="20" dirty="0">
                          <a:latin typeface="Times New Roman" pitchFamily="18" charset="0"/>
                          <a:cs typeface="Times New Roman" pitchFamily="18" charset="0"/>
                        </a:rPr>
                        <a:t>A </a:t>
                      </a:r>
                      <a:r>
                        <a:rPr sz="2000" spc="-5" dirty="0">
                          <a:latin typeface="Times New Roman" pitchFamily="18" charset="0"/>
                          <a:cs typeface="Times New Roman" pitchFamily="18" charset="0"/>
                        </a:rPr>
                        <a:t>sum computed </a:t>
                      </a:r>
                      <a:r>
                        <a:rPr sz="2000" spc="20" dirty="0">
                          <a:latin typeface="Times New Roman" pitchFamily="18" charset="0"/>
                          <a:cs typeface="Times New Roman" pitchFamily="18" charset="0"/>
                        </a:rPr>
                        <a:t>@ </a:t>
                      </a:r>
                      <a:r>
                        <a:rPr sz="2000" spc="15" dirty="0">
                          <a:latin typeface="Times New Roman" pitchFamily="18" charset="0"/>
                          <a:cs typeface="Times New Roman" pitchFamily="18" charset="0"/>
                        </a:rPr>
                        <a:t>30% </a:t>
                      </a:r>
                      <a:r>
                        <a:rPr sz="2000" spc="-30" dirty="0">
                          <a:latin typeface="Times New Roman" pitchFamily="18" charset="0"/>
                          <a:cs typeface="Times New Roman" pitchFamily="18" charset="0"/>
                        </a:rPr>
                        <a:t>of </a:t>
                      </a:r>
                      <a:r>
                        <a:rPr sz="2000" spc="-5" dirty="0">
                          <a:latin typeface="Times New Roman" pitchFamily="18" charset="0"/>
                          <a:cs typeface="Times New Roman" pitchFamily="18" charset="0"/>
                        </a:rPr>
                        <a:t>the  </a:t>
                      </a:r>
                      <a:r>
                        <a:rPr sz="2000" spc="5" dirty="0">
                          <a:latin typeface="Times New Roman" pitchFamily="18" charset="0"/>
                          <a:cs typeface="Times New Roman" pitchFamily="18" charset="0"/>
                        </a:rPr>
                        <a:t>undisclosed </a:t>
                      </a:r>
                      <a:r>
                        <a:rPr sz="2000" spc="-5" dirty="0">
                          <a:latin typeface="Times New Roman" pitchFamily="18" charset="0"/>
                          <a:cs typeface="Times New Roman" pitchFamily="18" charset="0"/>
                        </a:rPr>
                        <a:t>income </a:t>
                      </a:r>
                      <a:r>
                        <a:rPr sz="2000" spc="-20" dirty="0">
                          <a:latin typeface="Times New Roman" pitchFamily="18" charset="0"/>
                          <a:cs typeface="Times New Roman" pitchFamily="18" charset="0"/>
                        </a:rPr>
                        <a:t>of </a:t>
                      </a:r>
                      <a:r>
                        <a:rPr sz="2000" spc="20" dirty="0">
                          <a:latin typeface="Times New Roman" pitchFamily="18" charset="0"/>
                          <a:cs typeface="Times New Roman" pitchFamily="18" charset="0"/>
                        </a:rPr>
                        <a:t>the </a:t>
                      </a:r>
                      <a:r>
                        <a:rPr sz="2000" spc="-5" dirty="0">
                          <a:latin typeface="Times New Roman" pitchFamily="18" charset="0"/>
                          <a:cs typeface="Times New Roman" pitchFamily="18" charset="0"/>
                        </a:rPr>
                        <a:t>specified  </a:t>
                      </a:r>
                      <a:r>
                        <a:rPr sz="2000" spc="10" dirty="0">
                          <a:latin typeface="Times New Roman" pitchFamily="18" charset="0"/>
                          <a:cs typeface="Times New Roman" pitchFamily="18" charset="0"/>
                        </a:rPr>
                        <a:t>previous </a:t>
                      </a:r>
                      <a:r>
                        <a:rPr sz="2000" dirty="0">
                          <a:latin typeface="Times New Roman" pitchFamily="18" charset="0"/>
                          <a:cs typeface="Times New Roman" pitchFamily="18" charset="0"/>
                        </a:rPr>
                        <a:t>year </a:t>
                      </a:r>
                      <a:r>
                        <a:rPr sz="2000" spc="15" dirty="0">
                          <a:latin typeface="Times New Roman" pitchFamily="18" charset="0"/>
                          <a:cs typeface="Times New Roman" pitchFamily="18" charset="0"/>
                        </a:rPr>
                        <a:t>in </a:t>
                      </a:r>
                      <a:r>
                        <a:rPr sz="2000" dirty="0">
                          <a:latin typeface="Times New Roman" pitchFamily="18" charset="0"/>
                          <a:cs typeface="Times New Roman" pitchFamily="18" charset="0"/>
                        </a:rPr>
                        <a:t>case assesse  </a:t>
                      </a:r>
                      <a:r>
                        <a:rPr sz="2000" spc="10" dirty="0">
                          <a:latin typeface="Times New Roman" pitchFamily="18" charset="0"/>
                          <a:cs typeface="Times New Roman" pitchFamily="18" charset="0"/>
                        </a:rPr>
                        <a:t>admits </a:t>
                      </a:r>
                      <a:r>
                        <a:rPr sz="2000" spc="-30" dirty="0">
                          <a:latin typeface="Times New Roman" pitchFamily="18" charset="0"/>
                          <a:cs typeface="Times New Roman" pitchFamily="18" charset="0"/>
                        </a:rPr>
                        <a:t>the </a:t>
                      </a:r>
                      <a:r>
                        <a:rPr sz="2000" spc="-5" dirty="0">
                          <a:latin typeface="Times New Roman" pitchFamily="18" charset="0"/>
                          <a:cs typeface="Times New Roman" pitchFamily="18" charset="0"/>
                        </a:rPr>
                        <a:t>undisclosed income </a:t>
                      </a:r>
                      <a:r>
                        <a:rPr sz="2000" spc="5" dirty="0">
                          <a:latin typeface="Times New Roman" pitchFamily="18" charset="0"/>
                          <a:cs typeface="Times New Roman" pitchFamily="18" charset="0"/>
                        </a:rPr>
                        <a:t>in  </a:t>
                      </a:r>
                      <a:r>
                        <a:rPr sz="2000" spc="20" dirty="0">
                          <a:latin typeface="Times New Roman" pitchFamily="18" charset="0"/>
                          <a:cs typeface="Times New Roman" pitchFamily="18" charset="0"/>
                        </a:rPr>
                        <a:t>statement u/s</a:t>
                      </a:r>
                      <a:r>
                        <a:rPr sz="2000" spc="-275" dirty="0">
                          <a:latin typeface="Times New Roman" pitchFamily="18" charset="0"/>
                          <a:cs typeface="Times New Roman" pitchFamily="18" charset="0"/>
                        </a:rPr>
                        <a:t> </a:t>
                      </a:r>
                      <a:r>
                        <a:rPr sz="2000" spc="30" dirty="0">
                          <a:latin typeface="Times New Roman" pitchFamily="18" charset="0"/>
                          <a:cs typeface="Times New Roman" pitchFamily="18" charset="0"/>
                        </a:rPr>
                        <a:t>132(4)</a:t>
                      </a:r>
                      <a:endParaRPr sz="2000">
                        <a:latin typeface="Times New Roman" pitchFamily="18" charset="0"/>
                        <a:cs typeface="Times New Roman" pitchFamily="18" charset="0"/>
                      </a:endParaRPr>
                    </a:p>
                  </a:txBody>
                  <a:tcPr marL="0" marR="0" marT="32384" marB="0"/>
                </a:tc>
              </a:tr>
              <a:tr h="2137184">
                <a:tc>
                  <a:txBody>
                    <a:bodyPr/>
                    <a:lstStyle/>
                    <a:p>
                      <a:pPr marL="92075" marR="66675" algn="just">
                        <a:lnSpc>
                          <a:spcPct val="100000"/>
                        </a:lnSpc>
                        <a:spcBef>
                          <a:spcPts val="270"/>
                        </a:spcBef>
                      </a:pPr>
                      <a:r>
                        <a:rPr sz="2000" spc="20" dirty="0">
                          <a:latin typeface="Times New Roman" pitchFamily="18" charset="0"/>
                          <a:cs typeface="Times New Roman" pitchFamily="18" charset="0"/>
                        </a:rPr>
                        <a:t>A </a:t>
                      </a:r>
                      <a:r>
                        <a:rPr sz="2000" spc="-5" dirty="0">
                          <a:latin typeface="Times New Roman" pitchFamily="18" charset="0"/>
                          <a:cs typeface="Times New Roman" pitchFamily="18" charset="0"/>
                        </a:rPr>
                        <a:t>sum </a:t>
                      </a:r>
                      <a:r>
                        <a:rPr sz="2000" spc="-10" dirty="0">
                          <a:latin typeface="Times New Roman" pitchFamily="18" charset="0"/>
                          <a:cs typeface="Times New Roman" pitchFamily="18" charset="0"/>
                        </a:rPr>
                        <a:t>computed </a:t>
                      </a:r>
                      <a:r>
                        <a:rPr sz="2000" spc="20" dirty="0">
                          <a:latin typeface="Times New Roman" pitchFamily="18" charset="0"/>
                          <a:cs typeface="Times New Roman" pitchFamily="18" charset="0"/>
                        </a:rPr>
                        <a:t>@ </a:t>
                      </a:r>
                      <a:r>
                        <a:rPr sz="2000" spc="15" dirty="0">
                          <a:latin typeface="Times New Roman" pitchFamily="18" charset="0"/>
                          <a:cs typeface="Times New Roman" pitchFamily="18" charset="0"/>
                        </a:rPr>
                        <a:t>20% </a:t>
                      </a:r>
                      <a:r>
                        <a:rPr sz="2000" spc="-30" dirty="0">
                          <a:latin typeface="Times New Roman" pitchFamily="18" charset="0"/>
                          <a:cs typeface="Times New Roman" pitchFamily="18" charset="0"/>
                        </a:rPr>
                        <a:t>of </a:t>
                      </a:r>
                      <a:r>
                        <a:rPr sz="2000" spc="-5" dirty="0">
                          <a:latin typeface="Times New Roman" pitchFamily="18" charset="0"/>
                          <a:cs typeface="Times New Roman" pitchFamily="18" charset="0"/>
                        </a:rPr>
                        <a:t>the  </a:t>
                      </a:r>
                      <a:r>
                        <a:rPr sz="2000" dirty="0">
                          <a:latin typeface="Times New Roman" pitchFamily="18" charset="0"/>
                          <a:cs typeface="Times New Roman" pitchFamily="18" charset="0"/>
                        </a:rPr>
                        <a:t>undisclosed </a:t>
                      </a:r>
                      <a:r>
                        <a:rPr sz="2000" spc="-10" dirty="0">
                          <a:latin typeface="Times New Roman" pitchFamily="18" charset="0"/>
                          <a:cs typeface="Times New Roman" pitchFamily="18" charset="0"/>
                        </a:rPr>
                        <a:t>income </a:t>
                      </a:r>
                      <a:r>
                        <a:rPr sz="2000" spc="-20" dirty="0">
                          <a:latin typeface="Times New Roman" pitchFamily="18" charset="0"/>
                          <a:cs typeface="Times New Roman" pitchFamily="18" charset="0"/>
                        </a:rPr>
                        <a:t>of </a:t>
                      </a:r>
                      <a:r>
                        <a:rPr sz="2000" spc="20" dirty="0">
                          <a:latin typeface="Times New Roman" pitchFamily="18" charset="0"/>
                          <a:cs typeface="Times New Roman" pitchFamily="18" charset="0"/>
                        </a:rPr>
                        <a:t>the </a:t>
                      </a:r>
                      <a:r>
                        <a:rPr sz="2000" spc="-5" dirty="0">
                          <a:latin typeface="Times New Roman" pitchFamily="18" charset="0"/>
                          <a:cs typeface="Times New Roman" pitchFamily="18" charset="0"/>
                        </a:rPr>
                        <a:t>specified  </a:t>
                      </a:r>
                      <a:r>
                        <a:rPr sz="2000" spc="5" dirty="0">
                          <a:latin typeface="Times New Roman" pitchFamily="18" charset="0"/>
                          <a:cs typeface="Times New Roman" pitchFamily="18" charset="0"/>
                        </a:rPr>
                        <a:t>previous </a:t>
                      </a:r>
                      <a:r>
                        <a:rPr sz="2000" dirty="0">
                          <a:latin typeface="Times New Roman" pitchFamily="18" charset="0"/>
                          <a:cs typeface="Times New Roman" pitchFamily="18" charset="0"/>
                        </a:rPr>
                        <a:t>year </a:t>
                      </a:r>
                      <a:r>
                        <a:rPr sz="2000" spc="15" dirty="0">
                          <a:latin typeface="Times New Roman" pitchFamily="18" charset="0"/>
                          <a:cs typeface="Times New Roman" pitchFamily="18" charset="0"/>
                        </a:rPr>
                        <a:t>in </a:t>
                      </a:r>
                      <a:r>
                        <a:rPr sz="2000" spc="-10" dirty="0">
                          <a:latin typeface="Times New Roman" pitchFamily="18" charset="0"/>
                          <a:cs typeface="Times New Roman" pitchFamily="18" charset="0"/>
                        </a:rPr>
                        <a:t>case </a:t>
                      </a:r>
                      <a:r>
                        <a:rPr sz="2000" spc="-5" dirty="0">
                          <a:latin typeface="Times New Roman" pitchFamily="18" charset="0"/>
                          <a:cs typeface="Times New Roman" pitchFamily="18" charset="0"/>
                        </a:rPr>
                        <a:t>assessee </a:t>
                      </a:r>
                      <a:r>
                        <a:rPr sz="2000" spc="5" dirty="0">
                          <a:latin typeface="Times New Roman" pitchFamily="18" charset="0"/>
                          <a:cs typeface="Times New Roman" pitchFamily="18" charset="0"/>
                        </a:rPr>
                        <a:t>does  </a:t>
                      </a:r>
                      <a:r>
                        <a:rPr sz="2000" spc="20" dirty="0">
                          <a:latin typeface="Times New Roman" pitchFamily="18" charset="0"/>
                          <a:cs typeface="Times New Roman" pitchFamily="18" charset="0"/>
                        </a:rPr>
                        <a:t>not </a:t>
                      </a:r>
                      <a:r>
                        <a:rPr sz="2000" spc="-5" dirty="0">
                          <a:latin typeface="Times New Roman" pitchFamily="18" charset="0"/>
                          <a:cs typeface="Times New Roman" pitchFamily="18" charset="0"/>
                        </a:rPr>
                        <a:t>admit </a:t>
                      </a:r>
                      <a:r>
                        <a:rPr sz="2000" spc="-30" dirty="0">
                          <a:latin typeface="Times New Roman" pitchFamily="18" charset="0"/>
                          <a:cs typeface="Times New Roman" pitchFamily="18" charset="0"/>
                        </a:rPr>
                        <a:t>the </a:t>
                      </a:r>
                      <a:r>
                        <a:rPr sz="2000" spc="-5" dirty="0">
                          <a:latin typeface="Times New Roman" pitchFamily="18" charset="0"/>
                          <a:cs typeface="Times New Roman" pitchFamily="18" charset="0"/>
                        </a:rPr>
                        <a:t>undisclosed </a:t>
                      </a:r>
                      <a:r>
                        <a:rPr sz="2000" spc="-10" dirty="0">
                          <a:latin typeface="Times New Roman" pitchFamily="18" charset="0"/>
                          <a:cs typeface="Times New Roman" pitchFamily="18" charset="0"/>
                        </a:rPr>
                        <a:t>income  </a:t>
                      </a:r>
                      <a:r>
                        <a:rPr sz="2000" spc="10" dirty="0">
                          <a:latin typeface="Times New Roman" pitchFamily="18" charset="0"/>
                          <a:cs typeface="Times New Roman" pitchFamily="18" charset="0"/>
                        </a:rPr>
                        <a:t>in </a:t>
                      </a:r>
                      <a:r>
                        <a:rPr sz="2000" dirty="0">
                          <a:latin typeface="Times New Roman" pitchFamily="18" charset="0"/>
                          <a:cs typeface="Times New Roman" pitchFamily="18" charset="0"/>
                        </a:rPr>
                        <a:t>statement </a:t>
                      </a:r>
                      <a:r>
                        <a:rPr sz="2000" spc="20" dirty="0">
                          <a:latin typeface="Times New Roman" pitchFamily="18" charset="0"/>
                          <a:cs typeface="Times New Roman" pitchFamily="18" charset="0"/>
                        </a:rPr>
                        <a:t>u/s </a:t>
                      </a:r>
                      <a:r>
                        <a:rPr sz="2000" spc="5" dirty="0">
                          <a:latin typeface="Times New Roman" pitchFamily="18" charset="0"/>
                          <a:cs typeface="Times New Roman" pitchFamily="18" charset="0"/>
                        </a:rPr>
                        <a:t>132(4) </a:t>
                      </a:r>
                      <a:r>
                        <a:rPr sz="2000" spc="35" dirty="0">
                          <a:latin typeface="Times New Roman" pitchFamily="18" charset="0"/>
                          <a:cs typeface="Times New Roman" pitchFamily="18" charset="0"/>
                        </a:rPr>
                        <a:t>but </a:t>
                      </a:r>
                      <a:r>
                        <a:rPr sz="2000" spc="5" dirty="0">
                          <a:latin typeface="Times New Roman" pitchFamily="18" charset="0"/>
                          <a:cs typeface="Times New Roman" pitchFamily="18" charset="0"/>
                        </a:rPr>
                        <a:t>admits  </a:t>
                      </a:r>
                      <a:r>
                        <a:rPr sz="2000" spc="10" dirty="0">
                          <a:latin typeface="Times New Roman" pitchFamily="18" charset="0"/>
                          <a:cs typeface="Times New Roman" pitchFamily="18" charset="0"/>
                        </a:rPr>
                        <a:t>in </a:t>
                      </a:r>
                      <a:r>
                        <a:rPr sz="2000" spc="20" dirty="0">
                          <a:latin typeface="Times New Roman" pitchFamily="18" charset="0"/>
                          <a:cs typeface="Times New Roman" pitchFamily="18" charset="0"/>
                        </a:rPr>
                        <a:t>the</a:t>
                      </a:r>
                      <a:r>
                        <a:rPr sz="2000" spc="-114" dirty="0">
                          <a:latin typeface="Times New Roman" pitchFamily="18" charset="0"/>
                          <a:cs typeface="Times New Roman" pitchFamily="18" charset="0"/>
                        </a:rPr>
                        <a:t> </a:t>
                      </a:r>
                      <a:r>
                        <a:rPr sz="2000" spc="10" dirty="0">
                          <a:latin typeface="Times New Roman" pitchFamily="18" charset="0"/>
                          <a:cs typeface="Times New Roman" pitchFamily="18" charset="0"/>
                        </a:rPr>
                        <a:t>ROI</a:t>
                      </a:r>
                      <a:endParaRPr sz="2000">
                        <a:latin typeface="Times New Roman" pitchFamily="18" charset="0"/>
                        <a:cs typeface="Times New Roman" pitchFamily="18" charset="0"/>
                      </a:endParaRPr>
                    </a:p>
                  </a:txBody>
                  <a:tcPr marL="0" marR="0" marT="34290" marB="0"/>
                </a:tc>
                <a:tc>
                  <a:txBody>
                    <a:bodyPr/>
                    <a:lstStyle/>
                    <a:p>
                      <a:pPr>
                        <a:lnSpc>
                          <a:spcPct val="100000"/>
                        </a:lnSpc>
                      </a:pPr>
                      <a:endParaRPr sz="2000">
                        <a:latin typeface="Times New Roman" pitchFamily="18" charset="0"/>
                        <a:cs typeface="Times New Roman" pitchFamily="18" charset="0"/>
                      </a:endParaRPr>
                    </a:p>
                  </a:txBody>
                  <a:tcPr marL="0" marR="0" marT="0" marB="0"/>
                </a:tc>
              </a:tr>
              <a:tr h="1125837">
                <a:tc>
                  <a:txBody>
                    <a:bodyPr/>
                    <a:lstStyle/>
                    <a:p>
                      <a:pPr marL="92075" marR="70485" algn="just">
                        <a:lnSpc>
                          <a:spcPct val="100000"/>
                        </a:lnSpc>
                        <a:spcBef>
                          <a:spcPts val="290"/>
                        </a:spcBef>
                      </a:pPr>
                      <a:r>
                        <a:rPr sz="2000" spc="20" dirty="0">
                          <a:latin typeface="Times New Roman" pitchFamily="18" charset="0"/>
                          <a:cs typeface="Times New Roman" pitchFamily="18" charset="0"/>
                        </a:rPr>
                        <a:t>A </a:t>
                      </a:r>
                      <a:r>
                        <a:rPr sz="2000" spc="-5" dirty="0">
                          <a:latin typeface="Times New Roman" pitchFamily="18" charset="0"/>
                          <a:cs typeface="Times New Roman" pitchFamily="18" charset="0"/>
                        </a:rPr>
                        <a:t>sum </a:t>
                      </a:r>
                      <a:r>
                        <a:rPr sz="2000" spc="-10" dirty="0">
                          <a:latin typeface="Times New Roman" pitchFamily="18" charset="0"/>
                          <a:cs typeface="Times New Roman" pitchFamily="18" charset="0"/>
                        </a:rPr>
                        <a:t>computed </a:t>
                      </a:r>
                      <a:r>
                        <a:rPr sz="2000" spc="20" dirty="0">
                          <a:latin typeface="Times New Roman" pitchFamily="18" charset="0"/>
                          <a:cs typeface="Times New Roman" pitchFamily="18" charset="0"/>
                        </a:rPr>
                        <a:t>@ </a:t>
                      </a:r>
                      <a:r>
                        <a:rPr sz="2000" spc="15" dirty="0">
                          <a:latin typeface="Times New Roman" pitchFamily="18" charset="0"/>
                          <a:cs typeface="Times New Roman" pitchFamily="18" charset="0"/>
                        </a:rPr>
                        <a:t>60% </a:t>
                      </a:r>
                      <a:r>
                        <a:rPr sz="2000" spc="-30" dirty="0">
                          <a:latin typeface="Times New Roman" pitchFamily="18" charset="0"/>
                          <a:cs typeface="Times New Roman" pitchFamily="18" charset="0"/>
                        </a:rPr>
                        <a:t>of </a:t>
                      </a:r>
                      <a:r>
                        <a:rPr sz="2000" spc="-5" dirty="0">
                          <a:latin typeface="Times New Roman" pitchFamily="18" charset="0"/>
                          <a:cs typeface="Times New Roman" pitchFamily="18" charset="0"/>
                        </a:rPr>
                        <a:t>the  </a:t>
                      </a:r>
                      <a:r>
                        <a:rPr sz="2000" dirty="0">
                          <a:latin typeface="Times New Roman" pitchFamily="18" charset="0"/>
                          <a:cs typeface="Times New Roman" pitchFamily="18" charset="0"/>
                        </a:rPr>
                        <a:t>undisclosed </a:t>
                      </a:r>
                      <a:r>
                        <a:rPr sz="2000" spc="-10" dirty="0">
                          <a:latin typeface="Times New Roman" pitchFamily="18" charset="0"/>
                          <a:cs typeface="Times New Roman" pitchFamily="18" charset="0"/>
                        </a:rPr>
                        <a:t>income </a:t>
                      </a:r>
                      <a:r>
                        <a:rPr sz="2000" spc="-30" dirty="0">
                          <a:latin typeface="Times New Roman" pitchFamily="18" charset="0"/>
                          <a:cs typeface="Times New Roman" pitchFamily="18" charset="0"/>
                        </a:rPr>
                        <a:t>if </a:t>
                      </a:r>
                      <a:r>
                        <a:rPr sz="2000" spc="-5" dirty="0">
                          <a:latin typeface="Times New Roman" pitchFamily="18" charset="0"/>
                          <a:cs typeface="Times New Roman" pitchFamily="18" charset="0"/>
                        </a:rPr>
                        <a:t>not </a:t>
                      </a:r>
                      <a:r>
                        <a:rPr sz="2000" spc="-10" dirty="0">
                          <a:latin typeface="Times New Roman" pitchFamily="18" charset="0"/>
                          <a:cs typeface="Times New Roman" pitchFamily="18" charset="0"/>
                        </a:rPr>
                        <a:t>covered  </a:t>
                      </a:r>
                      <a:r>
                        <a:rPr sz="2000" spc="10" dirty="0">
                          <a:latin typeface="Times New Roman" pitchFamily="18" charset="0"/>
                          <a:cs typeface="Times New Roman" pitchFamily="18" charset="0"/>
                        </a:rPr>
                        <a:t>in</a:t>
                      </a:r>
                      <a:r>
                        <a:rPr sz="2000" spc="-20" dirty="0">
                          <a:latin typeface="Times New Roman" pitchFamily="18" charset="0"/>
                          <a:cs typeface="Times New Roman" pitchFamily="18" charset="0"/>
                        </a:rPr>
                        <a:t> </a:t>
                      </a:r>
                      <a:r>
                        <a:rPr sz="2000" spc="20" dirty="0">
                          <a:latin typeface="Times New Roman" pitchFamily="18" charset="0"/>
                          <a:cs typeface="Times New Roman" pitchFamily="18" charset="0"/>
                        </a:rPr>
                        <a:t>the</a:t>
                      </a:r>
                      <a:r>
                        <a:rPr sz="2000" spc="-90" dirty="0">
                          <a:latin typeface="Times New Roman" pitchFamily="18" charset="0"/>
                          <a:cs typeface="Times New Roman" pitchFamily="18" charset="0"/>
                        </a:rPr>
                        <a:t> </a:t>
                      </a:r>
                      <a:r>
                        <a:rPr sz="2000" spc="15" dirty="0">
                          <a:latin typeface="Times New Roman" pitchFamily="18" charset="0"/>
                          <a:cs typeface="Times New Roman" pitchFamily="18" charset="0"/>
                        </a:rPr>
                        <a:t>provisions</a:t>
                      </a:r>
                      <a:r>
                        <a:rPr sz="2000" spc="-185" dirty="0">
                          <a:latin typeface="Times New Roman" pitchFamily="18" charset="0"/>
                          <a:cs typeface="Times New Roman" pitchFamily="18" charset="0"/>
                        </a:rPr>
                        <a:t> </a:t>
                      </a:r>
                      <a:r>
                        <a:rPr sz="2000" spc="10" dirty="0">
                          <a:latin typeface="Times New Roman" pitchFamily="18" charset="0"/>
                          <a:cs typeface="Times New Roman" pitchFamily="18" charset="0"/>
                        </a:rPr>
                        <a:t>of</a:t>
                      </a:r>
                      <a:r>
                        <a:rPr sz="2000" spc="-95" dirty="0">
                          <a:latin typeface="Times New Roman" pitchFamily="18" charset="0"/>
                          <a:cs typeface="Times New Roman" pitchFamily="18" charset="0"/>
                        </a:rPr>
                        <a:t> </a:t>
                      </a:r>
                      <a:r>
                        <a:rPr sz="2000" spc="20" dirty="0">
                          <a:latin typeface="Times New Roman" pitchFamily="18" charset="0"/>
                          <a:cs typeface="Times New Roman" pitchFamily="18" charset="0"/>
                        </a:rPr>
                        <a:t>clause</a:t>
                      </a:r>
                      <a:r>
                        <a:rPr sz="2000" spc="-155" dirty="0">
                          <a:latin typeface="Times New Roman" pitchFamily="18" charset="0"/>
                          <a:cs typeface="Times New Roman" pitchFamily="18" charset="0"/>
                        </a:rPr>
                        <a:t> </a:t>
                      </a:r>
                      <a:r>
                        <a:rPr sz="2000" spc="20" dirty="0">
                          <a:latin typeface="Times New Roman" pitchFamily="18" charset="0"/>
                          <a:cs typeface="Times New Roman" pitchFamily="18" charset="0"/>
                        </a:rPr>
                        <a:t>(a)</a:t>
                      </a:r>
                      <a:r>
                        <a:rPr sz="2000" spc="-55" dirty="0">
                          <a:latin typeface="Times New Roman" pitchFamily="18" charset="0"/>
                          <a:cs typeface="Times New Roman" pitchFamily="18" charset="0"/>
                        </a:rPr>
                        <a:t> </a:t>
                      </a:r>
                      <a:r>
                        <a:rPr sz="2000" spc="20" dirty="0">
                          <a:latin typeface="Times New Roman" pitchFamily="18" charset="0"/>
                          <a:cs typeface="Times New Roman" pitchFamily="18" charset="0"/>
                        </a:rPr>
                        <a:t>&amp;</a:t>
                      </a:r>
                      <a:r>
                        <a:rPr sz="2000" spc="-15" dirty="0">
                          <a:latin typeface="Times New Roman" pitchFamily="18" charset="0"/>
                          <a:cs typeface="Times New Roman" pitchFamily="18" charset="0"/>
                        </a:rPr>
                        <a:t> </a:t>
                      </a:r>
                      <a:r>
                        <a:rPr sz="2000" spc="20" dirty="0">
                          <a:latin typeface="Times New Roman" pitchFamily="18" charset="0"/>
                          <a:cs typeface="Times New Roman" pitchFamily="18" charset="0"/>
                        </a:rPr>
                        <a:t>(b)</a:t>
                      </a:r>
                      <a:endParaRPr sz="2000">
                        <a:latin typeface="Times New Roman" pitchFamily="18" charset="0"/>
                        <a:cs typeface="Times New Roman" pitchFamily="18" charset="0"/>
                      </a:endParaRPr>
                    </a:p>
                  </a:txBody>
                  <a:tcPr marL="0" marR="0" marT="36830" marB="0"/>
                </a:tc>
                <a:tc>
                  <a:txBody>
                    <a:bodyPr/>
                    <a:lstStyle/>
                    <a:p>
                      <a:pPr marL="95885" marR="66675" algn="just">
                        <a:lnSpc>
                          <a:spcPct val="100000"/>
                        </a:lnSpc>
                        <a:spcBef>
                          <a:spcPts val="290"/>
                        </a:spcBef>
                      </a:pPr>
                      <a:r>
                        <a:rPr sz="2000" spc="20" dirty="0">
                          <a:latin typeface="Times New Roman" pitchFamily="18" charset="0"/>
                          <a:cs typeface="Times New Roman" pitchFamily="18" charset="0"/>
                        </a:rPr>
                        <a:t>A </a:t>
                      </a:r>
                      <a:r>
                        <a:rPr sz="2000" spc="-5" dirty="0">
                          <a:latin typeface="Times New Roman" pitchFamily="18" charset="0"/>
                          <a:cs typeface="Times New Roman" pitchFamily="18" charset="0"/>
                        </a:rPr>
                        <a:t>sum computed </a:t>
                      </a:r>
                      <a:r>
                        <a:rPr sz="2000" spc="20" dirty="0">
                          <a:latin typeface="Times New Roman" pitchFamily="18" charset="0"/>
                          <a:cs typeface="Times New Roman" pitchFamily="18" charset="0"/>
                        </a:rPr>
                        <a:t>@ </a:t>
                      </a:r>
                      <a:r>
                        <a:rPr sz="2000" spc="15" dirty="0">
                          <a:latin typeface="Times New Roman" pitchFamily="18" charset="0"/>
                          <a:cs typeface="Times New Roman" pitchFamily="18" charset="0"/>
                        </a:rPr>
                        <a:t>60% </a:t>
                      </a:r>
                      <a:r>
                        <a:rPr sz="2000" spc="-30" dirty="0">
                          <a:latin typeface="Times New Roman" pitchFamily="18" charset="0"/>
                          <a:cs typeface="Times New Roman" pitchFamily="18" charset="0"/>
                        </a:rPr>
                        <a:t>of </a:t>
                      </a:r>
                      <a:r>
                        <a:rPr sz="2000" spc="-5" dirty="0">
                          <a:latin typeface="Times New Roman" pitchFamily="18" charset="0"/>
                          <a:cs typeface="Times New Roman" pitchFamily="18" charset="0"/>
                        </a:rPr>
                        <a:t>the  </a:t>
                      </a:r>
                      <a:r>
                        <a:rPr sz="2000" spc="5" dirty="0">
                          <a:latin typeface="Times New Roman" pitchFamily="18" charset="0"/>
                          <a:cs typeface="Times New Roman" pitchFamily="18" charset="0"/>
                        </a:rPr>
                        <a:t>undisclosed </a:t>
                      </a:r>
                      <a:r>
                        <a:rPr sz="2000" spc="-10" dirty="0">
                          <a:latin typeface="Times New Roman" pitchFamily="18" charset="0"/>
                          <a:cs typeface="Times New Roman" pitchFamily="18" charset="0"/>
                        </a:rPr>
                        <a:t>income </a:t>
                      </a:r>
                      <a:r>
                        <a:rPr sz="2000" spc="-30" dirty="0">
                          <a:latin typeface="Times New Roman" pitchFamily="18" charset="0"/>
                          <a:cs typeface="Times New Roman" pitchFamily="18" charset="0"/>
                        </a:rPr>
                        <a:t>if </a:t>
                      </a:r>
                      <a:r>
                        <a:rPr sz="2000" spc="-5" dirty="0">
                          <a:latin typeface="Times New Roman" pitchFamily="18" charset="0"/>
                          <a:cs typeface="Times New Roman" pitchFamily="18" charset="0"/>
                        </a:rPr>
                        <a:t>not </a:t>
                      </a:r>
                      <a:r>
                        <a:rPr sz="2000" spc="-10" dirty="0">
                          <a:latin typeface="Times New Roman" pitchFamily="18" charset="0"/>
                          <a:cs typeface="Times New Roman" pitchFamily="18" charset="0"/>
                        </a:rPr>
                        <a:t>covered  </a:t>
                      </a:r>
                      <a:r>
                        <a:rPr sz="2000" spc="10" dirty="0">
                          <a:latin typeface="Times New Roman" pitchFamily="18" charset="0"/>
                          <a:cs typeface="Times New Roman" pitchFamily="18" charset="0"/>
                        </a:rPr>
                        <a:t>in </a:t>
                      </a:r>
                      <a:r>
                        <a:rPr sz="2000" spc="20" dirty="0">
                          <a:latin typeface="Times New Roman" pitchFamily="18" charset="0"/>
                          <a:cs typeface="Times New Roman" pitchFamily="18" charset="0"/>
                        </a:rPr>
                        <a:t>the </a:t>
                      </a:r>
                      <a:r>
                        <a:rPr sz="2000" spc="25" dirty="0">
                          <a:latin typeface="Times New Roman" pitchFamily="18" charset="0"/>
                          <a:cs typeface="Times New Roman" pitchFamily="18" charset="0"/>
                        </a:rPr>
                        <a:t>above</a:t>
                      </a:r>
                      <a:r>
                        <a:rPr sz="2000" spc="-310" dirty="0">
                          <a:latin typeface="Times New Roman" pitchFamily="18" charset="0"/>
                          <a:cs typeface="Times New Roman" pitchFamily="18" charset="0"/>
                        </a:rPr>
                        <a:t> </a:t>
                      </a:r>
                      <a:r>
                        <a:rPr sz="2000" spc="20" dirty="0">
                          <a:latin typeface="Times New Roman" pitchFamily="18" charset="0"/>
                          <a:cs typeface="Times New Roman" pitchFamily="18" charset="0"/>
                        </a:rPr>
                        <a:t>provisions</a:t>
                      </a:r>
                      <a:endParaRPr sz="2000">
                        <a:latin typeface="Times New Roman" pitchFamily="18" charset="0"/>
                        <a:cs typeface="Times New Roman" pitchFamily="18" charset="0"/>
                      </a:endParaRPr>
                    </a:p>
                  </a:txBody>
                  <a:tcPr marL="0" marR="0" marT="36830" marB="0"/>
                </a:tc>
              </a:tr>
            </a:tbl>
          </a:graphicData>
        </a:graphic>
      </p:graphicFrame>
      <p:sp>
        <p:nvSpPr>
          <p:cNvPr id="3" name="object 3"/>
          <p:cNvSpPr txBox="1">
            <a:spLocks noGrp="1"/>
          </p:cNvSpPr>
          <p:nvPr>
            <p:ph type="title"/>
          </p:nvPr>
        </p:nvSpPr>
        <p:spPr>
          <a:xfrm>
            <a:off x="0" y="319347"/>
            <a:ext cx="9144000" cy="443711"/>
          </a:xfrm>
          <a:prstGeom prst="rect">
            <a:avLst/>
          </a:prstGeom>
        </p:spPr>
        <p:txBody>
          <a:bodyPr vert="horz" wrap="square" lIns="0" tIns="12700" rIns="0" bIns="0" rtlCol="0">
            <a:spAutoFit/>
          </a:bodyPr>
          <a:lstStyle/>
          <a:p>
            <a:pPr marL="12700" algn="ctr">
              <a:lnSpc>
                <a:spcPct val="100000"/>
              </a:lnSpc>
              <a:spcBef>
                <a:spcPts val="100"/>
              </a:spcBef>
            </a:pPr>
            <a:r>
              <a:rPr lang="en-US" b="1" u="sng" dirty="0" smtClean="0">
                <a:latin typeface="Times New Roman" pitchFamily="18" charset="0"/>
                <a:cs typeface="Times New Roman" pitchFamily="18" charset="0"/>
              </a:rPr>
              <a:t>AMENDMENT IN SECTION 271AAB</a:t>
            </a:r>
            <a:endParaRPr lang="en-US" b="1" u="sng" dirty="0">
              <a:latin typeface="Times New Roman" pitchFamily="18" charset="0"/>
              <a:cs typeface="Times New Roman" pitchFamily="18" charset="0"/>
            </a:endParaRPr>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85794"/>
            <a:ext cx="9144000" cy="690574"/>
          </a:xfrm>
          <a:prstGeom prst="rect">
            <a:avLst/>
          </a:prstGeom>
        </p:spPr>
        <p:txBody>
          <a:bodyPr vert="horz" wrap="square" lIns="0" tIns="13335" rIns="0" bIns="0" rtlCol="0">
            <a:spAutoFit/>
          </a:bodyPr>
          <a:lstStyle/>
          <a:p>
            <a:pPr marL="12700" algn="ctr">
              <a:lnSpc>
                <a:spcPct val="100000"/>
              </a:lnSpc>
              <a:spcBef>
                <a:spcPts val="105"/>
              </a:spcBef>
            </a:pPr>
            <a:r>
              <a:rPr lang="en-IN" sz="4400" spc="20" dirty="0" smtClean="0">
                <a:effectLst>
                  <a:outerShdw blurRad="38100" dist="38100" dir="2700000" algn="tl">
                    <a:srgbClr val="000000">
                      <a:alpha val="43137"/>
                    </a:srgbClr>
                  </a:outerShdw>
                </a:effectLst>
              </a:rPr>
              <a:t>JUDICIAL PRECEDENTS</a:t>
            </a:r>
            <a:endParaRPr lang="en-IN" sz="4400" spc="20" dirty="0">
              <a:effectLst>
                <a:outerShdw blurRad="38100" dist="38100" dir="2700000" algn="tl">
                  <a:srgbClr val="000000">
                    <a:alpha val="43137"/>
                  </a:srgbClr>
                </a:outerShdw>
              </a:effectLst>
            </a:endParaRPr>
          </a:p>
        </p:txBody>
      </p:sp>
      <p:sp>
        <p:nvSpPr>
          <p:cNvPr id="3" name="object 3"/>
          <p:cNvSpPr txBox="1">
            <a:spLocks noGrp="1"/>
          </p:cNvSpPr>
          <p:nvPr>
            <p:ph type="ftr" sz="quarter" idx="12"/>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pic>
        <p:nvPicPr>
          <p:cNvPr id="19458" name="Picture 2" descr="Image result for JUDICIAL PRECEDENTS"/>
          <p:cNvPicPr>
            <a:picLocks noChangeAspect="1" noChangeArrowheads="1"/>
          </p:cNvPicPr>
          <p:nvPr/>
        </p:nvPicPr>
        <p:blipFill>
          <a:blip r:embed="rId2"/>
          <a:srcRect/>
          <a:stretch>
            <a:fillRect/>
          </a:stretch>
        </p:blipFill>
        <p:spPr bwMode="auto">
          <a:xfrm>
            <a:off x="2000232" y="2143116"/>
            <a:ext cx="4857752" cy="32385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28861" y="0"/>
            <a:ext cx="6429387" cy="1234194"/>
          </a:xfrm>
        </p:spPr>
        <p:txBody>
          <a:bodyPr>
            <a:normAutofit/>
          </a:bodyPr>
          <a:lstStyle/>
          <a:p>
            <a:pPr algn="ctr"/>
            <a:r>
              <a:rPr lang="en-US" b="1" u="sng" dirty="0" smtClean="0">
                <a:latin typeface="Times New Roman" pitchFamily="18" charset="0"/>
                <a:cs typeface="Times New Roman" pitchFamily="18" charset="0"/>
              </a:rPr>
              <a:t>HISTORY OF EARLIER </a:t>
            </a:r>
            <a:br>
              <a:rPr lang="en-US" b="1" u="sng" dirty="0" smtClean="0">
                <a:latin typeface="Times New Roman" pitchFamily="18" charset="0"/>
                <a:cs typeface="Times New Roman" pitchFamily="18" charset="0"/>
              </a:rPr>
            </a:br>
            <a:r>
              <a:rPr lang="en-US" b="1" u="sng" dirty="0" smtClean="0">
                <a:latin typeface="Times New Roman" pitchFamily="18" charset="0"/>
                <a:cs typeface="Times New Roman" pitchFamily="18" charset="0"/>
              </a:rPr>
              <a:t>DEMONETISATION</a:t>
            </a:r>
            <a:endParaRPr lang="en-US" b="1" u="sng" dirty="0">
              <a:latin typeface="Times New Roman" pitchFamily="18" charset="0"/>
              <a:cs typeface="Times New Roman" pitchFamily="18" charset="0"/>
            </a:endParaRPr>
          </a:p>
        </p:txBody>
      </p:sp>
      <p:sp>
        <p:nvSpPr>
          <p:cNvPr id="3" name="Text Placeholder 2"/>
          <p:cNvSpPr>
            <a:spLocks noGrp="1"/>
          </p:cNvSpPr>
          <p:nvPr>
            <p:ph sz="quarter" idx="1"/>
          </p:nvPr>
        </p:nvSpPr>
        <p:spPr>
          <a:xfrm>
            <a:off x="520066" y="1463697"/>
            <a:ext cx="8103868" cy="4037006"/>
          </a:xfrm>
        </p:spPr>
        <p:txBody>
          <a:bodyPr>
            <a:normAutofit/>
          </a:bodyPr>
          <a:lstStyle/>
          <a:p>
            <a:pPr marL="342900" indent="-342900" algn="just">
              <a:buFont typeface="Wingdings" pitchFamily="2" charset="2"/>
              <a:buChar char="q"/>
            </a:pPr>
            <a:r>
              <a:rPr lang="en-US" sz="2000" b="0" dirty="0" smtClean="0">
                <a:latin typeface="Times New Roman" pitchFamily="18" charset="0"/>
                <a:cs typeface="Times New Roman" pitchFamily="18" charset="0"/>
              </a:rPr>
              <a:t>The </a:t>
            </a:r>
            <a:r>
              <a:rPr lang="en-US" sz="2000" b="0" dirty="0" err="1" smtClean="0">
                <a:latin typeface="Times New Roman" pitchFamily="18" charset="0"/>
                <a:cs typeface="Times New Roman" pitchFamily="18" charset="0"/>
              </a:rPr>
              <a:t>Janata</a:t>
            </a:r>
            <a:r>
              <a:rPr lang="en-US" sz="2000" b="0" dirty="0" smtClean="0">
                <a:latin typeface="Times New Roman" pitchFamily="18" charset="0"/>
                <a:cs typeface="Times New Roman" pitchFamily="18" charset="0"/>
              </a:rPr>
              <a:t> Govt. introduced The High Denomination Bank Notes (</a:t>
            </a:r>
            <a:r>
              <a:rPr lang="en-US" sz="2000" b="0" dirty="0" err="1" smtClean="0">
                <a:latin typeface="Times New Roman" pitchFamily="18" charset="0"/>
                <a:cs typeface="Times New Roman" pitchFamily="18" charset="0"/>
              </a:rPr>
              <a:t>Demonetisation</a:t>
            </a:r>
            <a:r>
              <a:rPr lang="en-US" sz="2000" b="0" dirty="0" smtClean="0">
                <a:latin typeface="Times New Roman" pitchFamily="18" charset="0"/>
                <a:cs typeface="Times New Roman" pitchFamily="18" charset="0"/>
              </a:rPr>
              <a:t>) Act on January 16, 1978, by which Rs.1,000/-, Rs.5,000/- and Rs.10,000/- notes were made illegal for the second time.</a:t>
            </a:r>
          </a:p>
          <a:p>
            <a:pPr marL="342900" indent="-342900" algn="just">
              <a:buNone/>
            </a:pPr>
            <a:endParaRPr lang="en-US" sz="2000" b="0" dirty="0" smtClean="0">
              <a:latin typeface="Times New Roman" pitchFamily="18" charset="0"/>
              <a:cs typeface="Times New Roman" pitchFamily="18" charset="0"/>
            </a:endParaRPr>
          </a:p>
          <a:p>
            <a:pPr marL="342900" indent="-342900" algn="just">
              <a:buFont typeface="Wingdings" pitchFamily="2" charset="2"/>
              <a:buChar char="q"/>
            </a:pPr>
            <a:r>
              <a:rPr lang="en-US" sz="2000" b="0" dirty="0" smtClean="0">
                <a:latin typeface="Times New Roman" pitchFamily="18" charset="0"/>
                <a:cs typeface="Times New Roman" pitchFamily="18" charset="0"/>
              </a:rPr>
              <a:t>The present </a:t>
            </a:r>
            <a:r>
              <a:rPr lang="en-US" sz="2000" b="0" dirty="0" err="1" smtClean="0">
                <a:latin typeface="Times New Roman" pitchFamily="18" charset="0"/>
                <a:cs typeface="Times New Roman" pitchFamily="18" charset="0"/>
              </a:rPr>
              <a:t>demonetisation</a:t>
            </a:r>
            <a:r>
              <a:rPr lang="en-US" sz="2000" b="0" dirty="0" smtClean="0">
                <a:latin typeface="Times New Roman" pitchFamily="18" charset="0"/>
                <a:cs typeface="Times New Roman" pitchFamily="18" charset="0"/>
              </a:rPr>
              <a:t> is the third in the history of the country.</a:t>
            </a:r>
            <a:endParaRPr lang="en-US" sz="2000" b="0" dirty="0">
              <a:latin typeface="Times New Roman" pitchFamily="18" charset="0"/>
              <a:cs typeface="Times New Roman" pitchFamily="18" charset="0"/>
            </a:endParaRPr>
          </a:p>
        </p:txBody>
      </p:sp>
      <p:sp>
        <p:nvSpPr>
          <p:cNvPr id="9" name="Footer Placeholder 8"/>
          <p:cNvSpPr>
            <a:spLocks noGrp="1"/>
          </p:cNvSpPr>
          <p:nvPr>
            <p:ph type="ftr" sz="quarter" idx="16"/>
          </p:nvPr>
        </p:nvSpPr>
        <p:spPr/>
        <p:txBody>
          <a:bodyPr/>
          <a:lstStyle/>
          <a:p>
            <a:pPr marL="12700">
              <a:lnSpc>
                <a:spcPts val="1240"/>
              </a:lnSpc>
            </a:pPr>
            <a:endParaRPr lang="en-US" spc="10" dirty="0"/>
          </a:p>
        </p:txBody>
      </p:sp>
      <p:pic>
        <p:nvPicPr>
          <p:cNvPr id="5" name="Picture 4" descr="Demonetiz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5" y="-12358"/>
            <a:ext cx="2901532" cy="1483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India’s history with demonetisation: From 1946 to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3500438"/>
            <a:ext cx="2504700" cy="1643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8" descr="Image result for history of demonetization in 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6" y="3429000"/>
            <a:ext cx="2596059" cy="1643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10" descr="Image result for history of demonetization in in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7554" y="4643446"/>
            <a:ext cx="2790451" cy="1967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27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65760"/>
            <a:ext cx="9144000" cy="478336"/>
          </a:xfrm>
          <a:prstGeom prst="rect">
            <a:avLst/>
          </a:prstGeom>
        </p:spPr>
        <p:txBody>
          <a:bodyPr vert="horz" wrap="square" lIns="0" tIns="16510" rIns="0" bIns="0" rtlCol="0">
            <a:spAutoFit/>
          </a:bodyPr>
          <a:lstStyle/>
          <a:p>
            <a:pPr marL="21590" algn="ctr">
              <a:lnSpc>
                <a:spcPct val="100000"/>
              </a:lnSpc>
              <a:spcBef>
                <a:spcPts val="130"/>
              </a:spcBef>
            </a:pPr>
            <a:r>
              <a:rPr lang="en-US" b="1" u="sng" spc="-5" dirty="0" smtClean="0">
                <a:latin typeface="Times New Roman" pitchFamily="18" charset="0"/>
                <a:cs typeface="Times New Roman" pitchFamily="18" charset="0"/>
              </a:rPr>
              <a:t>ONUS OF PROOF</a:t>
            </a:r>
            <a:endParaRPr b="1" u="sng" spc="-5" dirty="0">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307637" y="987112"/>
            <a:ext cx="8546465" cy="5351465"/>
          </a:xfrm>
          <a:prstGeom prst="rect">
            <a:avLst/>
          </a:prstGeom>
        </p:spPr>
        <p:txBody>
          <a:bodyPr vert="horz" wrap="square" lIns="0" tIns="13970" rIns="0" bIns="0" rtlCol="0">
            <a:spAutoFit/>
          </a:bodyPr>
          <a:lstStyle/>
          <a:p>
            <a:pPr marL="12700" marR="5715" algn="just">
              <a:lnSpc>
                <a:spcPct val="99700"/>
              </a:lnSpc>
              <a:spcBef>
                <a:spcPts val="110"/>
              </a:spcBef>
              <a:buSzPct val="95833"/>
              <a:buFont typeface="Wingdings" pitchFamily="2" charset="2"/>
              <a:buChar char="q"/>
              <a:tabLst>
                <a:tab pos="289560" algn="l"/>
              </a:tabLst>
            </a:pPr>
            <a:endParaRPr lang="en-US" sz="2400" spc="-5" dirty="0" smtClean="0">
              <a:latin typeface="Times New Roman" pitchFamily="18" charset="0"/>
              <a:cs typeface="Times New Roman" pitchFamily="18" charset="0"/>
            </a:endParaRPr>
          </a:p>
          <a:p>
            <a:pPr marL="12700" marR="5715" algn="just">
              <a:lnSpc>
                <a:spcPct val="99700"/>
              </a:lnSpc>
              <a:spcBef>
                <a:spcPts val="110"/>
              </a:spcBef>
              <a:buSzPct val="95833"/>
              <a:buFont typeface="Wingdings" pitchFamily="2" charset="2"/>
              <a:buChar char="q"/>
              <a:tabLst>
                <a:tab pos="289560" algn="l"/>
              </a:tabLst>
            </a:pPr>
            <a:r>
              <a:rPr sz="2400" spc="-5" smtClean="0">
                <a:latin typeface="Times New Roman" pitchFamily="18" charset="0"/>
                <a:cs typeface="Times New Roman" pitchFamily="18" charset="0"/>
              </a:rPr>
              <a:t>Onus </a:t>
            </a:r>
            <a:r>
              <a:rPr sz="2400" spc="-15" dirty="0">
                <a:latin typeface="Times New Roman" pitchFamily="18" charset="0"/>
                <a:cs typeface="Times New Roman" pitchFamily="18" charset="0"/>
              </a:rPr>
              <a:t>is  </a:t>
            </a:r>
            <a:r>
              <a:rPr sz="2400" spc="-20" dirty="0">
                <a:latin typeface="Times New Roman" pitchFamily="18" charset="0"/>
                <a:cs typeface="Times New Roman" pitchFamily="18" charset="0"/>
              </a:rPr>
              <a:t>on </a:t>
            </a:r>
            <a:r>
              <a:rPr sz="2400" dirty="0">
                <a:latin typeface="Times New Roman" pitchFamily="18" charset="0"/>
                <a:cs typeface="Times New Roman" pitchFamily="18" charset="0"/>
              </a:rPr>
              <a:t>assessee </a:t>
            </a:r>
            <a:r>
              <a:rPr sz="2400" spc="-20" dirty="0">
                <a:latin typeface="Times New Roman" pitchFamily="18" charset="0"/>
                <a:cs typeface="Times New Roman" pitchFamily="18" charset="0"/>
              </a:rPr>
              <a:t>to </a:t>
            </a:r>
            <a:r>
              <a:rPr sz="2400" spc="-5" dirty="0">
                <a:latin typeface="Times New Roman" pitchFamily="18" charset="0"/>
                <a:cs typeface="Times New Roman" pitchFamily="18" charset="0"/>
              </a:rPr>
              <a:t>prove positively the source </a:t>
            </a:r>
            <a:r>
              <a:rPr sz="2400" spc="5" dirty="0">
                <a:latin typeface="Times New Roman" pitchFamily="18" charset="0"/>
                <a:cs typeface="Times New Roman" pitchFamily="18" charset="0"/>
              </a:rPr>
              <a:t>and  </a:t>
            </a:r>
            <a:r>
              <a:rPr sz="2400" spc="-5" dirty="0">
                <a:latin typeface="Times New Roman" pitchFamily="18" charset="0"/>
                <a:cs typeface="Times New Roman" pitchFamily="18" charset="0"/>
              </a:rPr>
              <a:t>nature </a:t>
            </a:r>
            <a:r>
              <a:rPr sz="2400" spc="-20" dirty="0">
                <a:latin typeface="Times New Roman" pitchFamily="18" charset="0"/>
                <a:cs typeface="Times New Roman" pitchFamily="18" charset="0"/>
              </a:rPr>
              <a:t>of </a:t>
            </a:r>
            <a:r>
              <a:rPr sz="2400" dirty="0">
                <a:latin typeface="Times New Roman" pitchFamily="18" charset="0"/>
                <a:cs typeface="Times New Roman" pitchFamily="18" charset="0"/>
              </a:rPr>
              <a:t>an </a:t>
            </a:r>
            <a:r>
              <a:rPr sz="2400" spc="-10" dirty="0">
                <a:latin typeface="Times New Roman" pitchFamily="18" charset="0"/>
                <a:cs typeface="Times New Roman" pitchFamily="18" charset="0"/>
              </a:rPr>
              <a:t>amount </a:t>
            </a:r>
            <a:r>
              <a:rPr sz="2400" spc="-5" dirty="0">
                <a:latin typeface="Times New Roman" pitchFamily="18" charset="0"/>
                <a:cs typeface="Times New Roman" pitchFamily="18" charset="0"/>
              </a:rPr>
              <a:t>received </a:t>
            </a:r>
            <a:r>
              <a:rPr sz="2400" spc="10" dirty="0">
                <a:latin typeface="Times New Roman" pitchFamily="18" charset="0"/>
                <a:cs typeface="Times New Roman" pitchFamily="18" charset="0"/>
              </a:rPr>
              <a:t>by </a:t>
            </a:r>
            <a:r>
              <a:rPr sz="2400" dirty="0">
                <a:latin typeface="Times New Roman" pitchFamily="18" charset="0"/>
                <a:cs typeface="Times New Roman" pitchFamily="18" charset="0"/>
              </a:rPr>
              <a:t>him </a:t>
            </a:r>
            <a:r>
              <a:rPr sz="2400" spc="-15" dirty="0">
                <a:latin typeface="Times New Roman" pitchFamily="18" charset="0"/>
                <a:cs typeface="Times New Roman" pitchFamily="18" charset="0"/>
              </a:rPr>
              <a:t>in </a:t>
            </a:r>
            <a:r>
              <a:rPr sz="2400" spc="-10" dirty="0">
                <a:latin typeface="Times New Roman" pitchFamily="18" charset="0"/>
                <a:cs typeface="Times New Roman" pitchFamily="18" charset="0"/>
              </a:rPr>
              <a:t>accounting </a:t>
            </a:r>
            <a:r>
              <a:rPr sz="2400" dirty="0">
                <a:latin typeface="Times New Roman" pitchFamily="18" charset="0"/>
                <a:cs typeface="Times New Roman" pitchFamily="18" charset="0"/>
              </a:rPr>
              <a:t>year, </a:t>
            </a:r>
            <a:r>
              <a:rPr sz="2400" spc="5" dirty="0">
                <a:latin typeface="Times New Roman" pitchFamily="18" charset="0"/>
                <a:cs typeface="Times New Roman" pitchFamily="18" charset="0"/>
              </a:rPr>
              <a:t>and  </a:t>
            </a:r>
            <a:r>
              <a:rPr sz="2400" spc="-15" dirty="0">
                <a:latin typeface="Times New Roman" pitchFamily="18" charset="0"/>
                <a:cs typeface="Times New Roman" pitchFamily="18" charset="0"/>
              </a:rPr>
              <a:t>if </a:t>
            </a:r>
            <a:r>
              <a:rPr sz="2400" spc="10" dirty="0">
                <a:latin typeface="Times New Roman" pitchFamily="18" charset="0"/>
                <a:cs typeface="Times New Roman" pitchFamily="18" charset="0"/>
              </a:rPr>
              <a:t>he </a:t>
            </a:r>
            <a:r>
              <a:rPr sz="2400" spc="-10" dirty="0">
                <a:latin typeface="Times New Roman" pitchFamily="18" charset="0"/>
                <a:cs typeface="Times New Roman" pitchFamily="18" charset="0"/>
              </a:rPr>
              <a:t>fails </a:t>
            </a:r>
            <a:r>
              <a:rPr sz="2400" spc="20" dirty="0">
                <a:latin typeface="Times New Roman" pitchFamily="18" charset="0"/>
                <a:cs typeface="Times New Roman" pitchFamily="18" charset="0"/>
              </a:rPr>
              <a:t>to </a:t>
            </a:r>
            <a:r>
              <a:rPr sz="2400" spc="10" dirty="0">
                <a:latin typeface="Times New Roman" pitchFamily="18" charset="0"/>
                <a:cs typeface="Times New Roman" pitchFamily="18" charset="0"/>
              </a:rPr>
              <a:t>discharge </a:t>
            </a:r>
            <a:r>
              <a:rPr sz="2400" spc="-5" dirty="0">
                <a:latin typeface="Times New Roman" pitchFamily="18" charset="0"/>
                <a:cs typeface="Times New Roman" pitchFamily="18" charset="0"/>
              </a:rPr>
              <a:t>that </a:t>
            </a:r>
            <a:r>
              <a:rPr sz="2400" dirty="0">
                <a:latin typeface="Times New Roman" pitchFamily="18" charset="0"/>
                <a:cs typeface="Times New Roman" pitchFamily="18" charset="0"/>
              </a:rPr>
              <a:t>onus, </a:t>
            </a:r>
            <a:r>
              <a:rPr sz="2400" spc="-5" dirty="0">
                <a:latin typeface="Times New Roman" pitchFamily="18" charset="0"/>
                <a:cs typeface="Times New Roman" pitchFamily="18" charset="0"/>
              </a:rPr>
              <a:t>income-tax </a:t>
            </a:r>
            <a:r>
              <a:rPr sz="2400" dirty="0">
                <a:latin typeface="Times New Roman" pitchFamily="18" charset="0"/>
                <a:cs typeface="Times New Roman" pitchFamily="18" charset="0"/>
              </a:rPr>
              <a:t>authorities </a:t>
            </a:r>
            <a:r>
              <a:rPr sz="2400" spc="5" dirty="0">
                <a:latin typeface="Times New Roman" pitchFamily="18" charset="0"/>
                <a:cs typeface="Times New Roman" pitchFamily="18" charset="0"/>
              </a:rPr>
              <a:t>are  </a:t>
            </a:r>
            <a:r>
              <a:rPr sz="2400" spc="-10" dirty="0">
                <a:latin typeface="Times New Roman" pitchFamily="18" charset="0"/>
                <a:cs typeface="Times New Roman" pitchFamily="18" charset="0"/>
              </a:rPr>
              <a:t>entitled </a:t>
            </a:r>
            <a:r>
              <a:rPr sz="2400" spc="20" dirty="0">
                <a:latin typeface="Times New Roman" pitchFamily="18" charset="0"/>
                <a:cs typeface="Times New Roman" pitchFamily="18" charset="0"/>
              </a:rPr>
              <a:t>to </a:t>
            </a:r>
            <a:r>
              <a:rPr sz="2400" spc="15" dirty="0">
                <a:latin typeface="Times New Roman" pitchFamily="18" charset="0"/>
                <a:cs typeface="Times New Roman" pitchFamily="18" charset="0"/>
              </a:rPr>
              <a:t>draw </a:t>
            </a:r>
            <a:r>
              <a:rPr sz="2400" dirty="0">
                <a:latin typeface="Times New Roman" pitchFamily="18" charset="0"/>
                <a:cs typeface="Times New Roman" pitchFamily="18" charset="0"/>
              </a:rPr>
              <a:t>an inference </a:t>
            </a:r>
            <a:r>
              <a:rPr sz="2400" spc="-5" dirty="0">
                <a:latin typeface="Times New Roman" pitchFamily="18" charset="0"/>
                <a:cs typeface="Times New Roman" pitchFamily="18" charset="0"/>
              </a:rPr>
              <a:t>that </a:t>
            </a:r>
            <a:r>
              <a:rPr sz="2400" dirty="0">
                <a:latin typeface="Times New Roman" pitchFamily="18" charset="0"/>
                <a:cs typeface="Times New Roman" pitchFamily="18" charset="0"/>
              </a:rPr>
              <a:t>amount </a:t>
            </a:r>
            <a:r>
              <a:rPr sz="2400" spc="5" dirty="0">
                <a:latin typeface="Times New Roman" pitchFamily="18" charset="0"/>
                <a:cs typeface="Times New Roman" pitchFamily="18" charset="0"/>
              </a:rPr>
              <a:t>received was </a:t>
            </a:r>
            <a:r>
              <a:rPr sz="2400" spc="-20" dirty="0">
                <a:latin typeface="Times New Roman" pitchFamily="18" charset="0"/>
                <a:cs typeface="Times New Roman" pitchFamily="18" charset="0"/>
              </a:rPr>
              <a:t>of </a:t>
            </a:r>
            <a:r>
              <a:rPr sz="2400" dirty="0">
                <a:latin typeface="Times New Roman" pitchFamily="18" charset="0"/>
                <a:cs typeface="Times New Roman" pitchFamily="18" charset="0"/>
              </a:rPr>
              <a:t>an  </a:t>
            </a:r>
            <a:r>
              <a:rPr sz="2400" spc="-15" dirty="0">
                <a:latin typeface="Times New Roman" pitchFamily="18" charset="0"/>
                <a:cs typeface="Times New Roman" pitchFamily="18" charset="0"/>
              </a:rPr>
              <a:t>income</a:t>
            </a:r>
            <a:r>
              <a:rPr sz="2400" spc="45" dirty="0">
                <a:latin typeface="Times New Roman" pitchFamily="18" charset="0"/>
                <a:cs typeface="Times New Roman" pitchFamily="18" charset="0"/>
              </a:rPr>
              <a:t> </a:t>
            </a:r>
            <a:r>
              <a:rPr sz="2400" spc="-5" dirty="0">
                <a:latin typeface="Times New Roman" pitchFamily="18" charset="0"/>
                <a:cs typeface="Times New Roman" pitchFamily="18" charset="0"/>
              </a:rPr>
              <a:t>nature.</a:t>
            </a:r>
            <a:endParaRPr sz="2400">
              <a:latin typeface="Times New Roman" pitchFamily="18" charset="0"/>
              <a:cs typeface="Times New Roman" pitchFamily="18" charset="0"/>
            </a:endParaRPr>
          </a:p>
          <a:p>
            <a:pPr>
              <a:lnSpc>
                <a:spcPct val="100000"/>
              </a:lnSpc>
              <a:spcBef>
                <a:spcPts val="20"/>
              </a:spcBef>
              <a:buFont typeface="Wingdings" pitchFamily="2" charset="2"/>
              <a:buChar char="q"/>
            </a:pPr>
            <a:endParaRPr sz="2400">
              <a:latin typeface="Times New Roman" pitchFamily="18" charset="0"/>
              <a:cs typeface="Times New Roman" pitchFamily="18" charset="0"/>
            </a:endParaRPr>
          </a:p>
          <a:p>
            <a:pPr marL="12700" marR="5080" algn="just">
              <a:lnSpc>
                <a:spcPct val="100000"/>
              </a:lnSpc>
              <a:buSzPct val="95833"/>
              <a:buFont typeface="Wingdings" pitchFamily="2" charset="2"/>
              <a:buChar char="q"/>
              <a:tabLst>
                <a:tab pos="289560" algn="l"/>
              </a:tabLst>
            </a:pPr>
            <a:r>
              <a:rPr sz="2400" spc="5" dirty="0">
                <a:latin typeface="Times New Roman" pitchFamily="18" charset="0"/>
                <a:cs typeface="Times New Roman" pitchFamily="18" charset="0"/>
              </a:rPr>
              <a:t>Where </a:t>
            </a:r>
            <a:r>
              <a:rPr sz="2400" spc="10" dirty="0">
                <a:latin typeface="Times New Roman" pitchFamily="18" charset="0"/>
                <a:cs typeface="Times New Roman" pitchFamily="18" charset="0"/>
              </a:rPr>
              <a:t>assessee </a:t>
            </a:r>
            <a:r>
              <a:rPr sz="2400" spc="-5" dirty="0">
                <a:latin typeface="Times New Roman" pitchFamily="18" charset="0"/>
                <a:cs typeface="Times New Roman" pitchFamily="18" charset="0"/>
              </a:rPr>
              <a:t>not </a:t>
            </a:r>
            <a:r>
              <a:rPr sz="2400" spc="5" dirty="0">
                <a:latin typeface="Times New Roman" pitchFamily="18" charset="0"/>
                <a:cs typeface="Times New Roman" pitchFamily="18" charset="0"/>
              </a:rPr>
              <a:t>having </a:t>
            </a:r>
            <a:r>
              <a:rPr sz="2400" spc="-10" dirty="0">
                <a:latin typeface="Times New Roman" pitchFamily="18" charset="0"/>
                <a:cs typeface="Times New Roman" pitchFamily="18" charset="0"/>
              </a:rPr>
              <a:t>satisfactorily proved </a:t>
            </a:r>
            <a:r>
              <a:rPr sz="2400" spc="5" dirty="0">
                <a:latin typeface="Times New Roman" pitchFamily="18" charset="0"/>
                <a:cs typeface="Times New Roman" pitchFamily="18" charset="0"/>
              </a:rPr>
              <a:t>source </a:t>
            </a:r>
            <a:r>
              <a:rPr sz="2400" spc="10" dirty="0">
                <a:latin typeface="Times New Roman" pitchFamily="18" charset="0"/>
                <a:cs typeface="Times New Roman" pitchFamily="18" charset="0"/>
              </a:rPr>
              <a:t>and  </a:t>
            </a:r>
            <a:r>
              <a:rPr sz="2400" spc="-5" dirty="0">
                <a:latin typeface="Times New Roman" pitchFamily="18" charset="0"/>
                <a:cs typeface="Times New Roman" pitchFamily="18" charset="0"/>
              </a:rPr>
              <a:t>nature </a:t>
            </a:r>
            <a:r>
              <a:rPr sz="2400" spc="-20" dirty="0">
                <a:latin typeface="Times New Roman" pitchFamily="18" charset="0"/>
                <a:cs typeface="Times New Roman" pitchFamily="18" charset="0"/>
              </a:rPr>
              <a:t>of </a:t>
            </a:r>
            <a:r>
              <a:rPr sz="2400" dirty="0">
                <a:latin typeface="Times New Roman" pitchFamily="18" charset="0"/>
                <a:cs typeface="Times New Roman" pitchFamily="18" charset="0"/>
              </a:rPr>
              <a:t>amount which </a:t>
            </a:r>
            <a:r>
              <a:rPr sz="2400" spc="10">
                <a:latin typeface="Times New Roman" pitchFamily="18" charset="0"/>
                <a:cs typeface="Times New Roman" pitchFamily="18" charset="0"/>
              </a:rPr>
              <a:t>he </a:t>
            </a:r>
            <a:r>
              <a:rPr sz="2400" spc="-5" smtClean="0">
                <a:latin typeface="Times New Roman" pitchFamily="18" charset="0"/>
                <a:cs typeface="Times New Roman" pitchFamily="18" charset="0"/>
              </a:rPr>
              <a:t>encas</a:t>
            </a:r>
            <a:r>
              <a:rPr lang="en-US" sz="2400" spc="-5" dirty="0" smtClean="0">
                <a:latin typeface="Times New Roman" pitchFamily="18" charset="0"/>
                <a:cs typeface="Times New Roman" pitchFamily="18" charset="0"/>
              </a:rPr>
              <a:t>h</a:t>
            </a:r>
            <a:r>
              <a:rPr sz="2400" spc="-5" smtClean="0">
                <a:latin typeface="Times New Roman" pitchFamily="18" charset="0"/>
                <a:cs typeface="Times New Roman" pitchFamily="18" charset="0"/>
              </a:rPr>
              <a:t>ed </a:t>
            </a:r>
            <a:r>
              <a:rPr sz="2400" spc="-20">
                <a:latin typeface="Times New Roman" pitchFamily="18" charset="0"/>
                <a:cs typeface="Times New Roman" pitchFamily="18" charset="0"/>
              </a:rPr>
              <a:t>on </a:t>
            </a:r>
            <a:r>
              <a:rPr sz="2400" spc="-5" smtClean="0">
                <a:latin typeface="Times New Roman" pitchFamily="18" charset="0"/>
                <a:cs typeface="Times New Roman" pitchFamily="18" charset="0"/>
              </a:rPr>
              <a:t>demoneti</a:t>
            </a:r>
            <a:r>
              <a:rPr lang="en-US" sz="2400" spc="-5" dirty="0" smtClean="0">
                <a:latin typeface="Times New Roman" pitchFamily="18" charset="0"/>
                <a:cs typeface="Times New Roman" pitchFamily="18" charset="0"/>
              </a:rPr>
              <a:t>s</a:t>
            </a:r>
            <a:r>
              <a:rPr sz="2400" spc="-5" smtClean="0">
                <a:latin typeface="Times New Roman" pitchFamily="18" charset="0"/>
                <a:cs typeface="Times New Roman" pitchFamily="18" charset="0"/>
              </a:rPr>
              <a:t>ation</a:t>
            </a:r>
            <a:r>
              <a:rPr sz="2400" spc="-5" dirty="0">
                <a:latin typeface="Times New Roman" pitchFamily="18" charset="0"/>
                <a:cs typeface="Times New Roman" pitchFamily="18" charset="0"/>
              </a:rPr>
              <a:t>,  revenue </a:t>
            </a:r>
            <a:r>
              <a:rPr sz="2400" dirty="0">
                <a:latin typeface="Times New Roman" pitchFamily="18" charset="0"/>
                <a:cs typeface="Times New Roman" pitchFamily="18" charset="0"/>
              </a:rPr>
              <a:t>authorities </a:t>
            </a:r>
            <a:r>
              <a:rPr sz="2400" spc="5" dirty="0">
                <a:latin typeface="Times New Roman" pitchFamily="18" charset="0"/>
                <a:cs typeface="Times New Roman" pitchFamily="18" charset="0"/>
              </a:rPr>
              <a:t>were </a:t>
            </a:r>
            <a:r>
              <a:rPr sz="2400" spc="-10" dirty="0">
                <a:latin typeface="Times New Roman" pitchFamily="18" charset="0"/>
                <a:cs typeface="Times New Roman" pitchFamily="18" charset="0"/>
              </a:rPr>
              <a:t>perfectly </a:t>
            </a:r>
            <a:r>
              <a:rPr sz="2400" spc="-5" dirty="0">
                <a:latin typeface="Times New Roman" pitchFamily="18" charset="0"/>
                <a:cs typeface="Times New Roman" pitchFamily="18" charset="0"/>
              </a:rPr>
              <a:t>justified </a:t>
            </a:r>
            <a:r>
              <a:rPr sz="2400" spc="-15" dirty="0">
                <a:latin typeface="Times New Roman" pitchFamily="18" charset="0"/>
                <a:cs typeface="Times New Roman" pitchFamily="18" charset="0"/>
              </a:rPr>
              <a:t>in  </a:t>
            </a:r>
            <a:r>
              <a:rPr sz="2400" spc="10" dirty="0">
                <a:latin typeface="Times New Roman" pitchFamily="18" charset="0"/>
                <a:cs typeface="Times New Roman" pitchFamily="18" charset="0"/>
              </a:rPr>
              <a:t>drawing </a:t>
            </a:r>
            <a:r>
              <a:rPr sz="2400" dirty="0">
                <a:latin typeface="Times New Roman" pitchFamily="18" charset="0"/>
                <a:cs typeface="Times New Roman" pitchFamily="18" charset="0"/>
              </a:rPr>
              <a:t>an  inference </a:t>
            </a:r>
            <a:r>
              <a:rPr sz="2400" spc="-5" dirty="0">
                <a:latin typeface="Times New Roman" pitchFamily="18" charset="0"/>
                <a:cs typeface="Times New Roman" pitchFamily="18" charset="0"/>
              </a:rPr>
              <a:t>that </a:t>
            </a:r>
            <a:r>
              <a:rPr sz="2400" dirty="0">
                <a:latin typeface="Times New Roman" pitchFamily="18" charset="0"/>
                <a:cs typeface="Times New Roman" pitchFamily="18" charset="0"/>
              </a:rPr>
              <a:t>said sum </a:t>
            </a:r>
            <a:r>
              <a:rPr sz="2400" spc="5" dirty="0">
                <a:latin typeface="Times New Roman" pitchFamily="18" charset="0"/>
                <a:cs typeface="Times New Roman" pitchFamily="18" charset="0"/>
              </a:rPr>
              <a:t>was </a:t>
            </a:r>
            <a:r>
              <a:rPr sz="2400" spc="-20" dirty="0">
                <a:latin typeface="Times New Roman" pitchFamily="18" charset="0"/>
                <a:cs typeface="Times New Roman" pitchFamily="18" charset="0"/>
              </a:rPr>
              <a:t>of </a:t>
            </a:r>
            <a:r>
              <a:rPr sz="2400" dirty="0">
                <a:latin typeface="Times New Roman" pitchFamily="18" charset="0"/>
                <a:cs typeface="Times New Roman" pitchFamily="18" charset="0"/>
              </a:rPr>
              <a:t>an </a:t>
            </a:r>
            <a:r>
              <a:rPr sz="2400" spc="-15" dirty="0">
                <a:latin typeface="Times New Roman" pitchFamily="18" charset="0"/>
                <a:cs typeface="Times New Roman" pitchFamily="18" charset="0"/>
              </a:rPr>
              <a:t>income</a:t>
            </a:r>
            <a:r>
              <a:rPr sz="2400" spc="80" dirty="0">
                <a:latin typeface="Times New Roman" pitchFamily="18" charset="0"/>
                <a:cs typeface="Times New Roman" pitchFamily="18" charset="0"/>
              </a:rPr>
              <a:t> </a:t>
            </a:r>
            <a:r>
              <a:rPr sz="2400" spc="-5" dirty="0">
                <a:latin typeface="Times New Roman" pitchFamily="18" charset="0"/>
                <a:cs typeface="Times New Roman" pitchFamily="18" charset="0"/>
              </a:rPr>
              <a:t>nature.</a:t>
            </a:r>
            <a:endParaRPr sz="2400">
              <a:latin typeface="Times New Roman" pitchFamily="18" charset="0"/>
              <a:cs typeface="Times New Roman" pitchFamily="18" charset="0"/>
            </a:endParaRPr>
          </a:p>
          <a:p>
            <a:pPr>
              <a:lnSpc>
                <a:spcPct val="100000"/>
              </a:lnSpc>
              <a:spcBef>
                <a:spcPts val="5"/>
              </a:spcBef>
              <a:buFont typeface="Wingdings" pitchFamily="2" charset="2"/>
              <a:buChar char="q"/>
            </a:pPr>
            <a:endParaRPr sz="2400">
              <a:latin typeface="Times New Roman" pitchFamily="18" charset="0"/>
              <a:cs typeface="Times New Roman" pitchFamily="18" charset="0"/>
            </a:endParaRPr>
          </a:p>
          <a:p>
            <a:pPr marL="1384300" lvl="3">
              <a:buFont typeface="Wingdings" pitchFamily="2" charset="2"/>
              <a:buChar char="q"/>
            </a:pPr>
            <a:r>
              <a:rPr sz="2400" i="1" dirty="0">
                <a:latin typeface="Times New Roman" pitchFamily="18" charset="0"/>
                <a:cs typeface="Times New Roman" pitchFamily="18" charset="0"/>
              </a:rPr>
              <a:t>-</a:t>
            </a:r>
            <a:r>
              <a:rPr sz="2400" b="1" i="1" dirty="0">
                <a:latin typeface="Times New Roman" pitchFamily="18" charset="0"/>
                <a:cs typeface="Times New Roman" pitchFamily="18" charset="0"/>
              </a:rPr>
              <a:t>Chunilal </a:t>
            </a:r>
            <a:r>
              <a:rPr sz="2400" b="1" i="1" spc="-10" dirty="0">
                <a:latin typeface="Times New Roman" pitchFamily="18" charset="0"/>
                <a:cs typeface="Times New Roman" pitchFamily="18" charset="0"/>
              </a:rPr>
              <a:t>Rastogi </a:t>
            </a:r>
            <a:r>
              <a:rPr sz="2400" b="1" i="1" spc="-15" dirty="0">
                <a:latin typeface="Times New Roman" pitchFamily="18" charset="0"/>
                <a:cs typeface="Times New Roman" pitchFamily="18" charset="0"/>
              </a:rPr>
              <a:t>vs. </a:t>
            </a:r>
            <a:r>
              <a:rPr sz="2400" b="1" i="1" spc="-5" dirty="0">
                <a:latin typeface="Times New Roman" pitchFamily="18" charset="0"/>
                <a:cs typeface="Times New Roman" pitchFamily="18" charset="0"/>
              </a:rPr>
              <a:t>CIT </a:t>
            </a:r>
            <a:r>
              <a:rPr sz="2400" b="1" i="1" dirty="0">
                <a:latin typeface="Times New Roman" pitchFamily="18" charset="0"/>
                <a:cs typeface="Times New Roman" pitchFamily="18" charset="0"/>
              </a:rPr>
              <a:t>[1955] 28 </a:t>
            </a:r>
            <a:r>
              <a:rPr sz="2400" b="1" i="1" spc="15" dirty="0">
                <a:latin typeface="Times New Roman" pitchFamily="18" charset="0"/>
                <a:cs typeface="Times New Roman" pitchFamily="18" charset="0"/>
              </a:rPr>
              <a:t>ITR </a:t>
            </a:r>
            <a:r>
              <a:rPr sz="2400" b="1" i="1" dirty="0">
                <a:latin typeface="Times New Roman" pitchFamily="18" charset="0"/>
                <a:cs typeface="Times New Roman" pitchFamily="18" charset="0"/>
              </a:rPr>
              <a:t>341</a:t>
            </a:r>
            <a:r>
              <a:rPr sz="2400" b="1" i="1" spc="-15" dirty="0">
                <a:latin typeface="Times New Roman" pitchFamily="18" charset="0"/>
                <a:cs typeface="Times New Roman" pitchFamily="18" charset="0"/>
              </a:rPr>
              <a:t> </a:t>
            </a:r>
            <a:r>
              <a:rPr sz="2400" b="1" i="1" spc="10" dirty="0">
                <a:latin typeface="Times New Roman" pitchFamily="18" charset="0"/>
                <a:cs typeface="Times New Roman" pitchFamily="18" charset="0"/>
              </a:rPr>
              <a:t>(Pat.)</a:t>
            </a:r>
            <a:endParaRPr sz="2400" b="1">
              <a:latin typeface="Times New Roman" pitchFamily="18" charset="0"/>
              <a:cs typeface="Times New Roman" pitchFamily="18" charset="0"/>
            </a:endParaRPr>
          </a:p>
          <a:p>
            <a:pPr marL="1384300" lvl="3">
              <a:spcBef>
                <a:spcPts val="575"/>
              </a:spcBef>
              <a:buFont typeface="Wingdings" pitchFamily="2" charset="2"/>
              <a:buChar char="q"/>
            </a:pPr>
            <a:r>
              <a:rPr sz="2400" b="1" i="1" spc="5" dirty="0">
                <a:latin typeface="Times New Roman" pitchFamily="18" charset="0"/>
                <a:cs typeface="Times New Roman" pitchFamily="18" charset="0"/>
              </a:rPr>
              <a:t>-Anil </a:t>
            </a:r>
            <a:r>
              <a:rPr sz="2400" b="1" i="1" spc="-5" dirty="0">
                <a:latin typeface="Times New Roman" pitchFamily="18" charset="0"/>
                <a:cs typeface="Times New Roman" pitchFamily="18" charset="0"/>
              </a:rPr>
              <a:t>Kumar </a:t>
            </a:r>
            <a:r>
              <a:rPr sz="2400" b="1" i="1" spc="5" dirty="0">
                <a:latin typeface="Times New Roman" pitchFamily="18" charset="0"/>
                <a:cs typeface="Times New Roman" pitchFamily="18" charset="0"/>
              </a:rPr>
              <a:t>Singh </a:t>
            </a:r>
            <a:r>
              <a:rPr sz="2400" b="1" i="1" spc="-15" dirty="0">
                <a:latin typeface="Times New Roman" pitchFamily="18" charset="0"/>
                <a:cs typeface="Times New Roman" pitchFamily="18" charset="0"/>
              </a:rPr>
              <a:t>vs. </a:t>
            </a:r>
            <a:r>
              <a:rPr sz="2400" b="1" i="1" spc="-5" dirty="0">
                <a:latin typeface="Times New Roman" pitchFamily="18" charset="0"/>
                <a:cs typeface="Times New Roman" pitchFamily="18" charset="0"/>
              </a:rPr>
              <a:t>CIT </a:t>
            </a:r>
            <a:r>
              <a:rPr sz="2400" b="1" i="1" dirty="0">
                <a:latin typeface="Times New Roman" pitchFamily="18" charset="0"/>
                <a:cs typeface="Times New Roman" pitchFamily="18" charset="0"/>
              </a:rPr>
              <a:t>[1972] 84 </a:t>
            </a:r>
            <a:r>
              <a:rPr sz="2400" b="1" i="1" spc="15" dirty="0">
                <a:latin typeface="Times New Roman" pitchFamily="18" charset="0"/>
                <a:cs typeface="Times New Roman" pitchFamily="18" charset="0"/>
              </a:rPr>
              <a:t>ITR </a:t>
            </a:r>
            <a:r>
              <a:rPr sz="2400" b="1" i="1" dirty="0">
                <a:latin typeface="Times New Roman" pitchFamily="18" charset="0"/>
                <a:cs typeface="Times New Roman" pitchFamily="18" charset="0"/>
              </a:rPr>
              <a:t>307</a:t>
            </a:r>
            <a:r>
              <a:rPr sz="2400" b="1" i="1" spc="-140" dirty="0">
                <a:latin typeface="Times New Roman" pitchFamily="18" charset="0"/>
                <a:cs typeface="Times New Roman" pitchFamily="18" charset="0"/>
              </a:rPr>
              <a:t> </a:t>
            </a:r>
            <a:r>
              <a:rPr sz="2400" b="1" i="1" spc="-5" dirty="0">
                <a:latin typeface="Times New Roman" pitchFamily="18" charset="0"/>
                <a:cs typeface="Times New Roman" pitchFamily="18" charset="0"/>
              </a:rPr>
              <a:t>(Cal.)</a:t>
            </a:r>
            <a:endParaRPr sz="2400" b="1">
              <a:latin typeface="Times New Roman" pitchFamily="18" charset="0"/>
              <a:cs typeface="Times New Roman" pitchFamily="18" charset="0"/>
            </a:endParaRPr>
          </a:p>
          <a:p>
            <a:pPr marL="1384300" lvl="3">
              <a:spcBef>
                <a:spcPts val="575"/>
              </a:spcBef>
              <a:buFont typeface="Wingdings" pitchFamily="2" charset="2"/>
              <a:buChar char="q"/>
            </a:pPr>
            <a:r>
              <a:rPr sz="2400" b="1" i="1" dirty="0">
                <a:latin typeface="Times New Roman" pitchFamily="18" charset="0"/>
                <a:cs typeface="Times New Roman" pitchFamily="18" charset="0"/>
              </a:rPr>
              <a:t>-M. </a:t>
            </a:r>
            <a:r>
              <a:rPr sz="2400" b="1" i="1" spc="5" dirty="0">
                <a:latin typeface="Times New Roman" pitchFamily="18" charset="0"/>
                <a:cs typeface="Times New Roman" pitchFamily="18" charset="0"/>
              </a:rPr>
              <a:t>L. </a:t>
            </a:r>
            <a:r>
              <a:rPr sz="2400" b="1" i="1" spc="-15" dirty="0">
                <a:latin typeface="Times New Roman" pitchFamily="18" charset="0"/>
                <a:cs typeface="Times New Roman" pitchFamily="18" charset="0"/>
              </a:rPr>
              <a:t>Tewary vs. </a:t>
            </a:r>
            <a:r>
              <a:rPr sz="2400" b="1" i="1" spc="-5" dirty="0">
                <a:latin typeface="Times New Roman" pitchFamily="18" charset="0"/>
                <a:cs typeface="Times New Roman" pitchFamily="18" charset="0"/>
              </a:rPr>
              <a:t>CIT </a:t>
            </a:r>
            <a:r>
              <a:rPr sz="2400" b="1" i="1" dirty="0">
                <a:latin typeface="Times New Roman" pitchFamily="18" charset="0"/>
                <a:cs typeface="Times New Roman" pitchFamily="18" charset="0"/>
              </a:rPr>
              <a:t>[1955] 27 </a:t>
            </a:r>
            <a:r>
              <a:rPr sz="2400" b="1" i="1" spc="15" dirty="0">
                <a:latin typeface="Times New Roman" pitchFamily="18" charset="0"/>
                <a:cs typeface="Times New Roman" pitchFamily="18" charset="0"/>
              </a:rPr>
              <a:t>ITR </a:t>
            </a:r>
            <a:r>
              <a:rPr sz="2400" b="1" i="1" dirty="0">
                <a:latin typeface="Times New Roman" pitchFamily="18" charset="0"/>
                <a:cs typeface="Times New Roman" pitchFamily="18" charset="0"/>
              </a:rPr>
              <a:t>630</a:t>
            </a:r>
            <a:r>
              <a:rPr sz="2400" b="1" i="1" spc="-30" dirty="0">
                <a:latin typeface="Times New Roman" pitchFamily="18" charset="0"/>
                <a:cs typeface="Times New Roman" pitchFamily="18" charset="0"/>
              </a:rPr>
              <a:t> </a:t>
            </a:r>
            <a:r>
              <a:rPr sz="2400" b="1" i="1" spc="10" dirty="0">
                <a:latin typeface="Times New Roman" pitchFamily="18" charset="0"/>
                <a:cs typeface="Times New Roman" pitchFamily="18" charset="0"/>
              </a:rPr>
              <a:t>(PAT.)</a:t>
            </a:r>
            <a:endParaRPr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307651" y="627773"/>
            <a:ext cx="8479192" cy="5833264"/>
          </a:xfrm>
          <a:prstGeom prst="rect">
            <a:avLst/>
          </a:prstGeom>
        </p:spPr>
        <p:txBody>
          <a:bodyPr vert="horz" wrap="square" lIns="0" tIns="47625" rIns="0" bIns="0" rtlCol="0">
            <a:spAutoFit/>
          </a:bodyPr>
          <a:lstStyle/>
          <a:p>
            <a:pPr marL="88265" algn="just">
              <a:lnSpc>
                <a:spcPct val="100000"/>
              </a:lnSpc>
              <a:spcBef>
                <a:spcPts val="375"/>
              </a:spcBef>
            </a:pPr>
            <a:endParaRPr lang="en-US" sz="2400" b="1" i="1" u="heavy" dirty="0" smtClean="0">
              <a:uFill>
                <a:solidFill>
                  <a:srgbClr val="000000"/>
                </a:solidFill>
              </a:uFill>
              <a:latin typeface="Book Antiqua"/>
              <a:cs typeface="Book Antiqua"/>
            </a:endParaRPr>
          </a:p>
          <a:p>
            <a:pPr marL="88265" algn="just">
              <a:lnSpc>
                <a:spcPct val="100000"/>
              </a:lnSpc>
              <a:spcBef>
                <a:spcPts val="375"/>
              </a:spcBef>
            </a:pPr>
            <a:r>
              <a:rPr sz="2400" b="1" i="1" u="heavy" smtClean="0">
                <a:uFill>
                  <a:solidFill>
                    <a:srgbClr val="000000"/>
                  </a:solidFill>
                </a:uFill>
                <a:latin typeface="Book Antiqua"/>
                <a:cs typeface="Book Antiqua"/>
              </a:rPr>
              <a:t>Cash </a:t>
            </a:r>
            <a:r>
              <a:rPr sz="2400" b="1" i="1" u="heavy" spc="10" dirty="0">
                <a:uFill>
                  <a:solidFill>
                    <a:srgbClr val="000000"/>
                  </a:solidFill>
                </a:uFill>
                <a:latin typeface="Book Antiqua"/>
                <a:cs typeface="Book Antiqua"/>
              </a:rPr>
              <a:t>in hand in</a:t>
            </a:r>
            <a:r>
              <a:rPr sz="2400" b="1" i="1" u="heavy" spc="-125" dirty="0">
                <a:uFill>
                  <a:solidFill>
                    <a:srgbClr val="000000"/>
                  </a:solidFill>
                </a:uFill>
                <a:latin typeface="Book Antiqua"/>
                <a:cs typeface="Book Antiqua"/>
              </a:rPr>
              <a:t> </a:t>
            </a:r>
            <a:r>
              <a:rPr sz="2400" b="1" i="1" u="heavy" dirty="0">
                <a:uFill>
                  <a:solidFill>
                    <a:srgbClr val="000000"/>
                  </a:solidFill>
                </a:uFill>
                <a:latin typeface="Book Antiqua"/>
                <a:cs typeface="Book Antiqua"/>
              </a:rPr>
              <a:t>books:</a:t>
            </a:r>
            <a:endParaRPr sz="2400">
              <a:latin typeface="Book Antiqua"/>
              <a:cs typeface="Book Antiqua"/>
            </a:endParaRPr>
          </a:p>
          <a:p>
            <a:pPr marL="12700" marR="5080" algn="just">
              <a:lnSpc>
                <a:spcPct val="90400"/>
              </a:lnSpc>
              <a:spcBef>
                <a:spcPts val="550"/>
              </a:spcBef>
              <a:buSzPct val="95833"/>
              <a:buFont typeface="Wingdings"/>
              <a:buChar char=""/>
              <a:tabLst>
                <a:tab pos="289560" algn="l"/>
              </a:tabLst>
            </a:pPr>
            <a:r>
              <a:rPr sz="2400" spc="5" dirty="0">
                <a:latin typeface="Book Antiqua"/>
                <a:cs typeface="Book Antiqua"/>
              </a:rPr>
              <a:t>Where </a:t>
            </a:r>
            <a:r>
              <a:rPr sz="2400" spc="-10" dirty="0">
                <a:latin typeface="Book Antiqua"/>
                <a:cs typeface="Book Antiqua"/>
              </a:rPr>
              <a:t>amount </a:t>
            </a:r>
            <a:r>
              <a:rPr sz="2400" spc="5" dirty="0">
                <a:latin typeface="Book Antiqua"/>
                <a:cs typeface="Book Antiqua"/>
              </a:rPr>
              <a:t>en-cashed </a:t>
            </a:r>
            <a:r>
              <a:rPr sz="2400" spc="-20">
                <a:latin typeface="Book Antiqua"/>
                <a:cs typeface="Book Antiqua"/>
              </a:rPr>
              <a:t>on </a:t>
            </a:r>
            <a:r>
              <a:rPr lang="en-IN" sz="2400" spc="-5" dirty="0" smtClean="0">
                <a:latin typeface="Book Antiqua"/>
                <a:cs typeface="Book Antiqua"/>
              </a:rPr>
              <a:t>DEMONETISATION</a:t>
            </a:r>
            <a:r>
              <a:rPr sz="2400" spc="-5" smtClean="0">
                <a:latin typeface="Book Antiqua"/>
                <a:cs typeface="Book Antiqua"/>
              </a:rPr>
              <a:t> </a:t>
            </a:r>
            <a:r>
              <a:rPr sz="2400" spc="5" dirty="0">
                <a:latin typeface="Book Antiqua"/>
                <a:cs typeface="Book Antiqua"/>
              </a:rPr>
              <a:t>was </a:t>
            </a:r>
            <a:r>
              <a:rPr sz="2400" dirty="0">
                <a:latin typeface="Book Antiqua"/>
                <a:cs typeface="Book Antiqua"/>
              </a:rPr>
              <a:t>part </a:t>
            </a:r>
            <a:r>
              <a:rPr sz="2400" spc="-35" dirty="0">
                <a:latin typeface="Book Antiqua"/>
                <a:cs typeface="Book Antiqua"/>
              </a:rPr>
              <a:t>of  </a:t>
            </a:r>
            <a:r>
              <a:rPr sz="2400" spc="5" dirty="0">
                <a:latin typeface="Book Antiqua"/>
                <a:cs typeface="Book Antiqua"/>
              </a:rPr>
              <a:t>cash </a:t>
            </a:r>
            <a:r>
              <a:rPr sz="2400" dirty="0">
                <a:latin typeface="Book Antiqua"/>
                <a:cs typeface="Book Antiqua"/>
              </a:rPr>
              <a:t>balance </a:t>
            </a:r>
            <a:r>
              <a:rPr sz="2400" spc="-15" dirty="0">
                <a:latin typeface="Book Antiqua"/>
                <a:cs typeface="Book Antiqua"/>
              </a:rPr>
              <a:t>in </a:t>
            </a:r>
            <a:r>
              <a:rPr sz="2400" spc="-5" dirty="0">
                <a:latin typeface="Book Antiqua"/>
                <a:cs typeface="Book Antiqua"/>
              </a:rPr>
              <a:t>the </a:t>
            </a:r>
            <a:r>
              <a:rPr sz="2400" spc="-10" dirty="0">
                <a:latin typeface="Book Antiqua"/>
                <a:cs typeface="Book Antiqua"/>
              </a:rPr>
              <a:t>books </a:t>
            </a:r>
            <a:r>
              <a:rPr sz="2400" spc="-20" dirty="0">
                <a:latin typeface="Book Antiqua"/>
                <a:cs typeface="Book Antiqua"/>
              </a:rPr>
              <a:t>of </a:t>
            </a:r>
            <a:r>
              <a:rPr sz="2400" spc="-15" dirty="0">
                <a:latin typeface="Book Antiqua"/>
                <a:cs typeface="Book Antiqua"/>
              </a:rPr>
              <a:t>account, </a:t>
            </a:r>
            <a:r>
              <a:rPr sz="2400" spc="5">
                <a:latin typeface="Book Antiqua"/>
                <a:cs typeface="Book Antiqua"/>
              </a:rPr>
              <a:t>AO </a:t>
            </a:r>
            <a:r>
              <a:rPr sz="2400" spc="-5" smtClean="0">
                <a:latin typeface="Book Antiqua"/>
                <a:cs typeface="Book Antiqua"/>
              </a:rPr>
              <a:t>cannot </a:t>
            </a:r>
            <a:r>
              <a:rPr sz="2400" spc="-15" dirty="0">
                <a:latin typeface="Book Antiqua"/>
                <a:cs typeface="Book Antiqua"/>
              </a:rPr>
              <a:t>disbelieve </a:t>
            </a:r>
            <a:r>
              <a:rPr sz="2400" dirty="0">
                <a:latin typeface="Book Antiqua"/>
                <a:cs typeface="Book Antiqua"/>
              </a:rPr>
              <a:t>a  part </a:t>
            </a:r>
            <a:r>
              <a:rPr sz="2400" spc="-20" dirty="0">
                <a:latin typeface="Book Antiqua"/>
                <a:cs typeface="Book Antiqua"/>
              </a:rPr>
              <a:t>of </a:t>
            </a:r>
            <a:r>
              <a:rPr sz="2400" spc="-5" dirty="0">
                <a:latin typeface="Book Antiqua"/>
                <a:cs typeface="Book Antiqua"/>
              </a:rPr>
              <a:t>such </a:t>
            </a:r>
            <a:r>
              <a:rPr sz="2400" spc="5" dirty="0">
                <a:latin typeface="Book Antiqua"/>
                <a:cs typeface="Book Antiqua"/>
              </a:rPr>
              <a:t>cash </a:t>
            </a:r>
            <a:r>
              <a:rPr sz="2400" dirty="0">
                <a:latin typeface="Book Antiqua"/>
                <a:cs typeface="Book Antiqua"/>
              </a:rPr>
              <a:t>balance as being </a:t>
            </a:r>
            <a:r>
              <a:rPr sz="2400" spc="-5" dirty="0">
                <a:latin typeface="Book Antiqua"/>
                <a:cs typeface="Book Antiqua"/>
              </a:rPr>
              <a:t>not </a:t>
            </a:r>
            <a:r>
              <a:rPr sz="2400" spc="-20" dirty="0">
                <a:latin typeface="Book Antiqua"/>
                <a:cs typeface="Book Antiqua"/>
              </a:rPr>
              <a:t>of </a:t>
            </a:r>
            <a:r>
              <a:rPr sz="2400" spc="-10" dirty="0">
                <a:latin typeface="Book Antiqua"/>
                <a:cs typeface="Book Antiqua"/>
              </a:rPr>
              <a:t>specified  </a:t>
            </a:r>
            <a:r>
              <a:rPr sz="2400" spc="-5" dirty="0">
                <a:latin typeface="Book Antiqua"/>
                <a:cs typeface="Book Antiqua"/>
              </a:rPr>
              <a:t>denominations, </a:t>
            </a:r>
            <a:r>
              <a:rPr sz="2400" spc="5" dirty="0">
                <a:latin typeface="Book Antiqua"/>
                <a:cs typeface="Book Antiqua"/>
              </a:rPr>
              <a:t>when </a:t>
            </a:r>
            <a:r>
              <a:rPr sz="2400" spc="-5" dirty="0">
                <a:latin typeface="Book Antiqua"/>
                <a:cs typeface="Book Antiqua"/>
              </a:rPr>
              <a:t>the </a:t>
            </a:r>
            <a:r>
              <a:rPr sz="2400" spc="-10" dirty="0">
                <a:latin typeface="Book Antiqua"/>
                <a:cs typeface="Book Antiqua"/>
              </a:rPr>
              <a:t>books </a:t>
            </a:r>
            <a:r>
              <a:rPr sz="2400" spc="5" dirty="0">
                <a:latin typeface="Book Antiqua"/>
                <a:cs typeface="Book Antiqua"/>
              </a:rPr>
              <a:t>are </a:t>
            </a:r>
            <a:r>
              <a:rPr sz="2400" spc="-5" dirty="0">
                <a:latin typeface="Book Antiqua"/>
                <a:cs typeface="Book Antiqua"/>
              </a:rPr>
              <a:t>not</a:t>
            </a:r>
            <a:r>
              <a:rPr sz="2400" spc="50" dirty="0">
                <a:latin typeface="Book Antiqua"/>
                <a:cs typeface="Book Antiqua"/>
              </a:rPr>
              <a:t> </a:t>
            </a:r>
            <a:r>
              <a:rPr sz="2400" spc="-15" dirty="0">
                <a:latin typeface="Book Antiqua"/>
                <a:cs typeface="Book Antiqua"/>
              </a:rPr>
              <a:t>rejected.</a:t>
            </a:r>
            <a:endParaRPr sz="2400">
              <a:latin typeface="Book Antiqua"/>
              <a:cs typeface="Book Antiqua"/>
            </a:endParaRPr>
          </a:p>
          <a:p>
            <a:pPr marL="12700" algn="just">
              <a:lnSpc>
                <a:spcPct val="100000"/>
              </a:lnSpc>
              <a:spcBef>
                <a:spcPts val="275"/>
              </a:spcBef>
            </a:pPr>
            <a:r>
              <a:rPr sz="2400" spc="10" dirty="0">
                <a:latin typeface="Book Antiqua"/>
                <a:cs typeface="Book Antiqua"/>
              </a:rPr>
              <a:t>-</a:t>
            </a:r>
            <a:r>
              <a:rPr sz="2400" b="1" i="1" spc="10" dirty="0">
                <a:latin typeface="Book Antiqua"/>
                <a:cs typeface="Book Antiqua"/>
              </a:rPr>
              <a:t>Lalchand </a:t>
            </a:r>
            <a:r>
              <a:rPr sz="2400" b="1" i="1" dirty="0">
                <a:latin typeface="Book Antiqua"/>
                <a:cs typeface="Book Antiqua"/>
              </a:rPr>
              <a:t>Bhagat Ambica Ram </a:t>
            </a:r>
            <a:r>
              <a:rPr sz="2400" b="1" i="1" spc="-5" dirty="0">
                <a:latin typeface="Book Antiqua"/>
                <a:cs typeface="Book Antiqua"/>
              </a:rPr>
              <a:t>vs. </a:t>
            </a:r>
            <a:r>
              <a:rPr sz="2400" b="1" i="1" spc="-15" dirty="0">
                <a:latin typeface="Book Antiqua"/>
                <a:cs typeface="Book Antiqua"/>
              </a:rPr>
              <a:t>CIT </a:t>
            </a:r>
            <a:r>
              <a:rPr sz="2400" b="1" i="1" dirty="0">
                <a:latin typeface="Book Antiqua"/>
                <a:cs typeface="Book Antiqua"/>
              </a:rPr>
              <a:t>[1959] 37 </a:t>
            </a:r>
            <a:r>
              <a:rPr sz="2400" b="1" i="1" spc="-5" dirty="0">
                <a:latin typeface="Book Antiqua"/>
                <a:cs typeface="Book Antiqua"/>
              </a:rPr>
              <a:t>ITR</a:t>
            </a:r>
            <a:r>
              <a:rPr sz="2400" b="1" i="1" spc="-45" dirty="0">
                <a:latin typeface="Book Antiqua"/>
                <a:cs typeface="Book Antiqua"/>
              </a:rPr>
              <a:t> </a:t>
            </a:r>
            <a:r>
              <a:rPr sz="2400" b="1" i="1" spc="5" dirty="0">
                <a:latin typeface="Book Antiqua"/>
                <a:cs typeface="Book Antiqua"/>
              </a:rPr>
              <a:t>288(SC).</a:t>
            </a:r>
            <a:endParaRPr sz="2400">
              <a:latin typeface="Book Antiqua"/>
              <a:cs typeface="Book Antiqua"/>
            </a:endParaRPr>
          </a:p>
          <a:p>
            <a:pPr marL="12700" algn="just">
              <a:lnSpc>
                <a:spcPct val="100000"/>
              </a:lnSpc>
            </a:pPr>
            <a:r>
              <a:rPr sz="2400" b="1" i="1" u="heavy" spc="10" smtClean="0">
                <a:uFill>
                  <a:solidFill>
                    <a:srgbClr val="000000"/>
                  </a:solidFill>
                </a:uFill>
                <a:latin typeface="Book Antiqua"/>
                <a:cs typeface="Book Antiqua"/>
              </a:rPr>
              <a:t>Affidavit </a:t>
            </a:r>
            <a:r>
              <a:rPr sz="2400" b="1" i="1" u="heavy" spc="5" dirty="0">
                <a:uFill>
                  <a:solidFill>
                    <a:srgbClr val="000000"/>
                  </a:solidFill>
                </a:uFill>
                <a:latin typeface="Book Antiqua"/>
                <a:cs typeface="Book Antiqua"/>
              </a:rPr>
              <a:t>of</a:t>
            </a:r>
            <a:r>
              <a:rPr sz="2400" b="1" i="1" u="heavy" spc="-155" dirty="0">
                <a:uFill>
                  <a:solidFill>
                    <a:srgbClr val="000000"/>
                  </a:solidFill>
                </a:uFill>
                <a:latin typeface="Book Antiqua"/>
                <a:cs typeface="Book Antiqua"/>
              </a:rPr>
              <a:t> </a:t>
            </a:r>
            <a:r>
              <a:rPr sz="2400" b="1" i="1" u="heavy" spc="-5" dirty="0">
                <a:uFill>
                  <a:solidFill>
                    <a:srgbClr val="000000"/>
                  </a:solidFill>
                </a:uFill>
                <a:latin typeface="Book Antiqua"/>
                <a:cs typeface="Book Antiqua"/>
              </a:rPr>
              <a:t>payers:</a:t>
            </a:r>
            <a:endParaRPr sz="2400">
              <a:latin typeface="Book Antiqua"/>
              <a:cs typeface="Book Antiqua"/>
            </a:endParaRPr>
          </a:p>
          <a:p>
            <a:pPr marL="12700" marR="6985" algn="just">
              <a:lnSpc>
                <a:spcPct val="90000"/>
              </a:lnSpc>
              <a:spcBef>
                <a:spcPts val="560"/>
              </a:spcBef>
              <a:buSzPct val="95833"/>
              <a:buFont typeface="Wingdings"/>
              <a:buChar char=""/>
              <a:tabLst>
                <a:tab pos="289560" algn="l"/>
              </a:tabLst>
            </a:pPr>
            <a:r>
              <a:rPr sz="2400" dirty="0">
                <a:latin typeface="Book Antiqua"/>
                <a:cs typeface="Book Antiqua"/>
              </a:rPr>
              <a:t>When assessee </a:t>
            </a:r>
            <a:r>
              <a:rPr sz="2400" spc="-5" dirty="0">
                <a:latin typeface="Book Antiqua"/>
                <a:cs typeface="Book Antiqua"/>
              </a:rPr>
              <a:t>submitted </a:t>
            </a:r>
            <a:r>
              <a:rPr sz="2400" spc="5" dirty="0">
                <a:latin typeface="Book Antiqua"/>
                <a:cs typeface="Book Antiqua"/>
              </a:rPr>
              <a:t>books </a:t>
            </a:r>
            <a:r>
              <a:rPr sz="2400" spc="-20" dirty="0">
                <a:latin typeface="Book Antiqua"/>
                <a:cs typeface="Book Antiqua"/>
              </a:rPr>
              <a:t>of </a:t>
            </a:r>
            <a:r>
              <a:rPr sz="2400" dirty="0">
                <a:latin typeface="Book Antiqua"/>
                <a:cs typeface="Book Antiqua"/>
              </a:rPr>
              <a:t>account </a:t>
            </a:r>
            <a:r>
              <a:rPr sz="2400" spc="5" dirty="0">
                <a:latin typeface="Book Antiqua"/>
                <a:cs typeface="Book Antiqua"/>
              </a:rPr>
              <a:t>showing </a:t>
            </a:r>
            <a:r>
              <a:rPr sz="2400" spc="-5" dirty="0">
                <a:latin typeface="Book Antiqua"/>
                <a:cs typeface="Book Antiqua"/>
              </a:rPr>
              <a:t>relevant  </a:t>
            </a:r>
            <a:r>
              <a:rPr sz="2400" spc="-10" dirty="0">
                <a:latin typeface="Book Antiqua"/>
                <a:cs typeface="Book Antiqua"/>
              </a:rPr>
              <a:t>entries </a:t>
            </a:r>
            <a:r>
              <a:rPr sz="2400" spc="5" dirty="0">
                <a:latin typeface="Book Antiqua"/>
                <a:cs typeface="Book Antiqua"/>
              </a:rPr>
              <a:t>showing </a:t>
            </a:r>
            <a:r>
              <a:rPr sz="2400" spc="-5" dirty="0">
                <a:latin typeface="Book Antiqua"/>
                <a:cs typeface="Book Antiqua"/>
              </a:rPr>
              <a:t>payment </a:t>
            </a:r>
            <a:r>
              <a:rPr sz="2400" dirty="0">
                <a:latin typeface="Book Antiqua"/>
                <a:cs typeface="Book Antiqua"/>
              </a:rPr>
              <a:t>being made </a:t>
            </a:r>
            <a:r>
              <a:rPr sz="2400" spc="-20" dirty="0">
                <a:latin typeface="Book Antiqua"/>
                <a:cs typeface="Book Antiqua"/>
              </a:rPr>
              <a:t>to </a:t>
            </a:r>
            <a:r>
              <a:rPr sz="2400" spc="10" dirty="0">
                <a:latin typeface="Book Antiqua"/>
                <a:cs typeface="Book Antiqua"/>
              </a:rPr>
              <a:t>them </a:t>
            </a:r>
            <a:r>
              <a:rPr sz="2400" dirty="0">
                <a:latin typeface="Book Antiqua"/>
                <a:cs typeface="Book Antiqua"/>
              </a:rPr>
              <a:t>which </a:t>
            </a:r>
            <a:r>
              <a:rPr sz="2400" spc="-10" dirty="0">
                <a:latin typeface="Book Antiqua"/>
                <a:cs typeface="Book Antiqua"/>
              </a:rPr>
              <a:t>resulted  </a:t>
            </a:r>
            <a:r>
              <a:rPr sz="2400" spc="-15" dirty="0">
                <a:latin typeface="Book Antiqua"/>
                <a:cs typeface="Book Antiqua"/>
              </a:rPr>
              <a:t>in </a:t>
            </a:r>
            <a:r>
              <a:rPr sz="2400" spc="5" dirty="0">
                <a:latin typeface="Book Antiqua"/>
                <a:cs typeface="Book Antiqua"/>
              </a:rPr>
              <a:t>cash </a:t>
            </a:r>
            <a:r>
              <a:rPr sz="2400" spc="-15" dirty="0">
                <a:latin typeface="Book Antiqua"/>
                <a:cs typeface="Book Antiqua"/>
              </a:rPr>
              <a:t>in </a:t>
            </a:r>
            <a:r>
              <a:rPr sz="2400" spc="-20" dirty="0">
                <a:latin typeface="Book Antiqua"/>
                <a:cs typeface="Book Antiqua"/>
              </a:rPr>
              <a:t>its </a:t>
            </a:r>
            <a:r>
              <a:rPr sz="2400" spc="-10" dirty="0">
                <a:latin typeface="Book Antiqua"/>
                <a:cs typeface="Book Antiqua"/>
              </a:rPr>
              <a:t>books </a:t>
            </a:r>
            <a:r>
              <a:rPr sz="2400" spc="-20" dirty="0">
                <a:latin typeface="Book Antiqua"/>
                <a:cs typeface="Book Antiqua"/>
              </a:rPr>
              <a:t>and </a:t>
            </a:r>
            <a:r>
              <a:rPr sz="2400" dirty="0">
                <a:latin typeface="Book Antiqua"/>
                <a:cs typeface="Book Antiqua"/>
              </a:rPr>
              <a:t>also </a:t>
            </a:r>
            <a:r>
              <a:rPr sz="2400" spc="-15" dirty="0">
                <a:latin typeface="Book Antiqua"/>
                <a:cs typeface="Book Antiqua"/>
              </a:rPr>
              <a:t>submitted </a:t>
            </a:r>
            <a:r>
              <a:rPr sz="2400" spc="-5" dirty="0">
                <a:latin typeface="Book Antiqua"/>
                <a:cs typeface="Book Antiqua"/>
              </a:rPr>
              <a:t>affidavits </a:t>
            </a:r>
            <a:r>
              <a:rPr sz="2400" spc="-20" dirty="0">
                <a:latin typeface="Book Antiqua"/>
                <a:cs typeface="Book Antiqua"/>
              </a:rPr>
              <a:t>of </a:t>
            </a:r>
            <a:r>
              <a:rPr sz="2400" dirty="0">
                <a:latin typeface="Book Antiqua"/>
                <a:cs typeface="Book Antiqua"/>
              </a:rPr>
              <a:t>payers,  </a:t>
            </a:r>
            <a:r>
              <a:rPr sz="2400" spc="-15" dirty="0">
                <a:latin typeface="Book Antiqua"/>
                <a:cs typeface="Book Antiqua"/>
              </a:rPr>
              <a:t>Revenue </a:t>
            </a:r>
            <a:r>
              <a:rPr sz="2400">
                <a:latin typeface="Book Antiqua"/>
                <a:cs typeface="Book Antiqua"/>
              </a:rPr>
              <a:t>authorities </a:t>
            </a:r>
            <a:r>
              <a:rPr sz="2400" spc="-5" smtClean="0">
                <a:latin typeface="Book Antiqua"/>
                <a:cs typeface="Book Antiqua"/>
              </a:rPr>
              <a:t>cannot </a:t>
            </a:r>
            <a:r>
              <a:rPr sz="2400" spc="-10" dirty="0">
                <a:latin typeface="Book Antiqua"/>
                <a:cs typeface="Book Antiqua"/>
              </a:rPr>
              <a:t>hold </a:t>
            </a:r>
            <a:r>
              <a:rPr sz="2400" spc="-5" dirty="0">
                <a:latin typeface="Book Antiqua"/>
                <a:cs typeface="Book Antiqua"/>
              </a:rPr>
              <a:t>that </a:t>
            </a:r>
            <a:r>
              <a:rPr sz="2400" spc="-15" dirty="0">
                <a:latin typeface="Book Antiqua"/>
                <a:cs typeface="Book Antiqua"/>
              </a:rPr>
              <a:t>it </a:t>
            </a:r>
            <a:r>
              <a:rPr sz="2400" spc="5" dirty="0">
                <a:latin typeface="Book Antiqua"/>
                <a:cs typeface="Book Antiqua"/>
              </a:rPr>
              <a:t>was </a:t>
            </a:r>
            <a:r>
              <a:rPr sz="2400" spc="-5" dirty="0">
                <a:latin typeface="Book Antiqua"/>
                <a:cs typeface="Book Antiqua"/>
              </a:rPr>
              <a:t>not possible that  </a:t>
            </a:r>
            <a:r>
              <a:rPr sz="2400" spc="-10" dirty="0">
                <a:latin typeface="Book Antiqua"/>
                <a:cs typeface="Book Antiqua"/>
              </a:rPr>
              <a:t>all </a:t>
            </a:r>
            <a:r>
              <a:rPr sz="2400" dirty="0">
                <a:latin typeface="Book Antiqua"/>
                <a:cs typeface="Book Antiqua"/>
              </a:rPr>
              <a:t>payments </a:t>
            </a:r>
            <a:r>
              <a:rPr sz="2400" spc="-10" dirty="0">
                <a:latin typeface="Book Antiqua"/>
                <a:cs typeface="Book Antiqua"/>
              </a:rPr>
              <a:t>after </a:t>
            </a:r>
            <a:r>
              <a:rPr sz="2400" dirty="0">
                <a:latin typeface="Book Antiqua"/>
                <a:cs typeface="Book Antiqua"/>
              </a:rPr>
              <a:t>a </a:t>
            </a:r>
            <a:r>
              <a:rPr sz="2400" spc="-5" dirty="0">
                <a:latin typeface="Book Antiqua"/>
                <a:cs typeface="Book Antiqua"/>
              </a:rPr>
              <a:t>particular date </a:t>
            </a:r>
            <a:r>
              <a:rPr sz="2400" spc="5" dirty="0">
                <a:latin typeface="Book Antiqua"/>
                <a:cs typeface="Book Antiqua"/>
              </a:rPr>
              <a:t>were </a:t>
            </a:r>
            <a:r>
              <a:rPr sz="2400" spc="15" dirty="0">
                <a:latin typeface="Book Antiqua"/>
                <a:cs typeface="Book Antiqua"/>
              </a:rPr>
              <a:t>being </a:t>
            </a:r>
            <a:r>
              <a:rPr sz="2400" dirty="0">
                <a:latin typeface="Book Antiqua"/>
                <a:cs typeface="Book Antiqua"/>
              </a:rPr>
              <a:t>made </a:t>
            </a:r>
            <a:r>
              <a:rPr sz="2400" spc="-25" dirty="0">
                <a:latin typeface="Book Antiqua"/>
                <a:cs typeface="Book Antiqua"/>
              </a:rPr>
              <a:t>in  </a:t>
            </a:r>
            <a:r>
              <a:rPr sz="2400" spc="-5" dirty="0">
                <a:latin typeface="Book Antiqua"/>
                <a:cs typeface="Book Antiqua"/>
              </a:rPr>
              <a:t>multiples </a:t>
            </a:r>
            <a:r>
              <a:rPr sz="2400" spc="-20" dirty="0">
                <a:latin typeface="Book Antiqua"/>
                <a:cs typeface="Book Antiqua"/>
              </a:rPr>
              <a:t>of </a:t>
            </a:r>
            <a:r>
              <a:rPr sz="2400" dirty="0">
                <a:latin typeface="Book Antiqua"/>
                <a:cs typeface="Book Antiqua"/>
              </a:rPr>
              <a:t>Rs. 1000. </a:t>
            </a:r>
            <a:r>
              <a:rPr sz="2400" spc="15" dirty="0">
                <a:latin typeface="Book Antiqua"/>
                <a:cs typeface="Book Antiqua"/>
              </a:rPr>
              <a:t>No </a:t>
            </a:r>
            <a:r>
              <a:rPr sz="2400" spc="-20" dirty="0">
                <a:latin typeface="Book Antiqua"/>
                <a:cs typeface="Book Antiqua"/>
              </a:rPr>
              <a:t>addition </a:t>
            </a:r>
            <a:r>
              <a:rPr sz="2400" spc="-5" dirty="0">
                <a:latin typeface="Book Antiqua"/>
                <a:cs typeface="Book Antiqua"/>
              </a:rPr>
              <a:t>can </a:t>
            </a:r>
            <a:r>
              <a:rPr sz="2400" spc="10" dirty="0">
                <a:latin typeface="Book Antiqua"/>
                <a:cs typeface="Book Antiqua"/>
              </a:rPr>
              <a:t>be </a:t>
            </a:r>
            <a:r>
              <a:rPr sz="2400" spc="-5" dirty="0">
                <a:latin typeface="Book Antiqua"/>
                <a:cs typeface="Book Antiqua"/>
              </a:rPr>
              <a:t>sustained </a:t>
            </a:r>
            <a:r>
              <a:rPr sz="2400" spc="-10" dirty="0">
                <a:latin typeface="Book Antiqua"/>
                <a:cs typeface="Book Antiqua"/>
              </a:rPr>
              <a:t>based </a:t>
            </a:r>
            <a:r>
              <a:rPr sz="2400" spc="-40" dirty="0">
                <a:latin typeface="Book Antiqua"/>
                <a:cs typeface="Book Antiqua"/>
              </a:rPr>
              <a:t>on  </a:t>
            </a:r>
            <a:r>
              <a:rPr sz="2400" spc="-5" dirty="0">
                <a:latin typeface="Book Antiqua"/>
                <a:cs typeface="Book Antiqua"/>
              </a:rPr>
              <a:t>pure</a:t>
            </a:r>
            <a:r>
              <a:rPr sz="2400" spc="-35" dirty="0">
                <a:latin typeface="Book Antiqua"/>
                <a:cs typeface="Book Antiqua"/>
              </a:rPr>
              <a:t> </a:t>
            </a:r>
            <a:r>
              <a:rPr sz="2400" dirty="0">
                <a:latin typeface="Book Antiqua"/>
                <a:cs typeface="Book Antiqua"/>
              </a:rPr>
              <a:t>surmise.</a:t>
            </a:r>
            <a:endParaRPr sz="2400">
              <a:latin typeface="Book Antiqua"/>
              <a:cs typeface="Book Antiqua"/>
            </a:endParaRPr>
          </a:p>
          <a:p>
            <a:pPr marL="12700" algn="just">
              <a:lnSpc>
                <a:spcPct val="100000"/>
              </a:lnSpc>
              <a:spcBef>
                <a:spcPts val="275"/>
              </a:spcBef>
            </a:pPr>
            <a:r>
              <a:rPr sz="2400" b="1" i="1" dirty="0">
                <a:latin typeface="Book Antiqua"/>
                <a:cs typeface="Book Antiqua"/>
              </a:rPr>
              <a:t>- </a:t>
            </a:r>
            <a:r>
              <a:rPr sz="2400" b="1" i="1" spc="-10" dirty="0">
                <a:latin typeface="Book Antiqua"/>
                <a:cs typeface="Book Antiqua"/>
              </a:rPr>
              <a:t>Mehta </a:t>
            </a:r>
            <a:r>
              <a:rPr sz="2400" b="1" i="1" spc="-5" dirty="0">
                <a:latin typeface="Book Antiqua"/>
                <a:cs typeface="Book Antiqua"/>
              </a:rPr>
              <a:t>Parikh </a:t>
            </a:r>
            <a:r>
              <a:rPr sz="2400" b="1" i="1" dirty="0">
                <a:latin typeface="Book Antiqua"/>
                <a:cs typeface="Book Antiqua"/>
              </a:rPr>
              <a:t>&amp; </a:t>
            </a:r>
            <a:r>
              <a:rPr sz="2400" b="1" i="1" spc="5" dirty="0">
                <a:latin typeface="Book Antiqua"/>
                <a:cs typeface="Book Antiqua"/>
              </a:rPr>
              <a:t>Co. v. </a:t>
            </a:r>
            <a:r>
              <a:rPr sz="2400" b="1" i="1" spc="-15" dirty="0">
                <a:latin typeface="Book Antiqua"/>
                <a:cs typeface="Book Antiqua"/>
              </a:rPr>
              <a:t>CIT </a:t>
            </a:r>
            <a:r>
              <a:rPr sz="2400" b="1" i="1" dirty="0">
                <a:latin typeface="Book Antiqua"/>
                <a:cs typeface="Book Antiqua"/>
              </a:rPr>
              <a:t>[1956] 30 </a:t>
            </a:r>
            <a:r>
              <a:rPr sz="2400" b="1" i="1" spc="-5" dirty="0">
                <a:latin typeface="Book Antiqua"/>
                <a:cs typeface="Book Antiqua"/>
              </a:rPr>
              <a:t>ITR </a:t>
            </a:r>
            <a:r>
              <a:rPr sz="2400" b="1" i="1" dirty="0">
                <a:latin typeface="Book Antiqua"/>
                <a:cs typeface="Book Antiqua"/>
              </a:rPr>
              <a:t>181</a:t>
            </a:r>
            <a:r>
              <a:rPr sz="2400" b="1" i="1" spc="70" dirty="0">
                <a:latin typeface="Book Antiqua"/>
                <a:cs typeface="Book Antiqua"/>
              </a:rPr>
              <a:t> </a:t>
            </a:r>
            <a:r>
              <a:rPr sz="2400" b="1" i="1" spc="10" dirty="0">
                <a:latin typeface="Book Antiqua"/>
                <a:cs typeface="Book Antiqua"/>
              </a:rPr>
              <a:t>(SC).</a:t>
            </a:r>
            <a:endParaRPr sz="2400">
              <a:latin typeface="Book Antiqua"/>
              <a:cs typeface="Book Antiqua"/>
            </a:endParaRPr>
          </a:p>
        </p:txBody>
      </p:sp>
      <p:sp>
        <p:nvSpPr>
          <p:cNvPr id="7" name="object 2"/>
          <p:cNvSpPr txBox="1">
            <a:spLocks noGrp="1"/>
          </p:cNvSpPr>
          <p:nvPr>
            <p:ph type="title"/>
          </p:nvPr>
        </p:nvSpPr>
        <p:spPr>
          <a:xfrm>
            <a:off x="0" y="365760"/>
            <a:ext cx="9144000" cy="478336"/>
          </a:xfrm>
          <a:prstGeom prst="rect">
            <a:avLst/>
          </a:prstGeom>
        </p:spPr>
        <p:txBody>
          <a:bodyPr vert="horz" wrap="square" lIns="0" tIns="16510" rIns="0" bIns="0" rtlCol="0">
            <a:spAutoFit/>
          </a:bodyPr>
          <a:lstStyle/>
          <a:p>
            <a:pPr marL="21590" algn="ctr">
              <a:lnSpc>
                <a:spcPct val="100000"/>
              </a:lnSpc>
              <a:spcBef>
                <a:spcPts val="130"/>
              </a:spcBef>
            </a:pPr>
            <a:r>
              <a:rPr lang="en-US" b="1" u="sng" spc="-5" dirty="0" smtClean="0">
                <a:latin typeface="Times New Roman" pitchFamily="18" charset="0"/>
                <a:cs typeface="Times New Roman" pitchFamily="18" charset="0"/>
              </a:rPr>
              <a:t>ONUS OF PROOF</a:t>
            </a:r>
            <a:endParaRPr b="1" u="sng" spc="-5"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307640" y="920176"/>
            <a:ext cx="8540115" cy="5557932"/>
          </a:xfrm>
          <a:prstGeom prst="rect">
            <a:avLst/>
          </a:prstGeom>
        </p:spPr>
        <p:txBody>
          <a:bodyPr vert="horz" wrap="square" lIns="0" tIns="12700" rIns="0" bIns="0" rtlCol="0">
            <a:spAutoFit/>
          </a:bodyPr>
          <a:lstStyle/>
          <a:p>
            <a:pPr marL="12700">
              <a:lnSpc>
                <a:spcPct val="100000"/>
              </a:lnSpc>
              <a:spcBef>
                <a:spcPts val="100"/>
              </a:spcBef>
            </a:pPr>
            <a:endParaRPr lang="en-US" sz="2400" b="1" i="1" spc="-5" dirty="0" smtClean="0">
              <a:latin typeface="Book Antiqua"/>
              <a:cs typeface="Book Antiqua"/>
            </a:endParaRPr>
          </a:p>
          <a:p>
            <a:pPr marL="12700">
              <a:lnSpc>
                <a:spcPct val="100000"/>
              </a:lnSpc>
              <a:spcBef>
                <a:spcPts val="100"/>
              </a:spcBef>
            </a:pPr>
            <a:r>
              <a:rPr sz="2400" b="1" i="1" spc="-5" smtClean="0">
                <a:latin typeface="Book Antiqua"/>
                <a:cs typeface="Book Antiqua"/>
              </a:rPr>
              <a:t>Ad</a:t>
            </a:r>
            <a:r>
              <a:rPr sz="2400" b="1" i="1" spc="10" smtClean="0">
                <a:latin typeface="Book Antiqua"/>
                <a:cs typeface="Book Antiqua"/>
              </a:rPr>
              <a:t>hoc </a:t>
            </a:r>
            <a:r>
              <a:rPr sz="2400" b="1" i="1" spc="-5" dirty="0">
                <a:latin typeface="Book Antiqua"/>
                <a:cs typeface="Book Antiqua"/>
              </a:rPr>
              <a:t>Bifurcation </a:t>
            </a:r>
            <a:r>
              <a:rPr sz="2400" b="1" i="1" spc="5" dirty="0">
                <a:latin typeface="Book Antiqua"/>
                <a:cs typeface="Book Antiqua"/>
              </a:rPr>
              <a:t>of </a:t>
            </a:r>
            <a:r>
              <a:rPr sz="2400" b="1" i="1" spc="-5" dirty="0">
                <a:latin typeface="Book Antiqua"/>
                <a:cs typeface="Book Antiqua"/>
              </a:rPr>
              <a:t>cash </a:t>
            </a:r>
            <a:r>
              <a:rPr sz="2400" b="1" i="1" spc="-10" dirty="0">
                <a:latin typeface="Book Antiqua"/>
                <a:cs typeface="Book Antiqua"/>
              </a:rPr>
              <a:t>between </a:t>
            </a:r>
            <a:r>
              <a:rPr sz="2400" b="1" i="1" dirty="0">
                <a:latin typeface="Book Antiqua"/>
                <a:cs typeface="Book Antiqua"/>
              </a:rPr>
              <a:t>different</a:t>
            </a:r>
            <a:r>
              <a:rPr sz="2400" b="1" i="1" spc="65" dirty="0">
                <a:latin typeface="Book Antiqua"/>
                <a:cs typeface="Book Antiqua"/>
              </a:rPr>
              <a:t> </a:t>
            </a:r>
            <a:r>
              <a:rPr sz="2400" b="1" i="1" spc="5" dirty="0">
                <a:latin typeface="Book Antiqua"/>
                <a:cs typeface="Book Antiqua"/>
              </a:rPr>
              <a:t>denominations:</a:t>
            </a:r>
            <a:endParaRPr sz="2400">
              <a:latin typeface="Book Antiqua"/>
              <a:cs typeface="Book Antiqua"/>
            </a:endParaRPr>
          </a:p>
          <a:p>
            <a:pPr>
              <a:lnSpc>
                <a:spcPct val="100000"/>
              </a:lnSpc>
              <a:spcBef>
                <a:spcPts val="15"/>
              </a:spcBef>
            </a:pPr>
            <a:endParaRPr sz="3550">
              <a:latin typeface="Times New Roman"/>
              <a:cs typeface="Times New Roman"/>
            </a:endParaRPr>
          </a:p>
          <a:p>
            <a:pPr marL="12700" marR="5080" algn="just">
              <a:lnSpc>
                <a:spcPct val="100200"/>
              </a:lnSpc>
              <a:spcBef>
                <a:spcPts val="5"/>
              </a:spcBef>
              <a:buFont typeface="Wingdings"/>
              <a:buChar char=""/>
              <a:tabLst>
                <a:tab pos="365760" algn="l"/>
              </a:tabLst>
            </a:pPr>
            <a:r>
              <a:rPr sz="2400" spc="5" dirty="0">
                <a:latin typeface="Book Antiqua"/>
                <a:cs typeface="Book Antiqua"/>
              </a:rPr>
              <a:t>Where </a:t>
            </a:r>
            <a:r>
              <a:rPr sz="2400" spc="-5" dirty="0">
                <a:latin typeface="Book Antiqua"/>
                <a:cs typeface="Book Antiqua"/>
              </a:rPr>
              <a:t>there </a:t>
            </a:r>
            <a:r>
              <a:rPr sz="2400" spc="5" dirty="0">
                <a:latin typeface="Book Antiqua"/>
                <a:cs typeface="Book Antiqua"/>
              </a:rPr>
              <a:t>was </a:t>
            </a:r>
            <a:r>
              <a:rPr sz="2400" spc="-10" dirty="0">
                <a:latin typeface="Book Antiqua"/>
                <a:cs typeface="Book Antiqua"/>
              </a:rPr>
              <a:t>sufficient </a:t>
            </a:r>
            <a:r>
              <a:rPr sz="2400" dirty="0">
                <a:latin typeface="Book Antiqua"/>
                <a:cs typeface="Book Antiqua"/>
              </a:rPr>
              <a:t>balance </a:t>
            </a:r>
            <a:r>
              <a:rPr sz="2400" spc="-20" dirty="0">
                <a:latin typeface="Book Antiqua"/>
                <a:cs typeface="Book Antiqua"/>
              </a:rPr>
              <a:t>on </a:t>
            </a:r>
            <a:r>
              <a:rPr sz="2400" spc="-5" dirty="0">
                <a:latin typeface="Book Antiqua"/>
                <a:cs typeface="Book Antiqua"/>
              </a:rPr>
              <a:t>date </a:t>
            </a:r>
            <a:r>
              <a:rPr sz="2400" spc="-20" dirty="0">
                <a:latin typeface="Book Antiqua"/>
                <a:cs typeface="Book Antiqua"/>
              </a:rPr>
              <a:t>of </a:t>
            </a:r>
            <a:r>
              <a:rPr sz="2400" spc="-10" dirty="0">
                <a:latin typeface="Book Antiqua"/>
                <a:cs typeface="Book Antiqua"/>
              </a:rPr>
              <a:t>deposit,  </a:t>
            </a:r>
            <a:r>
              <a:rPr sz="2400" dirty="0">
                <a:latin typeface="Book Antiqua"/>
                <a:cs typeface="Book Antiqua"/>
              </a:rPr>
              <a:t>Assessing </a:t>
            </a:r>
            <a:r>
              <a:rPr sz="2400" spc="-5">
                <a:latin typeface="Book Antiqua"/>
                <a:cs typeface="Book Antiqua"/>
              </a:rPr>
              <a:t>Officer </a:t>
            </a:r>
            <a:r>
              <a:rPr sz="2400" spc="-5" smtClean="0">
                <a:latin typeface="Book Antiqua"/>
                <a:cs typeface="Book Antiqua"/>
              </a:rPr>
              <a:t>cannot </a:t>
            </a:r>
            <a:r>
              <a:rPr sz="2400" spc="-5" dirty="0">
                <a:latin typeface="Book Antiqua"/>
                <a:cs typeface="Book Antiqua"/>
              </a:rPr>
              <a:t>make </a:t>
            </a:r>
            <a:r>
              <a:rPr sz="2400" spc="5" dirty="0">
                <a:latin typeface="Book Antiqua"/>
                <a:cs typeface="Book Antiqua"/>
              </a:rPr>
              <a:t>additions </a:t>
            </a:r>
            <a:r>
              <a:rPr sz="2400" spc="-20" dirty="0">
                <a:latin typeface="Book Antiqua"/>
                <a:cs typeface="Book Antiqua"/>
              </a:rPr>
              <a:t>of </a:t>
            </a:r>
            <a:r>
              <a:rPr sz="2400" dirty="0">
                <a:latin typeface="Book Antiqua"/>
                <a:cs typeface="Book Antiqua"/>
              </a:rPr>
              <a:t>part </a:t>
            </a:r>
            <a:r>
              <a:rPr sz="2400" spc="-20" dirty="0">
                <a:latin typeface="Book Antiqua"/>
                <a:cs typeface="Book Antiqua"/>
              </a:rPr>
              <a:t>of </a:t>
            </a:r>
            <a:r>
              <a:rPr sz="2400" spc="15" dirty="0">
                <a:latin typeface="Book Antiqua"/>
                <a:cs typeface="Book Antiqua"/>
              </a:rPr>
              <a:t>amount </a:t>
            </a:r>
            <a:r>
              <a:rPr sz="2400" spc="-5" dirty="0">
                <a:latin typeface="Book Antiqua"/>
                <a:cs typeface="Book Antiqua"/>
              </a:rPr>
              <a:t>for  </a:t>
            </a:r>
            <a:r>
              <a:rPr sz="2400" spc="10" dirty="0">
                <a:latin typeface="Book Antiqua"/>
                <a:cs typeface="Book Antiqua"/>
              </a:rPr>
              <a:t>want </a:t>
            </a:r>
            <a:r>
              <a:rPr sz="2400" spc="-20" dirty="0">
                <a:latin typeface="Book Antiqua"/>
                <a:cs typeface="Book Antiqua"/>
              </a:rPr>
              <a:t>of </a:t>
            </a:r>
            <a:r>
              <a:rPr sz="2400" dirty="0">
                <a:latin typeface="Book Antiqua"/>
                <a:cs typeface="Book Antiqua"/>
              </a:rPr>
              <a:t>details </a:t>
            </a:r>
            <a:r>
              <a:rPr sz="2400" spc="-20" dirty="0">
                <a:latin typeface="Book Antiqua"/>
                <a:cs typeface="Book Antiqua"/>
              </a:rPr>
              <a:t>of </a:t>
            </a:r>
            <a:r>
              <a:rPr sz="2400" spc="-5" dirty="0">
                <a:latin typeface="Book Antiqua"/>
                <a:cs typeface="Book Antiqua"/>
              </a:rPr>
              <a:t>receipts </a:t>
            </a:r>
            <a:r>
              <a:rPr sz="2400" spc="-20" dirty="0">
                <a:latin typeface="Book Antiqua"/>
                <a:cs typeface="Book Antiqua"/>
              </a:rPr>
              <a:t>of </a:t>
            </a:r>
            <a:r>
              <a:rPr sz="2400" spc="10" dirty="0">
                <a:latin typeface="Book Antiqua"/>
                <a:cs typeface="Book Antiqua"/>
              </a:rPr>
              <a:t>some </a:t>
            </a:r>
            <a:r>
              <a:rPr sz="2400" spc="-20" dirty="0">
                <a:latin typeface="Book Antiqua"/>
                <a:cs typeface="Book Antiqua"/>
              </a:rPr>
              <a:t>of </a:t>
            </a:r>
            <a:r>
              <a:rPr sz="2400" dirty="0">
                <a:latin typeface="Book Antiqua"/>
                <a:cs typeface="Book Antiqua"/>
              </a:rPr>
              <a:t>high </a:t>
            </a:r>
            <a:r>
              <a:rPr sz="2400" spc="-5" dirty="0">
                <a:latin typeface="Book Antiqua"/>
                <a:cs typeface="Book Antiqua"/>
              </a:rPr>
              <a:t>denomination </a:t>
            </a:r>
            <a:r>
              <a:rPr sz="2400" spc="5" dirty="0">
                <a:latin typeface="Book Antiqua"/>
                <a:cs typeface="Book Antiqua"/>
              </a:rPr>
              <a:t>notes.  </a:t>
            </a:r>
            <a:r>
              <a:rPr sz="2400" spc="10" dirty="0">
                <a:latin typeface="Book Antiqua"/>
                <a:cs typeface="Book Antiqua"/>
              </a:rPr>
              <a:t>There </a:t>
            </a:r>
            <a:r>
              <a:rPr sz="2400" spc="5" dirty="0">
                <a:latin typeface="Book Antiqua"/>
                <a:cs typeface="Book Antiqua"/>
              </a:rPr>
              <a:t>was </a:t>
            </a:r>
            <a:r>
              <a:rPr sz="2400" spc="10" dirty="0">
                <a:latin typeface="Book Antiqua"/>
                <a:cs typeface="Book Antiqua"/>
              </a:rPr>
              <a:t>no </a:t>
            </a:r>
            <a:r>
              <a:rPr sz="2400" spc="-10" dirty="0">
                <a:latin typeface="Book Antiqua"/>
                <a:cs typeface="Book Antiqua"/>
              </a:rPr>
              <a:t>justification </a:t>
            </a:r>
            <a:r>
              <a:rPr sz="2400" spc="-5" dirty="0">
                <a:latin typeface="Book Antiqua"/>
                <a:cs typeface="Book Antiqua"/>
              </a:rPr>
              <a:t>for </a:t>
            </a:r>
            <a:r>
              <a:rPr sz="2400" spc="10" dirty="0">
                <a:latin typeface="Book Antiqua"/>
                <a:cs typeface="Book Antiqua"/>
              </a:rPr>
              <a:t>adding </a:t>
            </a:r>
            <a:r>
              <a:rPr sz="2400" dirty="0">
                <a:latin typeface="Book Antiqua"/>
                <a:cs typeface="Book Antiqua"/>
              </a:rPr>
              <a:t>a </a:t>
            </a:r>
            <a:r>
              <a:rPr sz="2400" spc="-20" dirty="0">
                <a:latin typeface="Book Antiqua"/>
                <a:cs typeface="Book Antiqua"/>
              </a:rPr>
              <a:t>portion of </a:t>
            </a:r>
            <a:r>
              <a:rPr sz="2400" dirty="0">
                <a:latin typeface="Book Antiqua"/>
                <a:cs typeface="Book Antiqua"/>
              </a:rPr>
              <a:t>amount  </a:t>
            </a:r>
            <a:r>
              <a:rPr sz="2400" spc="-5" dirty="0">
                <a:latin typeface="Book Antiqua"/>
                <a:cs typeface="Book Antiqua"/>
              </a:rPr>
              <a:t>tendered </a:t>
            </a:r>
            <a:r>
              <a:rPr sz="2400" spc="10" dirty="0">
                <a:latin typeface="Book Antiqua"/>
                <a:cs typeface="Book Antiqua"/>
              </a:rPr>
              <a:t>by </a:t>
            </a:r>
            <a:r>
              <a:rPr sz="2400" dirty="0">
                <a:latin typeface="Book Antiqua"/>
                <a:cs typeface="Book Antiqua"/>
              </a:rPr>
              <a:t>assessee </a:t>
            </a:r>
            <a:r>
              <a:rPr sz="2400" spc="-5" dirty="0">
                <a:latin typeface="Book Antiqua"/>
                <a:cs typeface="Book Antiqua"/>
              </a:rPr>
              <a:t>for </a:t>
            </a:r>
            <a:r>
              <a:rPr sz="2400" dirty="0">
                <a:latin typeface="Book Antiqua"/>
                <a:cs typeface="Book Antiqua"/>
              </a:rPr>
              <a:t>encashment </a:t>
            </a:r>
            <a:r>
              <a:rPr sz="2400" spc="-20" dirty="0">
                <a:latin typeface="Book Antiqua"/>
                <a:cs typeface="Book Antiqua"/>
              </a:rPr>
              <a:t>of </a:t>
            </a:r>
            <a:r>
              <a:rPr sz="2400" spc="5" dirty="0">
                <a:latin typeface="Book Antiqua"/>
                <a:cs typeface="Book Antiqua"/>
              </a:rPr>
              <a:t>high </a:t>
            </a:r>
            <a:r>
              <a:rPr sz="2400" spc="-10" dirty="0">
                <a:latin typeface="Book Antiqua"/>
                <a:cs typeface="Book Antiqua"/>
              </a:rPr>
              <a:t>denomination  </a:t>
            </a:r>
            <a:r>
              <a:rPr sz="2400" spc="-15" dirty="0">
                <a:latin typeface="Book Antiqua"/>
                <a:cs typeface="Book Antiqua"/>
              </a:rPr>
              <a:t>notes </a:t>
            </a:r>
            <a:r>
              <a:rPr sz="2400" dirty="0">
                <a:latin typeface="Book Antiqua"/>
                <a:cs typeface="Book Antiqua"/>
              </a:rPr>
              <a:t>as income </a:t>
            </a:r>
            <a:r>
              <a:rPr sz="2400" spc="-20" dirty="0">
                <a:latin typeface="Book Antiqua"/>
                <a:cs typeface="Book Antiqua"/>
              </a:rPr>
              <a:t>of </a:t>
            </a:r>
            <a:r>
              <a:rPr sz="2400" spc="5" dirty="0">
                <a:latin typeface="Book Antiqua"/>
                <a:cs typeface="Book Antiqua"/>
              </a:rPr>
              <a:t>assessee </a:t>
            </a:r>
            <a:r>
              <a:rPr sz="2400" dirty="0">
                <a:latin typeface="Book Antiqua"/>
                <a:cs typeface="Book Antiqua"/>
              </a:rPr>
              <a:t>from </a:t>
            </a:r>
            <a:r>
              <a:rPr sz="2400" spc="-5" dirty="0">
                <a:latin typeface="Book Antiqua"/>
                <a:cs typeface="Book Antiqua"/>
              </a:rPr>
              <a:t>undisclosed </a:t>
            </a:r>
            <a:r>
              <a:rPr sz="2400" spc="-10" dirty="0">
                <a:latin typeface="Book Antiqua"/>
                <a:cs typeface="Book Antiqua"/>
              </a:rPr>
              <a:t>sources </a:t>
            </a:r>
            <a:r>
              <a:rPr sz="2400" spc="-5" dirty="0">
                <a:latin typeface="Book Antiqua"/>
                <a:cs typeface="Book Antiqua"/>
              </a:rPr>
              <a:t>for  </a:t>
            </a:r>
            <a:r>
              <a:rPr sz="2400" spc="-15" dirty="0">
                <a:latin typeface="Book Antiqua"/>
                <a:cs typeface="Book Antiqua"/>
              </a:rPr>
              <a:t>alleged </a:t>
            </a:r>
            <a:r>
              <a:rPr sz="2400" spc="-5" dirty="0">
                <a:latin typeface="Book Antiqua"/>
                <a:cs typeface="Book Antiqua"/>
              </a:rPr>
              <a:t>failure </a:t>
            </a:r>
            <a:r>
              <a:rPr sz="2400" spc="-20" dirty="0">
                <a:latin typeface="Book Antiqua"/>
                <a:cs typeface="Book Antiqua"/>
              </a:rPr>
              <a:t>of </a:t>
            </a:r>
            <a:r>
              <a:rPr sz="2400" spc="10" dirty="0">
                <a:latin typeface="Book Antiqua"/>
                <a:cs typeface="Book Antiqua"/>
              </a:rPr>
              <a:t>assessee </a:t>
            </a:r>
            <a:r>
              <a:rPr sz="2400" spc="-20" dirty="0">
                <a:latin typeface="Book Antiqua"/>
                <a:cs typeface="Book Antiqua"/>
              </a:rPr>
              <a:t>to </a:t>
            </a:r>
            <a:r>
              <a:rPr sz="2400" spc="5" dirty="0">
                <a:latin typeface="Book Antiqua"/>
                <a:cs typeface="Book Antiqua"/>
              </a:rPr>
              <a:t>furnish </a:t>
            </a:r>
            <a:r>
              <a:rPr sz="2400" spc="-5" dirty="0">
                <a:latin typeface="Book Antiqua"/>
                <a:cs typeface="Book Antiqua"/>
              </a:rPr>
              <a:t>source </a:t>
            </a:r>
            <a:r>
              <a:rPr sz="2400" spc="-20" dirty="0">
                <a:latin typeface="Book Antiqua"/>
                <a:cs typeface="Book Antiqua"/>
              </a:rPr>
              <a:t>of </a:t>
            </a:r>
            <a:r>
              <a:rPr sz="2400" dirty="0">
                <a:latin typeface="Book Antiqua"/>
                <a:cs typeface="Book Antiqua"/>
              </a:rPr>
              <a:t>acquisition </a:t>
            </a:r>
            <a:r>
              <a:rPr sz="2400" spc="-40" dirty="0">
                <a:latin typeface="Book Antiqua"/>
                <a:cs typeface="Book Antiqua"/>
              </a:rPr>
              <a:t>of  </a:t>
            </a:r>
            <a:r>
              <a:rPr sz="2400" spc="-10" dirty="0">
                <a:latin typeface="Book Antiqua"/>
                <a:cs typeface="Book Antiqua"/>
              </a:rPr>
              <a:t>amount </a:t>
            </a:r>
            <a:r>
              <a:rPr sz="2400" spc="-15" dirty="0">
                <a:latin typeface="Book Antiqua"/>
                <a:cs typeface="Book Antiqua"/>
              </a:rPr>
              <a:t>in </a:t>
            </a:r>
            <a:r>
              <a:rPr sz="2400" spc="-5" dirty="0">
                <a:latin typeface="Book Antiqua"/>
                <a:cs typeface="Book Antiqua"/>
              </a:rPr>
              <a:t>such</a:t>
            </a:r>
            <a:r>
              <a:rPr sz="2400" spc="110" dirty="0">
                <a:latin typeface="Book Antiqua"/>
                <a:cs typeface="Book Antiqua"/>
              </a:rPr>
              <a:t> </a:t>
            </a:r>
            <a:r>
              <a:rPr sz="2400" spc="-10" dirty="0">
                <a:latin typeface="Book Antiqua"/>
                <a:cs typeface="Book Antiqua"/>
              </a:rPr>
              <a:t>notes.</a:t>
            </a:r>
            <a:endParaRPr sz="2400">
              <a:latin typeface="Book Antiqua"/>
              <a:cs typeface="Book Antiqua"/>
            </a:endParaRPr>
          </a:p>
          <a:p>
            <a:pPr>
              <a:lnSpc>
                <a:spcPct val="100000"/>
              </a:lnSpc>
              <a:spcBef>
                <a:spcPts val="5"/>
              </a:spcBef>
            </a:pPr>
            <a:endParaRPr sz="3500">
              <a:latin typeface="Times New Roman"/>
              <a:cs typeface="Times New Roman"/>
            </a:endParaRPr>
          </a:p>
          <a:p>
            <a:pPr marL="927100" lvl="2"/>
            <a:r>
              <a:rPr sz="2400" spc="15" dirty="0">
                <a:latin typeface="Book Antiqua"/>
                <a:cs typeface="Book Antiqua"/>
              </a:rPr>
              <a:t>-</a:t>
            </a:r>
            <a:r>
              <a:rPr sz="2000" b="1" spc="15" dirty="0">
                <a:latin typeface="Book Antiqua"/>
                <a:cs typeface="Book Antiqua"/>
              </a:rPr>
              <a:t>Narendra </a:t>
            </a:r>
            <a:r>
              <a:rPr sz="2000" b="1" spc="-15" dirty="0">
                <a:latin typeface="Book Antiqua"/>
                <a:cs typeface="Book Antiqua"/>
              </a:rPr>
              <a:t>G. </a:t>
            </a:r>
            <a:r>
              <a:rPr sz="2000" b="1" spc="-5" dirty="0">
                <a:latin typeface="Book Antiqua"/>
                <a:cs typeface="Book Antiqua"/>
              </a:rPr>
              <a:t>Goradia </a:t>
            </a:r>
            <a:r>
              <a:rPr sz="2000" b="1" spc="5" dirty="0">
                <a:latin typeface="Book Antiqua"/>
                <a:cs typeface="Book Antiqua"/>
              </a:rPr>
              <a:t>vs. </a:t>
            </a:r>
            <a:r>
              <a:rPr sz="2000" b="1" spc="10" dirty="0">
                <a:latin typeface="Book Antiqua"/>
                <a:cs typeface="Book Antiqua"/>
              </a:rPr>
              <a:t>CIT </a:t>
            </a:r>
            <a:r>
              <a:rPr sz="2000" b="1" dirty="0">
                <a:latin typeface="Book Antiqua"/>
                <a:cs typeface="Book Antiqua"/>
              </a:rPr>
              <a:t>[1998] 234 </a:t>
            </a:r>
            <a:r>
              <a:rPr sz="2000" b="1" spc="10" dirty="0">
                <a:latin typeface="Book Antiqua"/>
                <a:cs typeface="Book Antiqua"/>
              </a:rPr>
              <a:t>ITR </a:t>
            </a:r>
            <a:r>
              <a:rPr sz="2000" b="1" dirty="0">
                <a:latin typeface="Book Antiqua"/>
                <a:cs typeface="Book Antiqua"/>
              </a:rPr>
              <a:t>571</a:t>
            </a:r>
            <a:r>
              <a:rPr sz="2000" b="1" spc="-229" dirty="0">
                <a:latin typeface="Book Antiqua"/>
                <a:cs typeface="Book Antiqua"/>
              </a:rPr>
              <a:t> </a:t>
            </a:r>
            <a:r>
              <a:rPr sz="2000" b="1" dirty="0">
                <a:latin typeface="Book Antiqua"/>
                <a:cs typeface="Book Antiqua"/>
              </a:rPr>
              <a:t>(Bombay)</a:t>
            </a:r>
            <a:endParaRPr sz="2000" b="1">
              <a:latin typeface="Book Antiqua"/>
              <a:cs typeface="Book Antiqua"/>
            </a:endParaRPr>
          </a:p>
          <a:p>
            <a:pPr marL="927100" lvl="2">
              <a:spcBef>
                <a:spcPts val="575"/>
              </a:spcBef>
            </a:pPr>
            <a:r>
              <a:rPr sz="2000" b="1" spc="10" dirty="0">
                <a:latin typeface="Book Antiqua"/>
                <a:cs typeface="Book Antiqua"/>
              </a:rPr>
              <a:t>-Lakshmi </a:t>
            </a:r>
            <a:r>
              <a:rPr sz="2000" b="1" spc="-20" dirty="0">
                <a:latin typeface="Book Antiqua"/>
                <a:cs typeface="Book Antiqua"/>
              </a:rPr>
              <a:t>Rice Mills </a:t>
            </a:r>
            <a:r>
              <a:rPr sz="2000" b="1" spc="5" dirty="0">
                <a:latin typeface="Book Antiqua"/>
                <a:cs typeface="Book Antiqua"/>
              </a:rPr>
              <a:t>vs. </a:t>
            </a:r>
            <a:r>
              <a:rPr sz="2000" b="1" spc="10" dirty="0">
                <a:latin typeface="Book Antiqua"/>
                <a:cs typeface="Book Antiqua"/>
              </a:rPr>
              <a:t>CIT </a:t>
            </a:r>
            <a:r>
              <a:rPr sz="2000" b="1" dirty="0">
                <a:latin typeface="Book Antiqua"/>
                <a:cs typeface="Book Antiqua"/>
              </a:rPr>
              <a:t>[1974] 97 </a:t>
            </a:r>
            <a:r>
              <a:rPr sz="2000" b="1" spc="10" dirty="0">
                <a:latin typeface="Book Antiqua"/>
                <a:cs typeface="Book Antiqua"/>
              </a:rPr>
              <a:t>ITR </a:t>
            </a:r>
            <a:r>
              <a:rPr sz="2000" b="1" dirty="0">
                <a:latin typeface="Book Antiqua"/>
                <a:cs typeface="Book Antiqua"/>
              </a:rPr>
              <a:t>258</a:t>
            </a:r>
            <a:r>
              <a:rPr sz="2000" b="1" spc="-60" dirty="0">
                <a:latin typeface="Book Antiqua"/>
                <a:cs typeface="Book Antiqua"/>
              </a:rPr>
              <a:t> </a:t>
            </a:r>
            <a:r>
              <a:rPr sz="2000" b="1" spc="-10" dirty="0">
                <a:latin typeface="Book Antiqua"/>
                <a:cs typeface="Book Antiqua"/>
              </a:rPr>
              <a:t>(Pat.)</a:t>
            </a:r>
            <a:endParaRPr sz="2000" b="1">
              <a:latin typeface="Book Antiqua"/>
              <a:cs typeface="Book Antiqua"/>
            </a:endParaRPr>
          </a:p>
        </p:txBody>
      </p:sp>
      <p:sp>
        <p:nvSpPr>
          <p:cNvPr id="5" name="Title 4"/>
          <p:cNvSpPr>
            <a:spLocks noGrp="1"/>
          </p:cNvSpPr>
          <p:nvPr>
            <p:ph type="title"/>
          </p:nvPr>
        </p:nvSpPr>
        <p:spPr/>
        <p:txBody>
          <a:bodyPr/>
          <a:lstStyle/>
          <a:p>
            <a:endParaRPr lang="en-IN" dirty="0"/>
          </a:p>
        </p:txBody>
      </p:sp>
      <p:sp>
        <p:nvSpPr>
          <p:cNvPr id="6" name="object 2"/>
          <p:cNvSpPr txBox="1">
            <a:spLocks/>
          </p:cNvSpPr>
          <p:nvPr/>
        </p:nvSpPr>
        <p:spPr>
          <a:xfrm>
            <a:off x="0" y="365760"/>
            <a:ext cx="9144000" cy="478336"/>
          </a:xfrm>
          <a:prstGeom prst="rect">
            <a:avLst/>
          </a:prstGeom>
        </p:spPr>
        <p:txBody>
          <a:bodyPr vert="horz" wrap="square" lIns="0" tIns="16510" rIns="0" bIns="0" rtlCol="0" anchor="b">
            <a:spAutoFit/>
          </a:bodyPr>
          <a:lstStyle/>
          <a:p>
            <a:pPr marL="21590" marR="0" lvl="0" indent="0" algn="ctr" defTabSz="914400" rtl="0" eaLnBrk="1" fontAlgn="auto" latinLnBrk="0" hangingPunct="1">
              <a:lnSpc>
                <a:spcPct val="100000"/>
              </a:lnSpc>
              <a:spcBef>
                <a:spcPts val="130"/>
              </a:spcBef>
              <a:spcAft>
                <a:spcPts val="0"/>
              </a:spcAft>
              <a:buClrTx/>
              <a:buSzTx/>
              <a:buFontTx/>
              <a:buNone/>
              <a:tabLst/>
              <a:defRPr/>
            </a:pPr>
            <a:r>
              <a:rPr kumimoji="0" lang="en-US" sz="3000" b="1" i="0" u="sng" strike="noStrike" kern="1200" cap="small" spc="-5" normalizeH="0" baseline="0" noProof="0" smtClean="0">
                <a:ln>
                  <a:noFill/>
                </a:ln>
                <a:solidFill>
                  <a:schemeClr val="tx2"/>
                </a:solidFill>
                <a:effectLst/>
                <a:uLnTx/>
                <a:uFillTx/>
                <a:latin typeface="Times New Roman" pitchFamily="18" charset="0"/>
                <a:ea typeface="+mj-ea"/>
                <a:cs typeface="Times New Roman" pitchFamily="18" charset="0"/>
              </a:rPr>
              <a:t>ONUS OF PROOF</a:t>
            </a:r>
            <a:endParaRPr kumimoji="0" lang="en-US" sz="3000" b="1" i="0" u="sng" strike="noStrike" kern="1200" cap="small" spc="-5"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307649" y="920176"/>
            <a:ext cx="8545195" cy="5345053"/>
          </a:xfrm>
          <a:prstGeom prst="rect">
            <a:avLst/>
          </a:prstGeom>
        </p:spPr>
        <p:txBody>
          <a:bodyPr vert="horz" wrap="square" lIns="0" tIns="12700" rIns="0" bIns="0" rtlCol="0">
            <a:spAutoFit/>
          </a:bodyPr>
          <a:lstStyle/>
          <a:p>
            <a:pPr marL="88900">
              <a:lnSpc>
                <a:spcPct val="100000"/>
              </a:lnSpc>
              <a:spcBef>
                <a:spcPts val="100"/>
              </a:spcBef>
            </a:pPr>
            <a:r>
              <a:rPr sz="2400" b="1" i="1" dirty="0">
                <a:latin typeface="Book Antiqua"/>
                <a:cs typeface="Book Antiqua"/>
              </a:rPr>
              <a:t>Cash </a:t>
            </a:r>
            <a:r>
              <a:rPr sz="2400" b="1" i="1" spc="10" dirty="0">
                <a:latin typeface="Book Antiqua"/>
                <a:cs typeface="Book Antiqua"/>
              </a:rPr>
              <a:t>in hand </a:t>
            </a:r>
            <a:r>
              <a:rPr sz="2400" b="1" i="1" dirty="0">
                <a:latin typeface="Book Antiqua"/>
                <a:cs typeface="Book Antiqua"/>
              </a:rPr>
              <a:t>– </a:t>
            </a:r>
            <a:r>
              <a:rPr sz="2400" b="1" i="1" spc="5" dirty="0">
                <a:latin typeface="Book Antiqua"/>
                <a:cs typeface="Book Antiqua"/>
              </a:rPr>
              <a:t>denomination of</a:t>
            </a:r>
            <a:r>
              <a:rPr sz="2400" b="1" i="1" spc="-165" dirty="0">
                <a:latin typeface="Book Antiqua"/>
                <a:cs typeface="Book Antiqua"/>
              </a:rPr>
              <a:t> </a:t>
            </a:r>
            <a:r>
              <a:rPr sz="2400" b="1" i="1" spc="-5" dirty="0">
                <a:latin typeface="Book Antiqua"/>
                <a:cs typeface="Book Antiqua"/>
              </a:rPr>
              <a:t>notes</a:t>
            </a:r>
            <a:endParaRPr sz="2400">
              <a:latin typeface="Book Antiqua"/>
              <a:cs typeface="Book Antiqua"/>
            </a:endParaRPr>
          </a:p>
          <a:p>
            <a:pPr>
              <a:lnSpc>
                <a:spcPct val="100000"/>
              </a:lnSpc>
              <a:spcBef>
                <a:spcPts val="30"/>
              </a:spcBef>
            </a:pPr>
            <a:endParaRPr sz="3550">
              <a:latin typeface="Times New Roman"/>
              <a:cs typeface="Times New Roman"/>
            </a:endParaRPr>
          </a:p>
          <a:p>
            <a:pPr marL="12700" marR="6985" algn="just">
              <a:lnSpc>
                <a:spcPct val="99700"/>
              </a:lnSpc>
              <a:spcBef>
                <a:spcPts val="5"/>
              </a:spcBef>
              <a:buFont typeface="Wingdings"/>
              <a:buChar char=""/>
              <a:tabLst>
                <a:tab pos="365760" algn="l"/>
              </a:tabLst>
            </a:pPr>
            <a:r>
              <a:rPr sz="2400" spc="5" dirty="0">
                <a:latin typeface="Book Antiqua"/>
                <a:cs typeface="Book Antiqua"/>
              </a:rPr>
              <a:t>It was </a:t>
            </a:r>
            <a:r>
              <a:rPr sz="2400" spc="-5" dirty="0">
                <a:latin typeface="Book Antiqua"/>
                <a:cs typeface="Book Antiqua"/>
              </a:rPr>
              <a:t>possible that </a:t>
            </a:r>
            <a:r>
              <a:rPr sz="2400" spc="-15" dirty="0">
                <a:latin typeface="Book Antiqua"/>
                <a:cs typeface="Book Antiqua"/>
              </a:rPr>
              <a:t>even in </a:t>
            </a:r>
            <a:r>
              <a:rPr sz="2400" dirty="0">
                <a:latin typeface="Book Antiqua"/>
                <a:cs typeface="Book Antiqua"/>
              </a:rPr>
              <a:t>a </a:t>
            </a:r>
            <a:r>
              <a:rPr sz="2400" spc="5" dirty="0">
                <a:latin typeface="Book Antiqua"/>
                <a:cs typeface="Book Antiqua"/>
              </a:rPr>
              <a:t>cash </a:t>
            </a:r>
            <a:r>
              <a:rPr sz="2400" dirty="0">
                <a:latin typeface="Book Antiqua"/>
                <a:cs typeface="Book Antiqua"/>
              </a:rPr>
              <a:t>balance </a:t>
            </a:r>
            <a:r>
              <a:rPr sz="2400" spc="-20" dirty="0">
                <a:latin typeface="Book Antiqua"/>
                <a:cs typeface="Book Antiqua"/>
              </a:rPr>
              <a:t>of </a:t>
            </a:r>
            <a:r>
              <a:rPr sz="2400" dirty="0">
                <a:latin typeface="Book Antiqua"/>
                <a:cs typeface="Book Antiqua"/>
              </a:rPr>
              <a:t>a very large  </a:t>
            </a:r>
            <a:r>
              <a:rPr sz="2400" spc="-10" dirty="0">
                <a:latin typeface="Book Antiqua"/>
                <a:cs typeface="Book Antiqua"/>
              </a:rPr>
              <a:t>amount </a:t>
            </a:r>
            <a:r>
              <a:rPr sz="2400" spc="-5" dirty="0">
                <a:latin typeface="Book Antiqua"/>
                <a:cs typeface="Book Antiqua"/>
              </a:rPr>
              <a:t>there </a:t>
            </a:r>
            <a:r>
              <a:rPr sz="2400" spc="-10" dirty="0">
                <a:latin typeface="Book Antiqua"/>
                <a:cs typeface="Book Antiqua"/>
              </a:rPr>
              <a:t>may </a:t>
            </a:r>
            <a:r>
              <a:rPr sz="2400" spc="10" dirty="0">
                <a:latin typeface="Book Antiqua"/>
                <a:cs typeface="Book Antiqua"/>
              </a:rPr>
              <a:t>be no </a:t>
            </a:r>
            <a:r>
              <a:rPr sz="2400" dirty="0">
                <a:latin typeface="Book Antiqua"/>
                <a:cs typeface="Book Antiqua"/>
              </a:rPr>
              <a:t>high </a:t>
            </a:r>
            <a:r>
              <a:rPr sz="2400" spc="-5" dirty="0">
                <a:latin typeface="Book Antiqua"/>
                <a:cs typeface="Book Antiqua"/>
              </a:rPr>
              <a:t>denomination </a:t>
            </a:r>
            <a:r>
              <a:rPr sz="2400" spc="-15" dirty="0">
                <a:latin typeface="Book Antiqua"/>
                <a:cs typeface="Book Antiqua"/>
              </a:rPr>
              <a:t>notes </a:t>
            </a:r>
            <a:r>
              <a:rPr sz="2400" dirty="0">
                <a:latin typeface="Book Antiqua"/>
                <a:cs typeface="Book Antiqua"/>
              </a:rPr>
              <a:t>at </a:t>
            </a:r>
            <a:r>
              <a:rPr sz="2400" spc="5" dirty="0">
                <a:latin typeface="Book Antiqua"/>
                <a:cs typeface="Book Antiqua"/>
              </a:rPr>
              <a:t>all.  </a:t>
            </a:r>
            <a:r>
              <a:rPr sz="2400" spc="-5" dirty="0">
                <a:latin typeface="Book Antiqua"/>
                <a:cs typeface="Book Antiqua"/>
              </a:rPr>
              <a:t>Equally </a:t>
            </a:r>
            <a:r>
              <a:rPr sz="2400" spc="-15" dirty="0">
                <a:latin typeface="Book Antiqua"/>
                <a:cs typeface="Book Antiqua"/>
              </a:rPr>
              <a:t>it </a:t>
            </a:r>
            <a:r>
              <a:rPr sz="2400" spc="5" dirty="0">
                <a:latin typeface="Book Antiqua"/>
                <a:cs typeface="Book Antiqua"/>
              </a:rPr>
              <a:t>was </a:t>
            </a:r>
            <a:r>
              <a:rPr sz="2400" spc="-5" dirty="0">
                <a:latin typeface="Book Antiqua"/>
                <a:cs typeface="Book Antiqua"/>
              </a:rPr>
              <a:t>possible that </a:t>
            </a:r>
            <a:r>
              <a:rPr sz="2400" spc="-15" dirty="0">
                <a:latin typeface="Book Antiqua"/>
                <a:cs typeface="Book Antiqua"/>
              </a:rPr>
              <a:t>even </a:t>
            </a:r>
            <a:r>
              <a:rPr sz="2400" dirty="0">
                <a:latin typeface="Book Antiqua"/>
                <a:cs typeface="Book Antiqua"/>
              </a:rPr>
              <a:t>, </a:t>
            </a:r>
            <a:r>
              <a:rPr sz="2400" spc="-15" dirty="0">
                <a:latin typeface="Book Antiqua"/>
                <a:cs typeface="Book Antiqua"/>
              </a:rPr>
              <a:t>in </a:t>
            </a:r>
            <a:r>
              <a:rPr sz="2400" dirty="0">
                <a:latin typeface="Book Antiqua"/>
                <a:cs typeface="Book Antiqua"/>
              </a:rPr>
              <a:t>a </a:t>
            </a:r>
            <a:r>
              <a:rPr sz="2400" spc="5" dirty="0">
                <a:latin typeface="Book Antiqua"/>
                <a:cs typeface="Book Antiqua"/>
              </a:rPr>
              <a:t>cash </a:t>
            </a:r>
            <a:r>
              <a:rPr sz="2400" dirty="0">
                <a:latin typeface="Book Antiqua"/>
                <a:cs typeface="Book Antiqua"/>
              </a:rPr>
              <a:t>balance </a:t>
            </a:r>
            <a:r>
              <a:rPr sz="2400" spc="-20" dirty="0">
                <a:latin typeface="Book Antiqua"/>
                <a:cs typeface="Book Antiqua"/>
              </a:rPr>
              <a:t>of </a:t>
            </a:r>
            <a:r>
              <a:rPr sz="2400" dirty="0">
                <a:latin typeface="Book Antiqua"/>
                <a:cs typeface="Book Antiqua"/>
              </a:rPr>
              <a:t>a </a:t>
            </a:r>
            <a:r>
              <a:rPr sz="2400" spc="-5" dirty="0">
                <a:latin typeface="Book Antiqua"/>
                <a:cs typeface="Book Antiqua"/>
              </a:rPr>
              <a:t>small  </a:t>
            </a:r>
            <a:r>
              <a:rPr sz="2400" spc="-10" dirty="0">
                <a:latin typeface="Book Antiqua"/>
                <a:cs typeface="Book Antiqua"/>
              </a:rPr>
              <a:t>amount </a:t>
            </a:r>
            <a:r>
              <a:rPr sz="2400" spc="5" dirty="0">
                <a:latin typeface="Book Antiqua"/>
                <a:cs typeface="Book Antiqua"/>
              </a:rPr>
              <a:t>almost </a:t>
            </a:r>
            <a:r>
              <a:rPr sz="2400" spc="-5" dirty="0">
                <a:latin typeface="Book Antiqua"/>
                <a:cs typeface="Book Antiqua"/>
              </a:rPr>
              <a:t>the entire </a:t>
            </a:r>
            <a:r>
              <a:rPr sz="2400" spc="5" dirty="0">
                <a:latin typeface="Book Antiqua"/>
                <a:cs typeface="Book Antiqua"/>
              </a:rPr>
              <a:t>cash </a:t>
            </a:r>
            <a:r>
              <a:rPr sz="2400" dirty="0">
                <a:latin typeface="Book Antiqua"/>
                <a:cs typeface="Book Antiqua"/>
              </a:rPr>
              <a:t>balance </a:t>
            </a:r>
            <a:r>
              <a:rPr sz="2400" spc="-10" dirty="0">
                <a:latin typeface="Book Antiqua"/>
                <a:cs typeface="Book Antiqua"/>
              </a:rPr>
              <a:t>may </a:t>
            </a:r>
            <a:r>
              <a:rPr sz="2400" spc="10" dirty="0">
                <a:latin typeface="Book Antiqua"/>
                <a:cs typeface="Book Antiqua"/>
              </a:rPr>
              <a:t>be </a:t>
            </a:r>
            <a:r>
              <a:rPr sz="2400" spc="-15" dirty="0">
                <a:latin typeface="Book Antiqua"/>
                <a:cs typeface="Book Antiqua"/>
              </a:rPr>
              <a:t>made up </a:t>
            </a:r>
            <a:r>
              <a:rPr sz="2400" spc="-10" dirty="0">
                <a:latin typeface="Book Antiqua"/>
                <a:cs typeface="Book Antiqua"/>
              </a:rPr>
              <a:t>only  </a:t>
            </a:r>
            <a:r>
              <a:rPr sz="2400" spc="-20" dirty="0">
                <a:latin typeface="Book Antiqua"/>
                <a:cs typeface="Book Antiqua"/>
              </a:rPr>
              <a:t>of </a:t>
            </a:r>
            <a:r>
              <a:rPr sz="2400" spc="5" dirty="0">
                <a:latin typeface="Book Antiqua"/>
                <a:cs typeface="Book Antiqua"/>
              </a:rPr>
              <a:t>high </a:t>
            </a:r>
            <a:r>
              <a:rPr sz="2400" spc="-10" dirty="0">
                <a:latin typeface="Book Antiqua"/>
                <a:cs typeface="Book Antiqua"/>
              </a:rPr>
              <a:t>denomination</a:t>
            </a:r>
            <a:r>
              <a:rPr sz="2400" spc="155" dirty="0">
                <a:latin typeface="Book Antiqua"/>
                <a:cs typeface="Book Antiqua"/>
              </a:rPr>
              <a:t> </a:t>
            </a:r>
            <a:r>
              <a:rPr sz="2400" spc="-10" dirty="0">
                <a:latin typeface="Book Antiqua"/>
                <a:cs typeface="Book Antiqua"/>
              </a:rPr>
              <a:t>notes.</a:t>
            </a:r>
            <a:endParaRPr sz="2400">
              <a:latin typeface="Book Antiqua"/>
              <a:cs typeface="Book Antiqua"/>
            </a:endParaRPr>
          </a:p>
          <a:p>
            <a:pPr>
              <a:lnSpc>
                <a:spcPct val="100000"/>
              </a:lnSpc>
              <a:spcBef>
                <a:spcPts val="25"/>
              </a:spcBef>
              <a:buFont typeface="Wingdings"/>
              <a:buChar char=""/>
            </a:pPr>
            <a:endParaRPr sz="3650">
              <a:latin typeface="Times New Roman"/>
              <a:cs typeface="Times New Roman"/>
            </a:endParaRPr>
          </a:p>
          <a:p>
            <a:pPr marL="12700" marR="5080" algn="just">
              <a:lnSpc>
                <a:spcPts val="2850"/>
              </a:lnSpc>
              <a:buFont typeface="Wingdings"/>
              <a:buChar char=""/>
              <a:tabLst>
                <a:tab pos="289560" algn="l"/>
              </a:tabLst>
            </a:pPr>
            <a:r>
              <a:rPr sz="2400" dirty="0">
                <a:latin typeface="Book Antiqua"/>
                <a:cs typeface="Book Antiqua"/>
              </a:rPr>
              <a:t>When </a:t>
            </a:r>
            <a:r>
              <a:rPr sz="2400" spc="-15" dirty="0">
                <a:latin typeface="Book Antiqua"/>
                <a:cs typeface="Book Antiqua"/>
              </a:rPr>
              <a:t>both </a:t>
            </a:r>
            <a:r>
              <a:rPr sz="2400" spc="-5" dirty="0">
                <a:latin typeface="Book Antiqua"/>
                <a:cs typeface="Book Antiqua"/>
              </a:rPr>
              <a:t>the </a:t>
            </a:r>
            <a:r>
              <a:rPr sz="2400" spc="-15" dirty="0">
                <a:latin typeface="Book Antiqua"/>
                <a:cs typeface="Book Antiqua"/>
              </a:rPr>
              <a:t>possibilities </a:t>
            </a:r>
            <a:r>
              <a:rPr sz="2400" spc="5" dirty="0">
                <a:latin typeface="Book Antiqua"/>
                <a:cs typeface="Book Antiqua"/>
              </a:rPr>
              <a:t>were </a:t>
            </a:r>
            <a:r>
              <a:rPr sz="2400" spc="-5" dirty="0">
                <a:latin typeface="Book Antiqua"/>
                <a:cs typeface="Book Antiqua"/>
              </a:rPr>
              <a:t>there, </a:t>
            </a:r>
            <a:r>
              <a:rPr sz="2400" spc="-15" dirty="0">
                <a:latin typeface="Book Antiqua"/>
                <a:cs typeface="Book Antiqua"/>
              </a:rPr>
              <a:t>it </a:t>
            </a:r>
            <a:r>
              <a:rPr sz="2400" spc="-20" dirty="0">
                <a:latin typeface="Book Antiqua"/>
                <a:cs typeface="Book Antiqua"/>
              </a:rPr>
              <a:t>could </a:t>
            </a:r>
            <a:r>
              <a:rPr sz="2400" spc="-5" dirty="0">
                <a:latin typeface="Book Antiqua"/>
                <a:cs typeface="Book Antiqua"/>
              </a:rPr>
              <a:t>not </a:t>
            </a:r>
            <a:r>
              <a:rPr sz="2400" spc="10" dirty="0">
                <a:latin typeface="Book Antiqua"/>
                <a:cs typeface="Book Antiqua"/>
              </a:rPr>
              <a:t>be </a:t>
            </a:r>
            <a:r>
              <a:rPr sz="2400" dirty="0">
                <a:latin typeface="Book Antiqua"/>
                <a:cs typeface="Book Antiqua"/>
              </a:rPr>
              <a:t>said  </a:t>
            </a:r>
            <a:r>
              <a:rPr sz="2400" spc="-5" dirty="0">
                <a:latin typeface="Book Antiqua"/>
                <a:cs typeface="Book Antiqua"/>
              </a:rPr>
              <a:t>that those </a:t>
            </a:r>
            <a:r>
              <a:rPr sz="2400" spc="-20" dirty="0">
                <a:latin typeface="Book Antiqua"/>
                <a:cs typeface="Book Antiqua"/>
              </a:rPr>
              <a:t>or </a:t>
            </a:r>
            <a:r>
              <a:rPr sz="2400" spc="5" dirty="0">
                <a:latin typeface="Book Antiqua"/>
                <a:cs typeface="Book Antiqua"/>
              </a:rPr>
              <a:t>any </a:t>
            </a:r>
            <a:r>
              <a:rPr sz="2400" spc="-20" dirty="0">
                <a:latin typeface="Book Antiqua"/>
                <a:cs typeface="Book Antiqua"/>
              </a:rPr>
              <a:t>of </a:t>
            </a:r>
            <a:r>
              <a:rPr sz="2400" spc="-10" dirty="0">
                <a:latin typeface="Book Antiqua"/>
                <a:cs typeface="Book Antiqua"/>
              </a:rPr>
              <a:t>them </a:t>
            </a:r>
            <a:r>
              <a:rPr sz="2400" dirty="0">
                <a:latin typeface="Book Antiqua"/>
                <a:cs typeface="Book Antiqua"/>
              </a:rPr>
              <a:t>represented </a:t>
            </a:r>
            <a:r>
              <a:rPr sz="2400" spc="-5" dirty="0">
                <a:latin typeface="Book Antiqua"/>
                <a:cs typeface="Book Antiqua"/>
              </a:rPr>
              <a:t>the </a:t>
            </a:r>
            <a:r>
              <a:rPr sz="2400" dirty="0">
                <a:latin typeface="Book Antiqua"/>
                <a:cs typeface="Book Antiqua"/>
              </a:rPr>
              <a:t>income </a:t>
            </a:r>
            <a:r>
              <a:rPr sz="2400" spc="-20" dirty="0">
                <a:latin typeface="Book Antiqua"/>
                <a:cs typeface="Book Antiqua"/>
              </a:rPr>
              <a:t>of </a:t>
            </a:r>
            <a:r>
              <a:rPr sz="2400" spc="-5" dirty="0">
                <a:latin typeface="Book Antiqua"/>
                <a:cs typeface="Book Antiqua"/>
              </a:rPr>
              <a:t>the  </a:t>
            </a:r>
            <a:r>
              <a:rPr sz="2400" spc="10" dirty="0">
                <a:latin typeface="Book Antiqua"/>
                <a:cs typeface="Book Antiqua"/>
              </a:rPr>
              <a:t>assessee </a:t>
            </a:r>
            <a:r>
              <a:rPr sz="2400" dirty="0">
                <a:latin typeface="Book Antiqua"/>
                <a:cs typeface="Book Antiqua"/>
              </a:rPr>
              <a:t>from </a:t>
            </a:r>
            <a:r>
              <a:rPr sz="2400" spc="-10" dirty="0">
                <a:latin typeface="Book Antiqua"/>
                <a:cs typeface="Book Antiqua"/>
              </a:rPr>
              <a:t>some </a:t>
            </a:r>
            <a:r>
              <a:rPr sz="2400" spc="-5" dirty="0">
                <a:latin typeface="Book Antiqua"/>
                <a:cs typeface="Book Antiqua"/>
              </a:rPr>
              <a:t>undisclosed</a:t>
            </a:r>
            <a:r>
              <a:rPr sz="2400" spc="-135" dirty="0">
                <a:latin typeface="Book Antiqua"/>
                <a:cs typeface="Book Antiqua"/>
              </a:rPr>
              <a:t> </a:t>
            </a:r>
            <a:r>
              <a:rPr sz="2400" spc="-10" dirty="0">
                <a:latin typeface="Book Antiqua"/>
                <a:cs typeface="Book Antiqua"/>
              </a:rPr>
              <a:t>source.</a:t>
            </a:r>
            <a:endParaRPr sz="2400">
              <a:latin typeface="Book Antiqua"/>
              <a:cs typeface="Book Antiqua"/>
            </a:endParaRPr>
          </a:p>
          <a:p>
            <a:pPr>
              <a:lnSpc>
                <a:spcPct val="100000"/>
              </a:lnSpc>
              <a:spcBef>
                <a:spcPts val="35"/>
              </a:spcBef>
            </a:pPr>
            <a:endParaRPr sz="3400">
              <a:latin typeface="Times New Roman"/>
              <a:cs typeface="Times New Roman"/>
            </a:endParaRPr>
          </a:p>
          <a:p>
            <a:pPr marL="927100" lvl="2">
              <a:spcBef>
                <a:spcPts val="5"/>
              </a:spcBef>
            </a:pPr>
            <a:r>
              <a:rPr sz="2400" b="1" i="1" spc="-5" dirty="0">
                <a:latin typeface="Book Antiqua"/>
                <a:cs typeface="Book Antiqua"/>
              </a:rPr>
              <a:t>-Gur </a:t>
            </a:r>
            <a:r>
              <a:rPr sz="2400" b="1" i="1" spc="-10" dirty="0">
                <a:latin typeface="Book Antiqua"/>
                <a:cs typeface="Book Antiqua"/>
              </a:rPr>
              <a:t>Prasad </a:t>
            </a:r>
            <a:r>
              <a:rPr sz="2400" b="1" i="1" spc="-5" dirty="0">
                <a:latin typeface="Book Antiqua"/>
                <a:cs typeface="Book Antiqua"/>
              </a:rPr>
              <a:t>Hari </a:t>
            </a:r>
            <a:r>
              <a:rPr sz="2400" b="1" i="1" spc="5" dirty="0">
                <a:latin typeface="Book Antiqua"/>
                <a:cs typeface="Book Antiqua"/>
              </a:rPr>
              <a:t>Das </a:t>
            </a:r>
            <a:r>
              <a:rPr sz="2400" b="1" i="1" spc="-5" dirty="0">
                <a:latin typeface="Book Antiqua"/>
                <a:cs typeface="Book Antiqua"/>
              </a:rPr>
              <a:t>vs. </a:t>
            </a:r>
            <a:r>
              <a:rPr sz="2400" b="1" i="1" spc="-15" dirty="0">
                <a:latin typeface="Book Antiqua"/>
                <a:cs typeface="Book Antiqua"/>
              </a:rPr>
              <a:t>CIT </a:t>
            </a:r>
            <a:r>
              <a:rPr sz="2400" b="1" i="1" dirty="0">
                <a:latin typeface="Book Antiqua"/>
                <a:cs typeface="Book Antiqua"/>
              </a:rPr>
              <a:t>[1963] 47 </a:t>
            </a:r>
            <a:r>
              <a:rPr sz="2400" b="1" i="1" spc="-5" dirty="0">
                <a:latin typeface="Book Antiqua"/>
                <a:cs typeface="Book Antiqua"/>
              </a:rPr>
              <a:t>ITR </a:t>
            </a:r>
            <a:r>
              <a:rPr sz="2400" b="1" i="1" dirty="0">
                <a:latin typeface="Book Antiqua"/>
                <a:cs typeface="Book Antiqua"/>
              </a:rPr>
              <a:t>634</a:t>
            </a:r>
            <a:r>
              <a:rPr sz="2400" b="1" i="1" spc="75" dirty="0">
                <a:latin typeface="Book Antiqua"/>
                <a:cs typeface="Book Antiqua"/>
              </a:rPr>
              <a:t> </a:t>
            </a:r>
            <a:r>
              <a:rPr sz="2400" b="1" i="1" spc="10" dirty="0">
                <a:latin typeface="Book Antiqua"/>
                <a:cs typeface="Book Antiqua"/>
              </a:rPr>
              <a:t>(All.)</a:t>
            </a:r>
            <a:endParaRPr sz="2400">
              <a:latin typeface="Book Antiqua"/>
              <a:cs typeface="Book Antiqua"/>
            </a:endParaRPr>
          </a:p>
        </p:txBody>
      </p:sp>
      <p:sp>
        <p:nvSpPr>
          <p:cNvPr id="5" name="Title 4"/>
          <p:cNvSpPr>
            <a:spLocks noGrp="1"/>
          </p:cNvSpPr>
          <p:nvPr>
            <p:ph type="title"/>
          </p:nvPr>
        </p:nvSpPr>
        <p:spPr/>
        <p:txBody>
          <a:bodyPr/>
          <a:lstStyle/>
          <a:p>
            <a:endParaRPr lang="en-IN" dirty="0"/>
          </a:p>
        </p:txBody>
      </p:sp>
      <p:sp>
        <p:nvSpPr>
          <p:cNvPr id="6" name="object 2"/>
          <p:cNvSpPr txBox="1">
            <a:spLocks/>
          </p:cNvSpPr>
          <p:nvPr/>
        </p:nvSpPr>
        <p:spPr>
          <a:xfrm>
            <a:off x="0" y="365760"/>
            <a:ext cx="9144000" cy="478336"/>
          </a:xfrm>
          <a:prstGeom prst="rect">
            <a:avLst/>
          </a:prstGeom>
        </p:spPr>
        <p:txBody>
          <a:bodyPr vert="horz" wrap="square" lIns="0" tIns="16510" rIns="0" bIns="0" rtlCol="0" anchor="b">
            <a:spAutoFit/>
          </a:bodyPr>
          <a:lstStyle/>
          <a:p>
            <a:pPr marL="21590" marR="0" lvl="0" indent="0" algn="ctr" defTabSz="914400" rtl="0" eaLnBrk="1" fontAlgn="auto" latinLnBrk="0" hangingPunct="1">
              <a:lnSpc>
                <a:spcPct val="100000"/>
              </a:lnSpc>
              <a:spcBef>
                <a:spcPts val="130"/>
              </a:spcBef>
              <a:spcAft>
                <a:spcPts val="0"/>
              </a:spcAft>
              <a:buClrTx/>
              <a:buSzTx/>
              <a:buFontTx/>
              <a:buNone/>
              <a:tabLst/>
              <a:defRPr/>
            </a:pPr>
            <a:r>
              <a:rPr kumimoji="0" lang="en-US" sz="3000" b="1" i="0" u="sng" strike="noStrike" kern="1200" cap="small" spc="-5" normalizeH="0" baseline="0" noProof="0" dirty="0" smtClean="0">
                <a:ln>
                  <a:noFill/>
                </a:ln>
                <a:solidFill>
                  <a:schemeClr val="tx2"/>
                </a:solidFill>
                <a:effectLst/>
                <a:uLnTx/>
                <a:uFillTx/>
                <a:latin typeface="Times New Roman" pitchFamily="18" charset="0"/>
                <a:ea typeface="+mj-ea"/>
                <a:cs typeface="Times New Roman" pitchFamily="18" charset="0"/>
              </a:rPr>
              <a:t>ONUS OF PROOF</a:t>
            </a:r>
            <a:endParaRPr kumimoji="0" lang="en-US" sz="3000" b="1" i="0" u="sng" strike="noStrike" kern="1200" cap="small" spc="-5"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307645" y="824926"/>
            <a:ext cx="8542020" cy="5909631"/>
          </a:xfrm>
          <a:prstGeom prst="rect">
            <a:avLst/>
          </a:prstGeom>
        </p:spPr>
        <p:txBody>
          <a:bodyPr vert="horz" wrap="square" lIns="0" tIns="15875" rIns="0" bIns="0" rtlCol="0">
            <a:spAutoFit/>
          </a:bodyPr>
          <a:lstStyle/>
          <a:p>
            <a:pPr marL="12700">
              <a:lnSpc>
                <a:spcPct val="100000"/>
              </a:lnSpc>
              <a:spcBef>
                <a:spcPts val="125"/>
              </a:spcBef>
            </a:pPr>
            <a:endParaRPr lang="en-US" sz="2150" b="1" i="1" spc="20" dirty="0" smtClean="0">
              <a:latin typeface="Book Antiqua"/>
              <a:cs typeface="Book Antiqua"/>
            </a:endParaRPr>
          </a:p>
          <a:p>
            <a:pPr marL="12700">
              <a:lnSpc>
                <a:spcPct val="100000"/>
              </a:lnSpc>
              <a:spcBef>
                <a:spcPts val="125"/>
              </a:spcBef>
            </a:pPr>
            <a:r>
              <a:rPr sz="2150" b="1" i="1" spc="20" smtClean="0">
                <a:latin typeface="Book Antiqua"/>
                <a:cs typeface="Book Antiqua"/>
              </a:rPr>
              <a:t>Logical </a:t>
            </a:r>
            <a:r>
              <a:rPr sz="2150" b="1" i="1" dirty="0">
                <a:latin typeface="Book Antiqua"/>
                <a:cs typeface="Book Antiqua"/>
              </a:rPr>
              <a:t>to </a:t>
            </a:r>
            <a:r>
              <a:rPr sz="2150" b="1" i="1" spc="10" dirty="0">
                <a:latin typeface="Book Antiqua"/>
                <a:cs typeface="Book Antiqua"/>
              </a:rPr>
              <a:t>keep cash </a:t>
            </a:r>
            <a:r>
              <a:rPr sz="2150" b="1" i="1" spc="20" dirty="0">
                <a:latin typeface="Book Antiqua"/>
                <a:cs typeface="Book Antiqua"/>
              </a:rPr>
              <a:t>in high </a:t>
            </a:r>
            <a:r>
              <a:rPr sz="2150" b="1" i="1" spc="5" dirty="0">
                <a:latin typeface="Book Antiqua"/>
                <a:cs typeface="Book Antiqua"/>
              </a:rPr>
              <a:t>denomination</a:t>
            </a:r>
            <a:r>
              <a:rPr sz="2150" b="1" i="1" spc="325" dirty="0">
                <a:latin typeface="Book Antiqua"/>
                <a:cs typeface="Book Antiqua"/>
              </a:rPr>
              <a:t> </a:t>
            </a:r>
            <a:r>
              <a:rPr sz="2150" b="1" i="1" spc="5" dirty="0">
                <a:latin typeface="Book Antiqua"/>
                <a:cs typeface="Book Antiqua"/>
              </a:rPr>
              <a:t>notes:</a:t>
            </a:r>
            <a:endParaRPr sz="2150">
              <a:latin typeface="Book Antiqua"/>
              <a:cs typeface="Book Antiqua"/>
            </a:endParaRPr>
          </a:p>
          <a:p>
            <a:pPr>
              <a:lnSpc>
                <a:spcPct val="100000"/>
              </a:lnSpc>
            </a:pPr>
            <a:endParaRPr sz="2800">
              <a:latin typeface="Times New Roman"/>
              <a:cs typeface="Times New Roman"/>
            </a:endParaRPr>
          </a:p>
          <a:p>
            <a:pPr marL="12700" marR="5080" algn="just">
              <a:lnSpc>
                <a:spcPts val="2100"/>
              </a:lnSpc>
              <a:spcBef>
                <a:spcPts val="5"/>
              </a:spcBef>
              <a:buFont typeface="Wingdings"/>
              <a:buChar char=""/>
              <a:tabLst>
                <a:tab pos="327660" algn="l"/>
              </a:tabLst>
            </a:pPr>
            <a:r>
              <a:rPr sz="2150" spc="15" dirty="0">
                <a:latin typeface="Book Antiqua"/>
                <a:cs typeface="Book Antiqua"/>
              </a:rPr>
              <a:t>If </a:t>
            </a:r>
            <a:r>
              <a:rPr sz="2150" dirty="0">
                <a:latin typeface="Book Antiqua"/>
                <a:cs typeface="Book Antiqua"/>
              </a:rPr>
              <a:t>the </a:t>
            </a:r>
            <a:r>
              <a:rPr sz="2150" spc="15" dirty="0">
                <a:latin typeface="Book Antiqua"/>
                <a:cs typeface="Book Antiqua"/>
              </a:rPr>
              <a:t>cash balance of </a:t>
            </a:r>
            <a:r>
              <a:rPr sz="2150" dirty="0">
                <a:latin typeface="Book Antiqua"/>
                <a:cs typeface="Book Antiqua"/>
              </a:rPr>
              <a:t>the </a:t>
            </a:r>
            <a:r>
              <a:rPr sz="2150" spc="20" dirty="0">
                <a:latin typeface="Book Antiqua"/>
                <a:cs typeface="Book Antiqua"/>
              </a:rPr>
              <a:t>assessee-company was </a:t>
            </a:r>
            <a:r>
              <a:rPr sz="2150" spc="10" dirty="0">
                <a:latin typeface="Book Antiqua"/>
                <a:cs typeface="Book Antiqua"/>
              </a:rPr>
              <a:t>steadily  increasing</a:t>
            </a:r>
            <a:r>
              <a:rPr sz="2150" spc="555" dirty="0">
                <a:latin typeface="Book Antiqua"/>
                <a:cs typeface="Book Antiqua"/>
              </a:rPr>
              <a:t> </a:t>
            </a:r>
            <a:r>
              <a:rPr sz="2150" spc="25" dirty="0">
                <a:latin typeface="Book Antiqua"/>
                <a:cs typeface="Book Antiqua"/>
              </a:rPr>
              <a:t>it </a:t>
            </a:r>
            <a:r>
              <a:rPr sz="2150" spc="15" dirty="0">
                <a:latin typeface="Book Antiqua"/>
                <a:cs typeface="Book Antiqua"/>
              </a:rPr>
              <a:t>would not </a:t>
            </a:r>
            <a:r>
              <a:rPr sz="2150" spc="10" dirty="0">
                <a:latin typeface="Book Antiqua"/>
                <a:cs typeface="Book Antiqua"/>
              </a:rPr>
              <a:t>be  </a:t>
            </a:r>
            <a:r>
              <a:rPr sz="2150" spc="25" dirty="0">
                <a:latin typeface="Book Antiqua"/>
                <a:cs typeface="Book Antiqua"/>
              </a:rPr>
              <a:t>at </a:t>
            </a:r>
            <a:r>
              <a:rPr sz="2150" spc="5" dirty="0">
                <a:latin typeface="Book Antiqua"/>
                <a:cs typeface="Book Antiqua"/>
              </a:rPr>
              <a:t>all </a:t>
            </a:r>
            <a:r>
              <a:rPr sz="2150" spc="15" dirty="0">
                <a:latin typeface="Book Antiqua"/>
                <a:cs typeface="Book Antiqua"/>
              </a:rPr>
              <a:t>unreasonable </a:t>
            </a:r>
            <a:r>
              <a:rPr sz="2150" spc="-10" dirty="0">
                <a:latin typeface="Book Antiqua"/>
                <a:cs typeface="Book Antiqua"/>
              </a:rPr>
              <a:t>to </a:t>
            </a:r>
            <a:r>
              <a:rPr sz="2150" spc="15" dirty="0">
                <a:latin typeface="Book Antiqua"/>
                <a:cs typeface="Book Antiqua"/>
              </a:rPr>
              <a:t>accept </a:t>
            </a:r>
            <a:r>
              <a:rPr sz="2150" dirty="0">
                <a:latin typeface="Book Antiqua"/>
                <a:cs typeface="Book Antiqua"/>
              </a:rPr>
              <a:t>the  </a:t>
            </a:r>
            <a:r>
              <a:rPr sz="2150" spc="10" dirty="0">
                <a:latin typeface="Book Antiqua"/>
                <a:cs typeface="Book Antiqua"/>
              </a:rPr>
              <a:t>explanation given by </a:t>
            </a:r>
            <a:r>
              <a:rPr sz="2150" dirty="0">
                <a:latin typeface="Book Antiqua"/>
                <a:cs typeface="Book Antiqua"/>
              </a:rPr>
              <a:t>the </a:t>
            </a:r>
            <a:r>
              <a:rPr sz="2150" spc="20" dirty="0">
                <a:latin typeface="Book Antiqua"/>
                <a:cs typeface="Book Antiqua"/>
              </a:rPr>
              <a:t>assessee-company </a:t>
            </a:r>
            <a:r>
              <a:rPr sz="2150" dirty="0">
                <a:latin typeface="Book Antiqua"/>
                <a:cs typeface="Book Antiqua"/>
              </a:rPr>
              <a:t>that, </a:t>
            </a:r>
            <a:r>
              <a:rPr sz="2150" b="1" spc="20" dirty="0">
                <a:latin typeface="Book Antiqua"/>
                <a:cs typeface="Book Antiqua"/>
              </a:rPr>
              <a:t>for the </a:t>
            </a:r>
            <a:r>
              <a:rPr sz="2150" b="1" spc="25" dirty="0">
                <a:latin typeface="Book Antiqua"/>
                <a:cs typeface="Book Antiqua"/>
              </a:rPr>
              <a:t>sake </a:t>
            </a:r>
            <a:r>
              <a:rPr sz="2150" b="1" spc="75" dirty="0">
                <a:latin typeface="Book Antiqua"/>
                <a:cs typeface="Book Antiqua"/>
              </a:rPr>
              <a:t>of  </a:t>
            </a:r>
            <a:r>
              <a:rPr sz="2150" b="1" spc="25" dirty="0">
                <a:latin typeface="Book Antiqua"/>
                <a:cs typeface="Book Antiqua"/>
              </a:rPr>
              <a:t>convenience, the cash </a:t>
            </a:r>
            <a:r>
              <a:rPr sz="2150" b="1" spc="30" dirty="0">
                <a:latin typeface="Book Antiqua"/>
                <a:cs typeface="Book Antiqua"/>
              </a:rPr>
              <a:t>balance </a:t>
            </a:r>
            <a:r>
              <a:rPr sz="2150" b="1" spc="20" dirty="0">
                <a:latin typeface="Book Antiqua"/>
                <a:cs typeface="Book Antiqua"/>
              </a:rPr>
              <a:t>was </a:t>
            </a:r>
            <a:r>
              <a:rPr sz="2150" b="1" spc="30" dirty="0">
                <a:latin typeface="Book Antiqua"/>
                <a:cs typeface="Book Antiqua"/>
              </a:rPr>
              <a:t>being kept </a:t>
            </a:r>
            <a:r>
              <a:rPr sz="2150" b="1" spc="20" dirty="0">
                <a:latin typeface="Book Antiqua"/>
                <a:cs typeface="Book Antiqua"/>
              </a:rPr>
              <a:t>in high  </a:t>
            </a:r>
            <a:r>
              <a:rPr sz="2150" b="1" spc="25" dirty="0">
                <a:latin typeface="Book Antiqua"/>
                <a:cs typeface="Book Antiqua"/>
              </a:rPr>
              <a:t>denomination </a:t>
            </a:r>
            <a:r>
              <a:rPr sz="2150" b="1" spc="15" dirty="0">
                <a:latin typeface="Book Antiqua"/>
                <a:cs typeface="Book Antiqua"/>
              </a:rPr>
              <a:t>currency</a:t>
            </a:r>
            <a:r>
              <a:rPr sz="2150" b="1" spc="50" dirty="0">
                <a:latin typeface="Book Antiqua"/>
                <a:cs typeface="Book Antiqua"/>
              </a:rPr>
              <a:t> </a:t>
            </a:r>
            <a:r>
              <a:rPr sz="2150" b="1" spc="20" dirty="0">
                <a:latin typeface="Book Antiqua"/>
                <a:cs typeface="Book Antiqua"/>
              </a:rPr>
              <a:t>notes.</a:t>
            </a:r>
            <a:endParaRPr sz="2150">
              <a:latin typeface="Book Antiqua"/>
              <a:cs typeface="Book Antiqua"/>
            </a:endParaRPr>
          </a:p>
          <a:p>
            <a:pPr>
              <a:lnSpc>
                <a:spcPct val="100000"/>
              </a:lnSpc>
              <a:spcBef>
                <a:spcPts val="30"/>
              </a:spcBef>
              <a:buFont typeface="Wingdings"/>
              <a:buChar char=""/>
            </a:pPr>
            <a:endParaRPr sz="2800">
              <a:latin typeface="Times New Roman"/>
              <a:cs typeface="Times New Roman"/>
            </a:endParaRPr>
          </a:p>
          <a:p>
            <a:pPr marL="12700" marR="11430" algn="just">
              <a:lnSpc>
                <a:spcPct val="81500"/>
              </a:lnSpc>
              <a:buFont typeface="Wingdings"/>
              <a:buChar char=""/>
              <a:tabLst>
                <a:tab pos="260985" algn="l"/>
              </a:tabLst>
            </a:pPr>
            <a:r>
              <a:rPr sz="2150" dirty="0">
                <a:latin typeface="Book Antiqua"/>
                <a:cs typeface="Book Antiqua"/>
              </a:rPr>
              <a:t>High </a:t>
            </a:r>
            <a:r>
              <a:rPr sz="2150" spc="20" dirty="0">
                <a:latin typeface="Book Antiqua"/>
                <a:cs typeface="Book Antiqua"/>
              </a:rPr>
              <a:t>denomination currency notes </a:t>
            </a:r>
            <a:r>
              <a:rPr sz="2150" spc="30" dirty="0">
                <a:latin typeface="Book Antiqua"/>
                <a:cs typeface="Book Antiqua"/>
              </a:rPr>
              <a:t>could </a:t>
            </a:r>
            <a:r>
              <a:rPr sz="2150" spc="10" dirty="0">
                <a:latin typeface="Book Antiqua"/>
                <a:cs typeface="Book Antiqua"/>
              </a:rPr>
              <a:t>be stored </a:t>
            </a:r>
            <a:r>
              <a:rPr sz="2150" spc="15" dirty="0">
                <a:latin typeface="Book Antiqua"/>
                <a:cs typeface="Book Antiqua"/>
              </a:rPr>
              <a:t>more easily  </a:t>
            </a:r>
            <a:r>
              <a:rPr sz="2150" spc="25" dirty="0">
                <a:latin typeface="Book Antiqua"/>
                <a:cs typeface="Book Antiqua"/>
              </a:rPr>
              <a:t>and, at </a:t>
            </a:r>
            <a:r>
              <a:rPr sz="2150" dirty="0">
                <a:latin typeface="Book Antiqua"/>
                <a:cs typeface="Book Antiqua"/>
              </a:rPr>
              <a:t>the time </a:t>
            </a:r>
            <a:r>
              <a:rPr sz="2150" spc="15" dirty="0">
                <a:latin typeface="Book Antiqua"/>
                <a:cs typeface="Book Antiqua"/>
              </a:rPr>
              <a:t>of </a:t>
            </a:r>
            <a:r>
              <a:rPr sz="2150" spc="20" dirty="0">
                <a:latin typeface="Book Antiqua"/>
                <a:cs typeface="Book Antiqua"/>
              </a:rPr>
              <a:t>accounting, they </a:t>
            </a:r>
            <a:r>
              <a:rPr sz="2150" spc="10" dirty="0">
                <a:latin typeface="Book Antiqua"/>
                <a:cs typeface="Book Antiqua"/>
              </a:rPr>
              <a:t>would </a:t>
            </a:r>
            <a:r>
              <a:rPr sz="2150" spc="15" dirty="0">
                <a:latin typeface="Book Antiqua"/>
                <a:cs typeface="Book Antiqua"/>
              </a:rPr>
              <a:t>have facilitated </a:t>
            </a:r>
            <a:r>
              <a:rPr sz="2150" spc="25" dirty="0">
                <a:latin typeface="Book Antiqua"/>
                <a:cs typeface="Book Antiqua"/>
              </a:rPr>
              <a:t>counting.  </a:t>
            </a:r>
            <a:r>
              <a:rPr sz="2150" dirty="0">
                <a:latin typeface="Book Antiqua"/>
                <a:cs typeface="Book Antiqua"/>
              </a:rPr>
              <a:t>Since the </a:t>
            </a:r>
            <a:r>
              <a:rPr sz="2150" spc="25" dirty="0">
                <a:latin typeface="Book Antiqua"/>
                <a:cs typeface="Book Antiqua"/>
              </a:rPr>
              <a:t>balance </a:t>
            </a:r>
            <a:r>
              <a:rPr sz="2150" spc="20" dirty="0">
                <a:latin typeface="Book Antiqua"/>
                <a:cs typeface="Book Antiqua"/>
              </a:rPr>
              <a:t>was increasing </a:t>
            </a:r>
            <a:r>
              <a:rPr sz="2150" spc="15" dirty="0">
                <a:latin typeface="Book Antiqua"/>
                <a:cs typeface="Book Antiqua"/>
              </a:rPr>
              <a:t>steadily, </a:t>
            </a:r>
            <a:r>
              <a:rPr sz="2150" dirty="0">
                <a:latin typeface="Book Antiqua"/>
                <a:cs typeface="Book Antiqua"/>
              </a:rPr>
              <a:t>the </a:t>
            </a:r>
            <a:r>
              <a:rPr sz="2150" spc="15" dirty="0">
                <a:latin typeface="Book Antiqua"/>
                <a:cs typeface="Book Antiqua"/>
              </a:rPr>
              <a:t>assessee </a:t>
            </a:r>
            <a:r>
              <a:rPr sz="2150" spc="25" dirty="0">
                <a:latin typeface="Book Antiqua"/>
                <a:cs typeface="Book Antiqua"/>
              </a:rPr>
              <a:t>might </a:t>
            </a:r>
            <a:r>
              <a:rPr sz="2150" spc="40" dirty="0">
                <a:latin typeface="Book Antiqua"/>
                <a:cs typeface="Book Antiqua"/>
              </a:rPr>
              <a:t>not  </a:t>
            </a:r>
            <a:r>
              <a:rPr sz="2150" spc="15" dirty="0">
                <a:latin typeface="Book Antiqua"/>
                <a:cs typeface="Book Antiqua"/>
              </a:rPr>
              <a:t>have </a:t>
            </a:r>
            <a:r>
              <a:rPr sz="2150" spc="5" dirty="0">
                <a:latin typeface="Book Antiqua"/>
                <a:cs typeface="Book Antiqua"/>
              </a:rPr>
              <a:t>felt </a:t>
            </a:r>
            <a:r>
              <a:rPr sz="2150" spc="25" dirty="0">
                <a:latin typeface="Book Antiqua"/>
                <a:cs typeface="Book Antiqua"/>
              </a:rPr>
              <a:t>it </a:t>
            </a:r>
            <a:r>
              <a:rPr sz="2150" spc="15" dirty="0">
                <a:latin typeface="Book Antiqua"/>
                <a:cs typeface="Book Antiqua"/>
              </a:rPr>
              <a:t>necessary </a:t>
            </a:r>
            <a:r>
              <a:rPr sz="2150" spc="-10" dirty="0">
                <a:latin typeface="Book Antiqua"/>
                <a:cs typeface="Book Antiqua"/>
              </a:rPr>
              <a:t>to </a:t>
            </a:r>
            <a:r>
              <a:rPr sz="2150" spc="30" dirty="0">
                <a:latin typeface="Book Antiqua"/>
                <a:cs typeface="Book Antiqua"/>
              </a:rPr>
              <a:t>keep </a:t>
            </a:r>
            <a:r>
              <a:rPr sz="2150" dirty="0">
                <a:latin typeface="Book Antiqua"/>
                <a:cs typeface="Book Antiqua"/>
              </a:rPr>
              <a:t>the </a:t>
            </a:r>
            <a:r>
              <a:rPr sz="2150" spc="15" dirty="0">
                <a:latin typeface="Book Antiqua"/>
                <a:cs typeface="Book Antiqua"/>
              </a:rPr>
              <a:t>balance </a:t>
            </a:r>
            <a:r>
              <a:rPr sz="2150" spc="-10" dirty="0">
                <a:latin typeface="Book Antiqua"/>
                <a:cs typeface="Book Antiqua"/>
              </a:rPr>
              <a:t>in </a:t>
            </a:r>
            <a:r>
              <a:rPr sz="2150" spc="20" dirty="0">
                <a:latin typeface="Book Antiqua"/>
                <a:cs typeface="Book Antiqua"/>
              </a:rPr>
              <a:t>currency notes </a:t>
            </a:r>
            <a:r>
              <a:rPr sz="2150" spc="15" dirty="0">
                <a:latin typeface="Book Antiqua"/>
                <a:cs typeface="Book Antiqua"/>
              </a:rPr>
              <a:t>of </a:t>
            </a:r>
            <a:r>
              <a:rPr sz="2150" spc="30" dirty="0">
                <a:latin typeface="Book Antiqua"/>
                <a:cs typeface="Book Antiqua"/>
              </a:rPr>
              <a:t>low  </a:t>
            </a:r>
            <a:r>
              <a:rPr sz="2150" spc="10" dirty="0">
                <a:latin typeface="Book Antiqua"/>
                <a:cs typeface="Book Antiqua"/>
              </a:rPr>
              <a:t>denomination</a:t>
            </a:r>
            <a:r>
              <a:rPr sz="2150" spc="75" dirty="0">
                <a:latin typeface="Book Antiqua"/>
                <a:cs typeface="Book Antiqua"/>
              </a:rPr>
              <a:t> </a:t>
            </a:r>
            <a:r>
              <a:rPr sz="2150" spc="5" dirty="0">
                <a:latin typeface="Book Antiqua"/>
                <a:cs typeface="Book Antiqua"/>
              </a:rPr>
              <a:t>.</a:t>
            </a:r>
            <a:endParaRPr sz="2150">
              <a:latin typeface="Book Antiqua"/>
              <a:cs typeface="Book Antiqua"/>
            </a:endParaRPr>
          </a:p>
          <a:p>
            <a:pPr>
              <a:lnSpc>
                <a:spcPct val="100000"/>
              </a:lnSpc>
              <a:buFont typeface="Wingdings"/>
              <a:buChar char=""/>
            </a:pPr>
            <a:endParaRPr sz="2800">
              <a:latin typeface="Times New Roman"/>
              <a:cs typeface="Times New Roman"/>
            </a:endParaRPr>
          </a:p>
          <a:p>
            <a:pPr marL="12700" marR="27305" algn="just">
              <a:lnSpc>
                <a:spcPts val="2100"/>
              </a:lnSpc>
              <a:buFont typeface="Wingdings"/>
              <a:buChar char=""/>
              <a:tabLst>
                <a:tab pos="260985" algn="l"/>
              </a:tabLst>
            </a:pPr>
            <a:r>
              <a:rPr sz="2150" dirty="0">
                <a:latin typeface="Book Antiqua"/>
                <a:cs typeface="Book Antiqua"/>
              </a:rPr>
              <a:t>Such </a:t>
            </a:r>
            <a:r>
              <a:rPr sz="2150" spc="30" dirty="0">
                <a:latin typeface="Book Antiqua"/>
                <a:cs typeface="Book Antiqua"/>
              </a:rPr>
              <a:t>an </a:t>
            </a:r>
            <a:r>
              <a:rPr sz="2150" spc="20" dirty="0">
                <a:latin typeface="Book Antiqua"/>
                <a:cs typeface="Book Antiqua"/>
              </a:rPr>
              <a:t>explanation </a:t>
            </a:r>
            <a:r>
              <a:rPr sz="2150" spc="10" dirty="0">
                <a:latin typeface="Book Antiqua"/>
                <a:cs typeface="Book Antiqua"/>
              </a:rPr>
              <a:t>by</a:t>
            </a:r>
            <a:r>
              <a:rPr sz="2150" spc="555" dirty="0">
                <a:latin typeface="Book Antiqua"/>
                <a:cs typeface="Book Antiqua"/>
              </a:rPr>
              <a:t> </a:t>
            </a:r>
            <a:r>
              <a:rPr sz="2150" spc="20" dirty="0">
                <a:latin typeface="Book Antiqua"/>
                <a:cs typeface="Book Antiqua"/>
              </a:rPr>
              <a:t>assessee </a:t>
            </a:r>
            <a:r>
              <a:rPr sz="2150" spc="-10" dirty="0">
                <a:latin typeface="Book Antiqua"/>
                <a:cs typeface="Book Antiqua"/>
              </a:rPr>
              <a:t>is </a:t>
            </a:r>
            <a:r>
              <a:rPr sz="2150" spc="15" dirty="0">
                <a:latin typeface="Book Antiqua"/>
                <a:cs typeface="Book Antiqua"/>
              </a:rPr>
              <a:t>not </a:t>
            </a:r>
            <a:r>
              <a:rPr sz="2150" spc="30" dirty="0">
                <a:latin typeface="Book Antiqua"/>
                <a:cs typeface="Book Antiqua"/>
              </a:rPr>
              <a:t>an </a:t>
            </a:r>
            <a:r>
              <a:rPr sz="2150" spc="15" dirty="0">
                <a:latin typeface="Book Antiqua"/>
                <a:cs typeface="Book Antiqua"/>
              </a:rPr>
              <a:t>unreasonable  </a:t>
            </a:r>
            <a:r>
              <a:rPr sz="2150" spc="5" dirty="0">
                <a:latin typeface="Book Antiqua"/>
                <a:cs typeface="Book Antiqua"/>
              </a:rPr>
              <a:t>explanation.</a:t>
            </a:r>
            <a:endParaRPr sz="2150">
              <a:latin typeface="Book Antiqua"/>
              <a:cs typeface="Book Antiqua"/>
            </a:endParaRPr>
          </a:p>
          <a:p>
            <a:pPr>
              <a:lnSpc>
                <a:spcPct val="100000"/>
              </a:lnSpc>
              <a:spcBef>
                <a:spcPts val="45"/>
              </a:spcBef>
            </a:pPr>
            <a:endParaRPr sz="2300">
              <a:latin typeface="Times New Roman"/>
              <a:cs typeface="Times New Roman"/>
            </a:endParaRPr>
          </a:p>
          <a:p>
            <a:pPr marL="927100" lvl="2"/>
            <a:r>
              <a:rPr sz="2150" b="1" i="1" spc="10" dirty="0">
                <a:latin typeface="Book Antiqua"/>
                <a:cs typeface="Book Antiqua"/>
              </a:rPr>
              <a:t>- </a:t>
            </a:r>
            <a:r>
              <a:rPr sz="2150" b="1" i="1" spc="5" dirty="0">
                <a:latin typeface="Book Antiqua"/>
                <a:cs typeface="Book Antiqua"/>
              </a:rPr>
              <a:t>Kanpur Steel </a:t>
            </a:r>
            <a:r>
              <a:rPr sz="2150" b="1" i="1" spc="10" dirty="0">
                <a:latin typeface="Book Antiqua"/>
                <a:cs typeface="Book Antiqua"/>
              </a:rPr>
              <a:t>Co. </a:t>
            </a:r>
            <a:r>
              <a:rPr sz="2150" b="1" i="1" spc="5" dirty="0">
                <a:latin typeface="Book Antiqua"/>
                <a:cs typeface="Book Antiqua"/>
              </a:rPr>
              <a:t>Ltd. </a:t>
            </a:r>
            <a:r>
              <a:rPr sz="2150" b="1" i="1" dirty="0">
                <a:latin typeface="Book Antiqua"/>
                <a:cs typeface="Book Antiqua"/>
              </a:rPr>
              <a:t>v. </a:t>
            </a:r>
            <a:r>
              <a:rPr sz="2150" b="1" i="1" spc="5" dirty="0">
                <a:latin typeface="Book Antiqua"/>
                <a:cs typeface="Book Antiqua"/>
              </a:rPr>
              <a:t>CIT </a:t>
            </a:r>
            <a:r>
              <a:rPr sz="2150" b="1" i="1" spc="35" dirty="0">
                <a:latin typeface="Book Antiqua"/>
                <a:cs typeface="Book Antiqua"/>
              </a:rPr>
              <a:t>[1957] </a:t>
            </a:r>
            <a:r>
              <a:rPr sz="2150" b="1" i="1" spc="30" dirty="0">
                <a:latin typeface="Book Antiqua"/>
                <a:cs typeface="Book Antiqua"/>
              </a:rPr>
              <a:t>32 </a:t>
            </a:r>
            <a:r>
              <a:rPr sz="2150" b="1" i="1" spc="10" dirty="0">
                <a:latin typeface="Book Antiqua"/>
                <a:cs typeface="Book Antiqua"/>
              </a:rPr>
              <a:t>ITR </a:t>
            </a:r>
            <a:r>
              <a:rPr sz="2150" b="1" i="1" spc="30" dirty="0">
                <a:latin typeface="Book Antiqua"/>
                <a:cs typeface="Book Antiqua"/>
              </a:rPr>
              <a:t>56</a:t>
            </a:r>
            <a:r>
              <a:rPr sz="2150" b="1" i="1" spc="305" dirty="0">
                <a:latin typeface="Book Antiqua"/>
                <a:cs typeface="Book Antiqua"/>
              </a:rPr>
              <a:t> </a:t>
            </a:r>
            <a:r>
              <a:rPr sz="2150" b="1" i="1" spc="15" dirty="0">
                <a:latin typeface="Book Antiqua"/>
                <a:cs typeface="Book Antiqua"/>
              </a:rPr>
              <a:t>(ALL.)</a:t>
            </a:r>
            <a:endParaRPr sz="2150">
              <a:latin typeface="Book Antiqua"/>
              <a:cs typeface="Book Antiqua"/>
            </a:endParaRPr>
          </a:p>
        </p:txBody>
      </p:sp>
      <p:sp>
        <p:nvSpPr>
          <p:cNvPr id="5" name="Title 4"/>
          <p:cNvSpPr>
            <a:spLocks noGrp="1"/>
          </p:cNvSpPr>
          <p:nvPr>
            <p:ph type="title"/>
          </p:nvPr>
        </p:nvSpPr>
        <p:spPr/>
        <p:txBody>
          <a:bodyPr/>
          <a:lstStyle/>
          <a:p>
            <a:endParaRPr lang="en-IN"/>
          </a:p>
        </p:txBody>
      </p:sp>
      <p:sp>
        <p:nvSpPr>
          <p:cNvPr id="6" name="object 2"/>
          <p:cNvSpPr txBox="1">
            <a:spLocks/>
          </p:cNvSpPr>
          <p:nvPr/>
        </p:nvSpPr>
        <p:spPr>
          <a:xfrm>
            <a:off x="0" y="365760"/>
            <a:ext cx="9144000" cy="478336"/>
          </a:xfrm>
          <a:prstGeom prst="rect">
            <a:avLst/>
          </a:prstGeom>
        </p:spPr>
        <p:txBody>
          <a:bodyPr vert="horz" wrap="square" lIns="0" tIns="16510" rIns="0" bIns="0" rtlCol="0" anchor="b">
            <a:spAutoFit/>
          </a:bodyPr>
          <a:lstStyle/>
          <a:p>
            <a:pPr marL="21590" marR="0" lvl="0" indent="0" algn="ctr" defTabSz="914400" rtl="0" eaLnBrk="1" fontAlgn="auto" latinLnBrk="0" hangingPunct="1">
              <a:lnSpc>
                <a:spcPct val="100000"/>
              </a:lnSpc>
              <a:spcBef>
                <a:spcPts val="130"/>
              </a:spcBef>
              <a:spcAft>
                <a:spcPts val="0"/>
              </a:spcAft>
              <a:buClrTx/>
              <a:buSzTx/>
              <a:buFontTx/>
              <a:buNone/>
              <a:tabLst/>
              <a:defRPr/>
            </a:pPr>
            <a:r>
              <a:rPr kumimoji="0" lang="en-US" sz="3000" b="1" i="0" u="sng" strike="noStrike" kern="1200" cap="small" spc="-5" normalizeH="0" baseline="0" noProof="0" smtClean="0">
                <a:ln>
                  <a:noFill/>
                </a:ln>
                <a:solidFill>
                  <a:schemeClr val="tx2"/>
                </a:solidFill>
                <a:effectLst/>
                <a:uLnTx/>
                <a:uFillTx/>
                <a:latin typeface="Times New Roman" pitchFamily="18" charset="0"/>
                <a:ea typeface="+mj-ea"/>
                <a:cs typeface="Times New Roman" pitchFamily="18" charset="0"/>
              </a:rPr>
              <a:t>ONUS OF PROOF</a:t>
            </a:r>
            <a:endParaRPr kumimoji="0" lang="en-US" sz="3000" b="1" i="0" u="sng" strike="noStrike" kern="1200" cap="small" spc="-5"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p:txBody>
          <a:bodyPr/>
          <a:lstStyle/>
          <a:p>
            <a:pPr marL="12700">
              <a:lnSpc>
                <a:spcPts val="1240"/>
              </a:lnSpc>
            </a:pPr>
            <a:endParaRPr lang="en-US" spc="10" dirty="0"/>
          </a:p>
        </p:txBody>
      </p:sp>
      <p:sp>
        <p:nvSpPr>
          <p:cNvPr id="3" name="object 3"/>
          <p:cNvSpPr txBox="1"/>
          <p:nvPr/>
        </p:nvSpPr>
        <p:spPr>
          <a:xfrm>
            <a:off x="307340" y="690878"/>
            <a:ext cx="8549640" cy="5707332"/>
          </a:xfrm>
          <a:prstGeom prst="rect">
            <a:avLst/>
          </a:prstGeom>
        </p:spPr>
        <p:txBody>
          <a:bodyPr vert="horz" wrap="square" lIns="0" tIns="13335" rIns="0" bIns="0" rtlCol="0">
            <a:spAutoFit/>
          </a:bodyPr>
          <a:lstStyle/>
          <a:p>
            <a:pPr marL="12700">
              <a:lnSpc>
                <a:spcPct val="100000"/>
              </a:lnSpc>
              <a:spcBef>
                <a:spcPts val="105"/>
              </a:spcBef>
            </a:pPr>
            <a:r>
              <a:rPr sz="2400" b="1" i="1" u="heavy" dirty="0">
                <a:uFill>
                  <a:solidFill>
                    <a:srgbClr val="000000"/>
                  </a:solidFill>
                </a:uFill>
                <a:latin typeface="Book Antiqua"/>
                <a:cs typeface="Book Antiqua"/>
              </a:rPr>
              <a:t> </a:t>
            </a:r>
            <a:r>
              <a:rPr sz="2400" b="1" i="1" u="heavy" spc="5" dirty="0">
                <a:uFill>
                  <a:solidFill>
                    <a:srgbClr val="000000"/>
                  </a:solidFill>
                </a:uFill>
                <a:latin typeface="Book Antiqua"/>
                <a:cs typeface="Book Antiqua"/>
              </a:rPr>
              <a:t>No </a:t>
            </a:r>
            <a:r>
              <a:rPr sz="2400" b="1" i="1" u="heavy" dirty="0">
                <a:uFill>
                  <a:solidFill>
                    <a:srgbClr val="000000"/>
                  </a:solidFill>
                </a:uFill>
                <a:latin typeface="Book Antiqua"/>
                <a:cs typeface="Book Antiqua"/>
              </a:rPr>
              <a:t>books: Cash from past</a:t>
            </a:r>
            <a:r>
              <a:rPr sz="2400" b="1" i="1" u="heavy" spc="-65" dirty="0">
                <a:uFill>
                  <a:solidFill>
                    <a:srgbClr val="000000"/>
                  </a:solidFill>
                </a:uFill>
                <a:latin typeface="Book Antiqua"/>
                <a:cs typeface="Book Antiqua"/>
              </a:rPr>
              <a:t> </a:t>
            </a:r>
            <a:r>
              <a:rPr sz="2400" b="1" i="1" u="heavy" spc="5" dirty="0">
                <a:uFill>
                  <a:solidFill>
                    <a:srgbClr val="000000"/>
                  </a:solidFill>
                </a:uFill>
                <a:latin typeface="Book Antiqua"/>
                <a:cs typeface="Book Antiqua"/>
              </a:rPr>
              <a:t>savings:</a:t>
            </a:r>
            <a:endParaRPr sz="2400">
              <a:latin typeface="Book Antiqua"/>
              <a:cs typeface="Book Antiqua"/>
            </a:endParaRPr>
          </a:p>
          <a:p>
            <a:pPr>
              <a:lnSpc>
                <a:spcPct val="100000"/>
              </a:lnSpc>
              <a:spcBef>
                <a:spcPts val="30"/>
              </a:spcBef>
            </a:pPr>
            <a:endParaRPr sz="3550">
              <a:latin typeface="Times New Roman"/>
              <a:cs typeface="Times New Roman"/>
            </a:endParaRPr>
          </a:p>
          <a:p>
            <a:pPr marL="12700" marR="10795" algn="just">
              <a:lnSpc>
                <a:spcPct val="99700"/>
              </a:lnSpc>
              <a:buSzPct val="95833"/>
              <a:buFont typeface="Wingdings"/>
              <a:buChar char=""/>
              <a:tabLst>
                <a:tab pos="290195" algn="l"/>
              </a:tabLst>
            </a:pPr>
            <a:r>
              <a:rPr sz="2400" spc="5" dirty="0">
                <a:latin typeface="Book Antiqua"/>
                <a:cs typeface="Book Antiqua"/>
              </a:rPr>
              <a:t>Where </a:t>
            </a:r>
            <a:r>
              <a:rPr sz="2400" spc="-5" dirty="0">
                <a:latin typeface="Book Antiqua"/>
                <a:cs typeface="Book Antiqua"/>
              </a:rPr>
              <a:t>the </a:t>
            </a:r>
            <a:r>
              <a:rPr sz="2400" spc="5" dirty="0">
                <a:latin typeface="Book Antiqua"/>
                <a:cs typeface="Book Antiqua"/>
              </a:rPr>
              <a:t>assessee </a:t>
            </a:r>
            <a:r>
              <a:rPr sz="2400" dirty="0">
                <a:latin typeface="Book Antiqua"/>
                <a:cs typeface="Book Antiqua"/>
              </a:rPr>
              <a:t>did </a:t>
            </a:r>
            <a:r>
              <a:rPr sz="2400" spc="-5">
                <a:latin typeface="Book Antiqua"/>
                <a:cs typeface="Book Antiqua"/>
              </a:rPr>
              <a:t>not </a:t>
            </a:r>
            <a:r>
              <a:rPr sz="2400" smtClean="0">
                <a:latin typeface="Book Antiqua"/>
                <a:cs typeface="Book Antiqua"/>
              </a:rPr>
              <a:t>maintain</a:t>
            </a:r>
            <a:r>
              <a:rPr lang="en-US" sz="2400" dirty="0" smtClean="0">
                <a:latin typeface="Book Antiqua"/>
                <a:cs typeface="Book Antiqua"/>
              </a:rPr>
              <a:t> accounts</a:t>
            </a:r>
            <a:r>
              <a:rPr sz="2400" smtClean="0">
                <a:latin typeface="Book Antiqua"/>
                <a:cs typeface="Book Antiqua"/>
              </a:rPr>
              <a:t> </a:t>
            </a:r>
            <a:r>
              <a:rPr sz="2400" spc="5" dirty="0">
                <a:latin typeface="Book Antiqua"/>
                <a:cs typeface="Book Antiqua"/>
              </a:rPr>
              <a:t>and </a:t>
            </a:r>
            <a:r>
              <a:rPr sz="2400" dirty="0">
                <a:latin typeface="Book Antiqua"/>
                <a:cs typeface="Book Antiqua"/>
              </a:rPr>
              <a:t>hence did </a:t>
            </a:r>
            <a:r>
              <a:rPr sz="2400" spc="-5" dirty="0">
                <a:latin typeface="Book Antiqua"/>
                <a:cs typeface="Book Antiqua"/>
              </a:rPr>
              <a:t>not  produce </a:t>
            </a:r>
            <a:r>
              <a:rPr sz="2400" spc="5" dirty="0">
                <a:latin typeface="Book Antiqua"/>
                <a:cs typeface="Book Antiqua"/>
              </a:rPr>
              <a:t>any </a:t>
            </a:r>
            <a:r>
              <a:rPr sz="2400" spc="-10" dirty="0">
                <a:latin typeface="Book Antiqua"/>
                <a:cs typeface="Book Antiqua"/>
              </a:rPr>
              <a:t>Home </a:t>
            </a:r>
            <a:r>
              <a:rPr sz="2400" spc="10" dirty="0">
                <a:latin typeface="Book Antiqua"/>
                <a:cs typeface="Book Antiqua"/>
              </a:rPr>
              <a:t>Chest </a:t>
            </a:r>
            <a:r>
              <a:rPr sz="2400" dirty="0">
                <a:latin typeface="Book Antiqua"/>
                <a:cs typeface="Book Antiqua"/>
              </a:rPr>
              <a:t>Account though </a:t>
            </a:r>
            <a:r>
              <a:rPr sz="2400" spc="-15" dirty="0">
                <a:latin typeface="Book Antiqua"/>
                <a:cs typeface="Book Antiqua"/>
              </a:rPr>
              <a:t>it </a:t>
            </a:r>
            <a:r>
              <a:rPr sz="2400" spc="5" dirty="0">
                <a:latin typeface="Book Antiqua"/>
                <a:cs typeface="Book Antiqua"/>
              </a:rPr>
              <a:t>was </a:t>
            </a:r>
            <a:r>
              <a:rPr sz="2400" dirty="0">
                <a:latin typeface="Book Antiqua"/>
                <a:cs typeface="Book Antiqua"/>
              </a:rPr>
              <a:t>his case </a:t>
            </a:r>
            <a:r>
              <a:rPr sz="2400" spc="-5" dirty="0">
                <a:latin typeface="Book Antiqua"/>
                <a:cs typeface="Book Antiqua"/>
              </a:rPr>
              <a:t>that  the </a:t>
            </a:r>
            <a:r>
              <a:rPr sz="2400" dirty="0">
                <a:latin typeface="Book Antiqua"/>
                <a:cs typeface="Book Antiqua"/>
              </a:rPr>
              <a:t>high </a:t>
            </a:r>
            <a:r>
              <a:rPr sz="2400" spc="-5" dirty="0">
                <a:latin typeface="Book Antiqua"/>
                <a:cs typeface="Book Antiqua"/>
              </a:rPr>
              <a:t>denomination </a:t>
            </a:r>
            <a:r>
              <a:rPr sz="2400" dirty="0">
                <a:latin typeface="Book Antiqua"/>
                <a:cs typeface="Book Antiqua"/>
              </a:rPr>
              <a:t>notes </a:t>
            </a:r>
            <a:r>
              <a:rPr sz="2400" spc="5" dirty="0">
                <a:latin typeface="Book Antiqua"/>
                <a:cs typeface="Book Antiqua"/>
              </a:rPr>
              <a:t>were savings </a:t>
            </a:r>
            <a:r>
              <a:rPr sz="2400" dirty="0">
                <a:latin typeface="Book Antiqua"/>
                <a:cs typeface="Book Antiqua"/>
              </a:rPr>
              <a:t>from his personal  </a:t>
            </a:r>
            <a:r>
              <a:rPr sz="2400" spc="-10" dirty="0">
                <a:latin typeface="Book Antiqua"/>
                <a:cs typeface="Book Antiqua"/>
              </a:rPr>
              <a:t>allowance, </a:t>
            </a:r>
            <a:r>
              <a:rPr sz="2400" spc="-5" dirty="0">
                <a:latin typeface="Book Antiqua"/>
                <a:cs typeface="Book Antiqua"/>
              </a:rPr>
              <a:t>there </a:t>
            </a:r>
            <a:r>
              <a:rPr sz="2400" spc="5" dirty="0">
                <a:latin typeface="Book Antiqua"/>
                <a:cs typeface="Book Antiqua"/>
              </a:rPr>
              <a:t>was </a:t>
            </a:r>
            <a:r>
              <a:rPr sz="2400" spc="10" dirty="0">
                <a:latin typeface="Book Antiqua"/>
                <a:cs typeface="Book Antiqua"/>
              </a:rPr>
              <a:t>no </a:t>
            </a:r>
            <a:r>
              <a:rPr sz="2400" dirty="0">
                <a:latin typeface="Book Antiqua"/>
                <a:cs typeface="Book Antiqua"/>
              </a:rPr>
              <a:t>warrant </a:t>
            </a:r>
            <a:r>
              <a:rPr sz="2400" spc="-5" dirty="0">
                <a:latin typeface="Book Antiqua"/>
                <a:cs typeface="Book Antiqua"/>
              </a:rPr>
              <a:t>for </a:t>
            </a:r>
            <a:r>
              <a:rPr sz="2400" dirty="0">
                <a:latin typeface="Book Antiqua"/>
                <a:cs typeface="Book Antiqua"/>
              </a:rPr>
              <a:t>drawing an </a:t>
            </a:r>
            <a:r>
              <a:rPr sz="2400" spc="-5" dirty="0">
                <a:latin typeface="Book Antiqua"/>
                <a:cs typeface="Book Antiqua"/>
              </a:rPr>
              <a:t>adverse  inference.</a:t>
            </a:r>
            <a:endParaRPr sz="2400">
              <a:latin typeface="Book Antiqua"/>
              <a:cs typeface="Book Antiqua"/>
            </a:endParaRPr>
          </a:p>
          <a:p>
            <a:pPr>
              <a:lnSpc>
                <a:spcPct val="100000"/>
              </a:lnSpc>
              <a:spcBef>
                <a:spcPts val="20"/>
              </a:spcBef>
              <a:buFont typeface="Wingdings"/>
              <a:buChar char=""/>
            </a:pPr>
            <a:endParaRPr sz="3550">
              <a:latin typeface="Times New Roman"/>
              <a:cs typeface="Times New Roman"/>
            </a:endParaRPr>
          </a:p>
          <a:p>
            <a:pPr marL="12700" marR="5080" algn="just">
              <a:lnSpc>
                <a:spcPct val="100000"/>
              </a:lnSpc>
              <a:spcBef>
                <a:spcPts val="5"/>
              </a:spcBef>
              <a:buSzPct val="95833"/>
              <a:buFont typeface="Wingdings"/>
              <a:buChar char=""/>
              <a:tabLst>
                <a:tab pos="290195" algn="l"/>
              </a:tabLst>
            </a:pPr>
            <a:r>
              <a:rPr sz="2400" dirty="0">
                <a:latin typeface="Book Antiqua"/>
                <a:cs typeface="Book Antiqua"/>
              </a:rPr>
              <a:t>Assessee </a:t>
            </a:r>
            <a:r>
              <a:rPr sz="2400" spc="-10" dirty="0">
                <a:latin typeface="Book Antiqua"/>
                <a:cs typeface="Book Antiqua"/>
              </a:rPr>
              <a:t>produced </a:t>
            </a:r>
            <a:r>
              <a:rPr sz="2400" spc="-15" dirty="0">
                <a:latin typeface="Book Antiqua"/>
                <a:cs typeface="Book Antiqua"/>
              </a:rPr>
              <a:t>details </a:t>
            </a:r>
            <a:r>
              <a:rPr sz="2400" spc="-20" dirty="0">
                <a:latin typeface="Book Antiqua"/>
                <a:cs typeface="Book Antiqua"/>
              </a:rPr>
              <a:t>of </a:t>
            </a:r>
            <a:r>
              <a:rPr sz="2400" dirty="0">
                <a:latin typeface="Book Antiqua"/>
                <a:cs typeface="Book Antiqua"/>
              </a:rPr>
              <a:t>withdrawals </a:t>
            </a:r>
            <a:r>
              <a:rPr sz="2400" spc="-5" dirty="0">
                <a:latin typeface="Book Antiqua"/>
                <a:cs typeface="Book Antiqua"/>
              </a:rPr>
              <a:t>for </a:t>
            </a:r>
            <a:r>
              <a:rPr sz="2400" dirty="0">
                <a:latin typeface="Book Antiqua"/>
                <a:cs typeface="Book Antiqua"/>
              </a:rPr>
              <a:t>past 7 </a:t>
            </a:r>
            <a:r>
              <a:rPr sz="2400" spc="-5" dirty="0">
                <a:latin typeface="Book Antiqua"/>
                <a:cs typeface="Book Antiqua"/>
              </a:rPr>
              <a:t>years,  </a:t>
            </a:r>
            <a:r>
              <a:rPr sz="2400" spc="5" dirty="0">
                <a:latin typeface="Book Antiqua"/>
                <a:cs typeface="Book Antiqua"/>
              </a:rPr>
              <a:t>and </a:t>
            </a:r>
            <a:r>
              <a:rPr sz="2400" spc="-15" dirty="0">
                <a:latin typeface="Book Antiqua"/>
                <a:cs typeface="Book Antiqua"/>
              </a:rPr>
              <a:t>claimed </a:t>
            </a:r>
            <a:r>
              <a:rPr sz="2400" spc="-5" dirty="0">
                <a:latin typeface="Book Antiqua"/>
                <a:cs typeface="Book Antiqua"/>
              </a:rPr>
              <a:t>the </a:t>
            </a:r>
            <a:r>
              <a:rPr sz="2400" dirty="0">
                <a:latin typeface="Book Antiqua"/>
                <a:cs typeface="Book Antiqua"/>
              </a:rPr>
              <a:t>amount encashed </a:t>
            </a:r>
            <a:r>
              <a:rPr sz="2400" spc="-20">
                <a:latin typeface="Book Antiqua"/>
                <a:cs typeface="Book Antiqua"/>
              </a:rPr>
              <a:t>on </a:t>
            </a:r>
            <a:r>
              <a:rPr lang="en-IN" sz="2400" spc="-5" dirty="0" smtClean="0">
                <a:latin typeface="Book Antiqua"/>
                <a:cs typeface="Book Antiqua"/>
              </a:rPr>
              <a:t>DEMONETISATION</a:t>
            </a:r>
            <a:r>
              <a:rPr sz="2400" spc="-5" smtClean="0">
                <a:latin typeface="Book Antiqua"/>
                <a:cs typeface="Book Antiqua"/>
              </a:rPr>
              <a:t> </a:t>
            </a:r>
            <a:r>
              <a:rPr sz="2400" dirty="0">
                <a:latin typeface="Book Antiqua"/>
                <a:cs typeface="Book Antiqua"/>
              </a:rPr>
              <a:t>as </a:t>
            </a:r>
            <a:r>
              <a:rPr sz="2400" spc="20" dirty="0">
                <a:latin typeface="Book Antiqua"/>
                <a:cs typeface="Book Antiqua"/>
              </a:rPr>
              <a:t>to be  </a:t>
            </a:r>
            <a:r>
              <a:rPr sz="2400" spc="-20" dirty="0">
                <a:latin typeface="Book Antiqua"/>
                <a:cs typeface="Book Antiqua"/>
              </a:rPr>
              <a:t>out of </a:t>
            </a:r>
            <a:r>
              <a:rPr sz="2400" spc="5" dirty="0">
                <a:latin typeface="Book Antiqua"/>
                <a:cs typeface="Book Antiqua"/>
              </a:rPr>
              <a:t>savings </a:t>
            </a:r>
            <a:r>
              <a:rPr sz="2400" dirty="0">
                <a:latin typeface="Book Antiqua"/>
                <a:cs typeface="Book Antiqua"/>
              </a:rPr>
              <a:t>from such withdrawals, such an </a:t>
            </a:r>
            <a:r>
              <a:rPr sz="2400" spc="-10" dirty="0">
                <a:latin typeface="Book Antiqua"/>
                <a:cs typeface="Book Antiqua"/>
              </a:rPr>
              <a:t>explanation </a:t>
            </a:r>
            <a:r>
              <a:rPr sz="2400" spc="-5">
                <a:latin typeface="Book Antiqua"/>
                <a:cs typeface="Book Antiqua"/>
              </a:rPr>
              <a:t>can </a:t>
            </a:r>
            <a:r>
              <a:rPr sz="2400" spc="-5" smtClean="0">
                <a:latin typeface="Book Antiqua"/>
                <a:cs typeface="Book Antiqua"/>
              </a:rPr>
              <a:t>not </a:t>
            </a:r>
            <a:r>
              <a:rPr sz="2400" spc="10" dirty="0">
                <a:latin typeface="Book Antiqua"/>
                <a:cs typeface="Book Antiqua"/>
              </a:rPr>
              <a:t>be </a:t>
            </a:r>
            <a:r>
              <a:rPr sz="2400" spc="-20" dirty="0">
                <a:latin typeface="Book Antiqua"/>
                <a:cs typeface="Book Antiqua"/>
              </a:rPr>
              <a:t>rejected </a:t>
            </a:r>
            <a:r>
              <a:rPr sz="2400" spc="10" dirty="0">
                <a:latin typeface="Book Antiqua"/>
                <a:cs typeface="Book Antiqua"/>
              </a:rPr>
              <a:t>by</a:t>
            </a:r>
            <a:r>
              <a:rPr sz="2400" spc="60" dirty="0">
                <a:latin typeface="Book Antiqua"/>
                <a:cs typeface="Book Antiqua"/>
              </a:rPr>
              <a:t> </a:t>
            </a:r>
            <a:r>
              <a:rPr sz="2400" spc="-5" dirty="0">
                <a:latin typeface="Book Antiqua"/>
                <a:cs typeface="Book Antiqua"/>
              </a:rPr>
              <a:t>AO.</a:t>
            </a:r>
            <a:endParaRPr sz="2400">
              <a:latin typeface="Book Antiqua"/>
              <a:cs typeface="Book Antiqua"/>
            </a:endParaRPr>
          </a:p>
          <a:p>
            <a:pPr>
              <a:lnSpc>
                <a:spcPct val="100000"/>
              </a:lnSpc>
            </a:pPr>
            <a:endParaRPr sz="3500">
              <a:latin typeface="Times New Roman"/>
              <a:cs typeface="Times New Roman"/>
            </a:endParaRPr>
          </a:p>
          <a:p>
            <a:pPr marL="12700">
              <a:lnSpc>
                <a:spcPct val="100000"/>
              </a:lnSpc>
              <a:spcBef>
                <a:spcPts val="5"/>
              </a:spcBef>
              <a:tabLst>
                <a:tab pos="670560" algn="l"/>
                <a:tab pos="1214120" algn="l"/>
                <a:tab pos="2787015" algn="l"/>
                <a:tab pos="4150995" algn="l"/>
                <a:tab pos="5066030" algn="l"/>
                <a:tab pos="5600065" algn="l"/>
                <a:tab pos="6267450" algn="l"/>
                <a:tab pos="7240270" algn="l"/>
                <a:tab pos="7697470" algn="l"/>
                <a:tab pos="8375015" algn="l"/>
              </a:tabLst>
            </a:pPr>
            <a:r>
              <a:rPr sz="2400" b="1" i="1" spc="-20">
                <a:latin typeface="Book Antiqua"/>
                <a:cs typeface="Book Antiqua"/>
              </a:rPr>
              <a:t>-</a:t>
            </a:r>
            <a:r>
              <a:rPr sz="2400" b="1" i="1" spc="-20" smtClean="0">
                <a:latin typeface="Book Antiqua"/>
                <a:cs typeface="Book Antiqua"/>
              </a:rPr>
              <a:t>Sri</a:t>
            </a:r>
            <a:r>
              <a:rPr lang="en-US" sz="2400" b="1" i="1" spc="-20" dirty="0" smtClean="0">
                <a:latin typeface="Book Antiqua"/>
                <a:cs typeface="Book Antiqua"/>
              </a:rPr>
              <a:t> </a:t>
            </a:r>
            <a:r>
              <a:rPr sz="2400" b="1" i="1" spc="5" smtClean="0">
                <a:latin typeface="Book Antiqua"/>
                <a:cs typeface="Book Antiqua"/>
              </a:rPr>
              <a:t>Nilkantha</a:t>
            </a:r>
            <a:r>
              <a:rPr lang="en-US" sz="2400" b="1" i="1" spc="5" dirty="0" smtClean="0">
                <a:latin typeface="Book Antiqua"/>
                <a:cs typeface="Book Antiqua"/>
              </a:rPr>
              <a:t> </a:t>
            </a:r>
            <a:r>
              <a:rPr sz="2400" b="1" i="1" smtClean="0">
                <a:latin typeface="Book Antiqua"/>
                <a:cs typeface="Book Antiqua"/>
              </a:rPr>
              <a:t>Narayan</a:t>
            </a:r>
            <a:r>
              <a:rPr lang="en-US" sz="2400" b="1" i="1" dirty="0" smtClean="0">
                <a:latin typeface="Book Antiqua"/>
                <a:cs typeface="Book Antiqua"/>
              </a:rPr>
              <a:t> </a:t>
            </a:r>
            <a:r>
              <a:rPr sz="2400" b="1" i="1" spc="-5" smtClean="0">
                <a:latin typeface="Book Antiqua"/>
                <a:cs typeface="Book Antiqua"/>
              </a:rPr>
              <a:t>Singh</a:t>
            </a:r>
            <a:r>
              <a:rPr sz="2400" spc="-5">
                <a:latin typeface="Times New Roman"/>
                <a:cs typeface="Times New Roman"/>
              </a:rPr>
              <a:t>	</a:t>
            </a:r>
            <a:r>
              <a:rPr sz="2400" b="1" i="1" spc="-5" smtClean="0">
                <a:latin typeface="Book Antiqua"/>
                <a:cs typeface="Book Antiqua"/>
              </a:rPr>
              <a:t>vs.</a:t>
            </a:r>
            <a:r>
              <a:rPr lang="en-US" sz="2400" b="1" i="1" spc="-5" dirty="0" smtClean="0">
                <a:latin typeface="Times New Roman"/>
                <a:cs typeface="Times New Roman"/>
              </a:rPr>
              <a:t> </a:t>
            </a:r>
            <a:r>
              <a:rPr sz="2400" b="1" i="1" spc="-15" smtClean="0">
                <a:latin typeface="Book Antiqua"/>
                <a:cs typeface="Book Antiqua"/>
              </a:rPr>
              <a:t>CIT</a:t>
            </a:r>
            <a:r>
              <a:rPr lang="en-US" sz="2400" b="1" i="1" spc="-15" dirty="0" smtClean="0">
                <a:latin typeface="Times New Roman"/>
                <a:cs typeface="Times New Roman"/>
              </a:rPr>
              <a:t> </a:t>
            </a:r>
            <a:r>
              <a:rPr sz="2400" b="1" i="1" smtClean="0">
                <a:latin typeface="Book Antiqua"/>
                <a:cs typeface="Book Antiqua"/>
              </a:rPr>
              <a:t>[1951]</a:t>
            </a:r>
            <a:r>
              <a:rPr lang="en-US" sz="2400" b="1" i="1" dirty="0" smtClean="0">
                <a:latin typeface="Times New Roman"/>
                <a:cs typeface="Times New Roman"/>
              </a:rPr>
              <a:t> </a:t>
            </a:r>
            <a:r>
              <a:rPr sz="2400" b="1" i="1" smtClean="0">
                <a:latin typeface="Book Antiqua"/>
                <a:cs typeface="Book Antiqua"/>
              </a:rPr>
              <a:t>20</a:t>
            </a:r>
            <a:r>
              <a:rPr lang="en-US" sz="2400" b="1" i="1" dirty="0" smtClean="0">
                <a:latin typeface="Times New Roman"/>
                <a:cs typeface="Times New Roman"/>
              </a:rPr>
              <a:t> </a:t>
            </a:r>
            <a:r>
              <a:rPr sz="2400" b="1" i="1" spc="-5" smtClean="0">
                <a:latin typeface="Book Antiqua"/>
                <a:cs typeface="Book Antiqua"/>
              </a:rPr>
              <a:t>ITR</a:t>
            </a:r>
            <a:r>
              <a:rPr lang="en-US" sz="2400" b="1" i="1" spc="-5" dirty="0" smtClean="0">
                <a:latin typeface="Times New Roman"/>
                <a:cs typeface="Times New Roman"/>
              </a:rPr>
              <a:t> </a:t>
            </a:r>
            <a:r>
              <a:rPr sz="2400" b="1" i="1" smtClean="0">
                <a:latin typeface="Book Antiqua"/>
                <a:cs typeface="Book Antiqua"/>
              </a:rPr>
              <a:t>8</a:t>
            </a:r>
            <a:endParaRPr sz="2400">
              <a:latin typeface="Book Antiqua"/>
              <a:cs typeface="Book Antiqua"/>
            </a:endParaRPr>
          </a:p>
        </p:txBody>
      </p:sp>
      <p:sp>
        <p:nvSpPr>
          <p:cNvPr id="4" name="object 4"/>
          <p:cNvSpPr txBox="1"/>
          <p:nvPr/>
        </p:nvSpPr>
        <p:spPr>
          <a:xfrm>
            <a:off x="650903" y="6261093"/>
            <a:ext cx="795020" cy="382797"/>
          </a:xfrm>
          <a:prstGeom prst="rect">
            <a:avLst/>
          </a:prstGeom>
        </p:spPr>
        <p:txBody>
          <a:bodyPr vert="horz" wrap="square" lIns="0" tIns="13335" rIns="0" bIns="0" rtlCol="0">
            <a:spAutoFit/>
          </a:bodyPr>
          <a:lstStyle/>
          <a:p>
            <a:pPr marL="12700">
              <a:lnSpc>
                <a:spcPct val="100000"/>
              </a:lnSpc>
              <a:spcBef>
                <a:spcPts val="105"/>
              </a:spcBef>
            </a:pPr>
            <a:r>
              <a:rPr sz="2400" b="1" i="1" spc="20" dirty="0">
                <a:latin typeface="Book Antiqua"/>
                <a:cs typeface="Book Antiqua"/>
              </a:rPr>
              <a:t>(</a:t>
            </a:r>
            <a:r>
              <a:rPr sz="2400" b="1" i="1" spc="-30" dirty="0">
                <a:latin typeface="Book Antiqua"/>
                <a:cs typeface="Book Antiqua"/>
              </a:rPr>
              <a:t>P</a:t>
            </a:r>
            <a:r>
              <a:rPr sz="2400" b="1" i="1" spc="10" dirty="0">
                <a:latin typeface="Book Antiqua"/>
                <a:cs typeface="Book Antiqua"/>
              </a:rPr>
              <a:t>a</a:t>
            </a:r>
            <a:r>
              <a:rPr sz="2400" b="1" i="1" spc="-35" dirty="0">
                <a:latin typeface="Book Antiqua"/>
                <a:cs typeface="Book Antiqua"/>
              </a:rPr>
              <a:t>t</a:t>
            </a:r>
            <a:r>
              <a:rPr sz="2400" b="1" i="1" spc="-5" dirty="0">
                <a:latin typeface="Book Antiqua"/>
                <a:cs typeface="Book Antiqua"/>
              </a:rPr>
              <a:t>.</a:t>
            </a:r>
            <a:r>
              <a:rPr sz="2400" b="1" i="1" dirty="0">
                <a:latin typeface="Book Antiqua"/>
                <a:cs typeface="Book Antiqua"/>
              </a:rPr>
              <a:t>)</a:t>
            </a:r>
            <a:endParaRPr sz="2400">
              <a:latin typeface="Book Antiqua"/>
              <a:cs typeface="Book Antiqua"/>
            </a:endParaRPr>
          </a:p>
        </p:txBody>
      </p:sp>
      <p:sp>
        <p:nvSpPr>
          <p:cNvPr id="7" name="Title 6"/>
          <p:cNvSpPr>
            <a:spLocks noGrp="1"/>
          </p:cNvSpPr>
          <p:nvPr>
            <p:ph type="title"/>
          </p:nvPr>
        </p:nvSpPr>
        <p:spPr/>
        <p:txBody>
          <a:bodyPr/>
          <a:lstStyle/>
          <a:p>
            <a:endParaRPr lang="en-IN"/>
          </a:p>
        </p:txBody>
      </p:sp>
      <p:sp>
        <p:nvSpPr>
          <p:cNvPr id="8" name="object 2"/>
          <p:cNvSpPr txBox="1">
            <a:spLocks/>
          </p:cNvSpPr>
          <p:nvPr/>
        </p:nvSpPr>
        <p:spPr>
          <a:xfrm>
            <a:off x="0" y="365760"/>
            <a:ext cx="9144000" cy="478336"/>
          </a:xfrm>
          <a:prstGeom prst="rect">
            <a:avLst/>
          </a:prstGeom>
        </p:spPr>
        <p:txBody>
          <a:bodyPr vert="horz" wrap="square" lIns="0" tIns="16510" rIns="0" bIns="0" rtlCol="0" anchor="b">
            <a:spAutoFit/>
          </a:bodyPr>
          <a:lstStyle/>
          <a:p>
            <a:pPr marL="21590" marR="0" lvl="0" indent="0" algn="ctr" defTabSz="914400" rtl="0" eaLnBrk="1" fontAlgn="auto" latinLnBrk="0" hangingPunct="1">
              <a:lnSpc>
                <a:spcPct val="100000"/>
              </a:lnSpc>
              <a:spcBef>
                <a:spcPts val="130"/>
              </a:spcBef>
              <a:spcAft>
                <a:spcPts val="0"/>
              </a:spcAft>
              <a:buClrTx/>
              <a:buSzTx/>
              <a:buFontTx/>
              <a:buNone/>
              <a:tabLst/>
              <a:defRPr/>
            </a:pPr>
            <a:r>
              <a:rPr kumimoji="0" lang="en-US" sz="3000" b="1" i="0" u="sng" strike="noStrike" kern="1200" cap="small" spc="-5" normalizeH="0" baseline="0" noProof="0" smtClean="0">
                <a:ln>
                  <a:noFill/>
                </a:ln>
                <a:solidFill>
                  <a:schemeClr val="tx2"/>
                </a:solidFill>
                <a:effectLst/>
                <a:uLnTx/>
                <a:uFillTx/>
                <a:latin typeface="Times New Roman" pitchFamily="18" charset="0"/>
                <a:ea typeface="+mj-ea"/>
                <a:cs typeface="Times New Roman" pitchFamily="18" charset="0"/>
              </a:rPr>
              <a:t>ONUS OF PROOF</a:t>
            </a:r>
            <a:endParaRPr kumimoji="0" lang="en-US" sz="3000" b="1" i="0" u="sng" strike="noStrike" kern="1200" cap="small" spc="-5"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562" y="309815"/>
            <a:ext cx="8087995" cy="5968942"/>
          </a:xfrm>
          <a:prstGeom prst="rect">
            <a:avLst/>
          </a:prstGeom>
        </p:spPr>
        <p:txBody>
          <a:bodyPr vert="horz" wrap="square" lIns="0" tIns="11430" rIns="0" bIns="0" rtlCol="0">
            <a:spAutoFit/>
          </a:bodyPr>
          <a:lstStyle/>
          <a:p>
            <a:pPr marL="355600" marR="15875" indent="-343535" algn="just">
              <a:lnSpc>
                <a:spcPct val="100400"/>
              </a:lnSpc>
              <a:spcBef>
                <a:spcPts val="90"/>
              </a:spcBef>
              <a:buFont typeface="Arial"/>
              <a:buChar char="•"/>
              <a:tabLst>
                <a:tab pos="356235" algn="l"/>
              </a:tabLst>
            </a:pPr>
            <a:r>
              <a:rPr sz="2400" i="1" spc="-10" dirty="0">
                <a:latin typeface="Book Antiqua"/>
                <a:cs typeface="Book Antiqua"/>
              </a:rPr>
              <a:t>Pass book supplied </a:t>
            </a:r>
            <a:r>
              <a:rPr sz="2400" i="1" spc="5" dirty="0">
                <a:latin typeface="Book Antiqua"/>
                <a:cs typeface="Book Antiqua"/>
              </a:rPr>
              <a:t>by the </a:t>
            </a:r>
            <a:r>
              <a:rPr sz="2400" i="1" spc="-5" dirty="0">
                <a:latin typeface="Book Antiqua"/>
                <a:cs typeface="Book Antiqua"/>
              </a:rPr>
              <a:t>bank </a:t>
            </a:r>
            <a:r>
              <a:rPr sz="2400" i="1" dirty="0">
                <a:latin typeface="Book Antiqua"/>
                <a:cs typeface="Book Antiqua"/>
              </a:rPr>
              <a:t>is </a:t>
            </a:r>
            <a:r>
              <a:rPr sz="2400" i="1" spc="-5" dirty="0">
                <a:latin typeface="Book Antiqua"/>
                <a:cs typeface="Book Antiqua"/>
              </a:rPr>
              <a:t>not </a:t>
            </a:r>
            <a:r>
              <a:rPr sz="2400" i="1" spc="5" dirty="0">
                <a:latin typeface="Book Antiqua"/>
                <a:cs typeface="Book Antiqua"/>
              </a:rPr>
              <a:t>books </a:t>
            </a:r>
            <a:r>
              <a:rPr sz="2400" i="1" spc="-5" dirty="0">
                <a:latin typeface="Book Antiqua"/>
                <a:cs typeface="Book Antiqua"/>
              </a:rPr>
              <a:t>maintained </a:t>
            </a:r>
            <a:r>
              <a:rPr sz="2400" i="1" spc="5" dirty="0">
                <a:latin typeface="Book Antiqua"/>
                <a:cs typeface="Book Antiqua"/>
              </a:rPr>
              <a:t>by </a:t>
            </a:r>
            <a:r>
              <a:rPr sz="2400" i="1" spc="30" dirty="0">
                <a:latin typeface="Book Antiqua"/>
                <a:cs typeface="Book Antiqua"/>
              </a:rPr>
              <a:t>the  </a:t>
            </a:r>
            <a:r>
              <a:rPr sz="2400" i="1" spc="-5" dirty="0">
                <a:latin typeface="Book Antiqua"/>
                <a:cs typeface="Book Antiqua"/>
              </a:rPr>
              <a:t>assessee and </a:t>
            </a:r>
            <a:r>
              <a:rPr sz="2400" i="1" spc="-10" dirty="0">
                <a:latin typeface="Book Antiqua"/>
                <a:cs typeface="Book Antiqua"/>
              </a:rPr>
              <a:t>hence </a:t>
            </a:r>
            <a:r>
              <a:rPr sz="2400" i="1" dirty="0">
                <a:latin typeface="Book Antiqua"/>
                <a:cs typeface="Book Antiqua"/>
              </a:rPr>
              <a:t>addition </a:t>
            </a:r>
            <a:r>
              <a:rPr sz="2400" i="1" spc="-10" dirty="0">
                <a:latin typeface="Book Antiqua"/>
                <a:cs typeface="Book Antiqua"/>
              </a:rPr>
              <a:t>can </a:t>
            </a:r>
            <a:r>
              <a:rPr sz="2400" i="1" spc="-5" dirty="0">
                <a:latin typeface="Book Antiqua"/>
                <a:cs typeface="Book Antiqua"/>
              </a:rPr>
              <a:t>not </a:t>
            </a:r>
            <a:r>
              <a:rPr sz="2400" i="1" spc="5" dirty="0">
                <a:latin typeface="Book Antiqua"/>
                <a:cs typeface="Book Antiqua"/>
              </a:rPr>
              <a:t>be </a:t>
            </a:r>
            <a:r>
              <a:rPr sz="2400" i="1" spc="-5" dirty="0">
                <a:latin typeface="Book Antiqua"/>
                <a:cs typeface="Book Antiqua"/>
              </a:rPr>
              <a:t>made </a:t>
            </a:r>
            <a:r>
              <a:rPr sz="2400" i="1" spc="-10" dirty="0">
                <a:latin typeface="Book Antiqua"/>
                <a:cs typeface="Book Antiqua"/>
              </a:rPr>
              <a:t>u/s </a:t>
            </a:r>
            <a:r>
              <a:rPr sz="2400" i="1" spc="-5" dirty="0">
                <a:latin typeface="Book Antiqua"/>
                <a:cs typeface="Book Antiqua"/>
              </a:rPr>
              <a:t>68 </a:t>
            </a:r>
            <a:r>
              <a:rPr sz="2400" i="1" dirty="0">
                <a:latin typeface="Book Antiqua"/>
                <a:cs typeface="Book Antiqua"/>
              </a:rPr>
              <a:t>in </a:t>
            </a:r>
            <a:r>
              <a:rPr sz="2400" i="1" spc="-5" dirty="0">
                <a:latin typeface="Book Antiqua"/>
                <a:cs typeface="Book Antiqua"/>
              </a:rPr>
              <a:t>respect  </a:t>
            </a:r>
            <a:r>
              <a:rPr sz="2400" i="1" spc="-10" dirty="0">
                <a:latin typeface="Book Antiqua"/>
                <a:cs typeface="Book Antiqua"/>
              </a:rPr>
              <a:t>of credits </a:t>
            </a:r>
            <a:r>
              <a:rPr sz="2400" i="1" dirty="0">
                <a:latin typeface="Book Antiqua"/>
                <a:cs typeface="Book Antiqua"/>
              </a:rPr>
              <a:t>in </a:t>
            </a:r>
            <a:r>
              <a:rPr sz="2400" i="1" spc="-10" dirty="0">
                <a:latin typeface="Book Antiqua"/>
                <a:cs typeface="Book Antiqua"/>
              </a:rPr>
              <a:t>such </a:t>
            </a:r>
            <a:r>
              <a:rPr sz="2400" i="1" spc="-15" dirty="0">
                <a:latin typeface="Book Antiqua"/>
                <a:cs typeface="Book Antiqua"/>
              </a:rPr>
              <a:t>pass</a:t>
            </a:r>
            <a:r>
              <a:rPr sz="2400" i="1" spc="135" dirty="0">
                <a:latin typeface="Book Antiqua"/>
                <a:cs typeface="Book Antiqua"/>
              </a:rPr>
              <a:t> </a:t>
            </a:r>
            <a:r>
              <a:rPr sz="2400" i="1" spc="-10" dirty="0">
                <a:latin typeface="Book Antiqua"/>
                <a:cs typeface="Book Antiqua"/>
              </a:rPr>
              <a:t>book.</a:t>
            </a:r>
            <a:endParaRPr sz="2400">
              <a:latin typeface="Book Antiqua"/>
              <a:cs typeface="Book Antiqua"/>
            </a:endParaRPr>
          </a:p>
          <a:p>
            <a:pPr marL="355600" algn="just">
              <a:lnSpc>
                <a:spcPct val="100000"/>
              </a:lnSpc>
              <a:spcBef>
                <a:spcPts val="650"/>
              </a:spcBef>
            </a:pPr>
            <a:r>
              <a:rPr sz="2400" b="1" spc="-15" dirty="0">
                <a:latin typeface="Book Antiqua"/>
                <a:cs typeface="Book Antiqua"/>
              </a:rPr>
              <a:t>CIT </a:t>
            </a:r>
            <a:r>
              <a:rPr sz="2400" b="1" spc="5" dirty="0">
                <a:latin typeface="Book Antiqua"/>
                <a:cs typeface="Book Antiqua"/>
              </a:rPr>
              <a:t>v. Bhaichand </a:t>
            </a:r>
            <a:r>
              <a:rPr sz="2400" b="1" spc="10" dirty="0">
                <a:latin typeface="Book Antiqua"/>
                <a:cs typeface="Book Antiqua"/>
              </a:rPr>
              <a:t>N. </a:t>
            </a:r>
            <a:r>
              <a:rPr sz="2400" b="1" spc="15" dirty="0">
                <a:latin typeface="Book Antiqua"/>
                <a:cs typeface="Book Antiqua"/>
              </a:rPr>
              <a:t>Gandhi </a:t>
            </a:r>
            <a:r>
              <a:rPr sz="2400" b="1" dirty="0">
                <a:latin typeface="Book Antiqua"/>
                <a:cs typeface="Book Antiqua"/>
              </a:rPr>
              <a:t>[1982] </a:t>
            </a:r>
            <a:r>
              <a:rPr sz="2400" b="1" spc="-5" dirty="0">
                <a:latin typeface="Book Antiqua"/>
                <a:cs typeface="Book Antiqua"/>
              </a:rPr>
              <a:t>141 </a:t>
            </a:r>
            <a:r>
              <a:rPr sz="2400" b="1" spc="-25" dirty="0">
                <a:latin typeface="Book Antiqua"/>
                <a:cs typeface="Book Antiqua"/>
              </a:rPr>
              <a:t>ITR </a:t>
            </a:r>
            <a:r>
              <a:rPr sz="2400" b="1" dirty="0">
                <a:latin typeface="Book Antiqua"/>
                <a:cs typeface="Book Antiqua"/>
              </a:rPr>
              <a:t>67</a:t>
            </a:r>
            <a:r>
              <a:rPr sz="2400" b="1" spc="-155" dirty="0">
                <a:latin typeface="Book Antiqua"/>
                <a:cs typeface="Book Antiqua"/>
              </a:rPr>
              <a:t> </a:t>
            </a:r>
            <a:r>
              <a:rPr sz="2400" b="1" spc="-5" dirty="0">
                <a:latin typeface="Book Antiqua"/>
                <a:cs typeface="Book Antiqua"/>
              </a:rPr>
              <a:t>(Bom.)</a:t>
            </a:r>
            <a:endParaRPr sz="2400">
              <a:latin typeface="Book Antiqua"/>
              <a:cs typeface="Book Antiqua"/>
            </a:endParaRPr>
          </a:p>
          <a:p>
            <a:pPr marL="355600" marR="22860" algn="just">
              <a:lnSpc>
                <a:spcPts val="2850"/>
              </a:lnSpc>
              <a:spcBef>
                <a:spcPts val="695"/>
              </a:spcBef>
            </a:pPr>
            <a:r>
              <a:rPr sz="2400" b="1" spc="5" dirty="0">
                <a:latin typeface="Book Antiqua"/>
                <a:cs typeface="Book Antiqua"/>
              </a:rPr>
              <a:t>Smt. </a:t>
            </a:r>
            <a:r>
              <a:rPr sz="2400" b="1" dirty="0">
                <a:latin typeface="Book Antiqua"/>
                <a:cs typeface="Book Antiqua"/>
              </a:rPr>
              <a:t>Manasi </a:t>
            </a:r>
            <a:r>
              <a:rPr sz="2400" b="1" spc="-5" dirty="0">
                <a:latin typeface="Book Antiqua"/>
                <a:cs typeface="Book Antiqua"/>
              </a:rPr>
              <a:t>Mahendra </a:t>
            </a:r>
            <a:r>
              <a:rPr sz="2400" b="1" dirty="0">
                <a:latin typeface="Book Antiqua"/>
                <a:cs typeface="Book Antiqua"/>
              </a:rPr>
              <a:t>Pitkar </a:t>
            </a:r>
            <a:r>
              <a:rPr sz="2400" b="1" spc="5" dirty="0">
                <a:latin typeface="Book Antiqua"/>
                <a:cs typeface="Book Antiqua"/>
              </a:rPr>
              <a:t>v. </a:t>
            </a:r>
            <a:r>
              <a:rPr sz="2400" b="1" spc="-20" dirty="0">
                <a:latin typeface="Book Antiqua"/>
                <a:cs typeface="Book Antiqua"/>
              </a:rPr>
              <a:t>ITO </a:t>
            </a:r>
            <a:r>
              <a:rPr sz="2400" b="1" dirty="0">
                <a:latin typeface="Book Antiqua"/>
                <a:cs typeface="Book Antiqua"/>
              </a:rPr>
              <a:t>[2016] </a:t>
            </a:r>
            <a:r>
              <a:rPr sz="2400" b="1" spc="-5" dirty="0">
                <a:latin typeface="Book Antiqua"/>
                <a:cs typeface="Book Antiqua"/>
              </a:rPr>
              <a:t>160 </a:t>
            </a:r>
            <a:r>
              <a:rPr sz="2400" b="1" spc="-20" dirty="0">
                <a:latin typeface="Book Antiqua"/>
                <a:cs typeface="Book Antiqua"/>
              </a:rPr>
              <a:t>ITD  </a:t>
            </a:r>
            <a:r>
              <a:rPr sz="2400" b="1" spc="-5" dirty="0">
                <a:latin typeface="Book Antiqua"/>
                <a:cs typeface="Book Antiqua"/>
              </a:rPr>
              <a:t>605 </a:t>
            </a:r>
            <a:r>
              <a:rPr sz="2400" b="1" spc="5" dirty="0">
                <a:latin typeface="Book Antiqua"/>
                <a:cs typeface="Book Antiqua"/>
              </a:rPr>
              <a:t>(Mumbai </a:t>
            </a:r>
            <a:r>
              <a:rPr sz="2400" b="1" dirty="0">
                <a:latin typeface="Book Antiqua"/>
                <a:cs typeface="Book Antiqua"/>
              </a:rPr>
              <a:t>-</a:t>
            </a:r>
            <a:r>
              <a:rPr sz="2400" b="1" spc="-95" dirty="0">
                <a:latin typeface="Book Antiqua"/>
                <a:cs typeface="Book Antiqua"/>
              </a:rPr>
              <a:t> </a:t>
            </a:r>
            <a:r>
              <a:rPr sz="2400" b="1" spc="-5" dirty="0">
                <a:latin typeface="Book Antiqua"/>
                <a:cs typeface="Book Antiqua"/>
              </a:rPr>
              <a:t>Trib.)</a:t>
            </a:r>
            <a:endParaRPr sz="2400">
              <a:latin typeface="Book Antiqua"/>
              <a:cs typeface="Book Antiqua"/>
            </a:endParaRPr>
          </a:p>
          <a:p>
            <a:pPr>
              <a:lnSpc>
                <a:spcPct val="100000"/>
              </a:lnSpc>
              <a:spcBef>
                <a:spcPts val="30"/>
              </a:spcBef>
            </a:pPr>
            <a:endParaRPr sz="3400">
              <a:latin typeface="Times New Roman"/>
              <a:cs typeface="Times New Roman"/>
            </a:endParaRPr>
          </a:p>
          <a:p>
            <a:pPr marL="355600" marR="5080" indent="-343535" algn="just">
              <a:lnSpc>
                <a:spcPct val="100099"/>
              </a:lnSpc>
              <a:buFont typeface="Arial"/>
              <a:buChar char="•"/>
              <a:tabLst>
                <a:tab pos="356235" algn="l"/>
              </a:tabLst>
            </a:pPr>
            <a:r>
              <a:rPr sz="2400" dirty="0">
                <a:latin typeface="Book Antiqua"/>
                <a:cs typeface="Book Antiqua"/>
              </a:rPr>
              <a:t>Where </a:t>
            </a:r>
            <a:r>
              <a:rPr sz="2400" spc="-15" dirty="0">
                <a:latin typeface="Book Antiqua"/>
                <a:cs typeface="Book Antiqua"/>
              </a:rPr>
              <a:t>in </a:t>
            </a:r>
            <a:r>
              <a:rPr sz="2400" spc="-10" dirty="0">
                <a:latin typeface="Book Antiqua"/>
                <a:cs typeface="Book Antiqua"/>
              </a:rPr>
              <a:t>respect </a:t>
            </a:r>
            <a:r>
              <a:rPr sz="2400" spc="-20" dirty="0">
                <a:latin typeface="Book Antiqua"/>
                <a:cs typeface="Book Antiqua"/>
              </a:rPr>
              <a:t>of </a:t>
            </a:r>
            <a:r>
              <a:rPr sz="2400" dirty="0">
                <a:latin typeface="Book Antiqua"/>
                <a:cs typeface="Book Antiqua"/>
              </a:rPr>
              <a:t>huge amount </a:t>
            </a:r>
            <a:r>
              <a:rPr sz="2400" spc="-20" dirty="0">
                <a:latin typeface="Book Antiqua"/>
                <a:cs typeface="Book Antiqua"/>
              </a:rPr>
              <a:t>of </a:t>
            </a:r>
            <a:r>
              <a:rPr sz="2400" dirty="0">
                <a:latin typeface="Book Antiqua"/>
                <a:cs typeface="Book Antiqua"/>
              </a:rPr>
              <a:t>cash </a:t>
            </a:r>
            <a:r>
              <a:rPr sz="2400" spc="-15" dirty="0">
                <a:latin typeface="Book Antiqua"/>
                <a:cs typeface="Book Antiqua"/>
              </a:rPr>
              <a:t>deposited </a:t>
            </a:r>
            <a:r>
              <a:rPr sz="2400" spc="-25" dirty="0">
                <a:latin typeface="Book Antiqua"/>
                <a:cs typeface="Book Antiqua"/>
              </a:rPr>
              <a:t>in  </a:t>
            </a:r>
            <a:r>
              <a:rPr sz="2400" spc="5" dirty="0">
                <a:latin typeface="Book Antiqua"/>
                <a:cs typeface="Book Antiqua"/>
              </a:rPr>
              <a:t>bank, </a:t>
            </a:r>
            <a:r>
              <a:rPr sz="2400" spc="-5" dirty="0">
                <a:latin typeface="Book Antiqua"/>
                <a:cs typeface="Book Antiqua"/>
              </a:rPr>
              <a:t>assessee </a:t>
            </a:r>
            <a:r>
              <a:rPr sz="2400" spc="-10" dirty="0">
                <a:latin typeface="Book Antiqua"/>
                <a:cs typeface="Book Antiqua"/>
              </a:rPr>
              <a:t>failed </a:t>
            </a:r>
            <a:r>
              <a:rPr sz="2400" spc="-20" dirty="0">
                <a:latin typeface="Book Antiqua"/>
                <a:cs typeface="Book Antiqua"/>
              </a:rPr>
              <a:t>to </a:t>
            </a:r>
            <a:r>
              <a:rPr sz="2400" spc="10" dirty="0">
                <a:latin typeface="Book Antiqua"/>
                <a:cs typeface="Book Antiqua"/>
              </a:rPr>
              <a:t>give</a:t>
            </a:r>
            <a:r>
              <a:rPr sz="2400" spc="620" dirty="0">
                <a:latin typeface="Book Antiqua"/>
                <a:cs typeface="Book Antiqua"/>
              </a:rPr>
              <a:t> </a:t>
            </a:r>
            <a:r>
              <a:rPr sz="2400" spc="10" dirty="0">
                <a:latin typeface="Book Antiqua"/>
                <a:cs typeface="Book Antiqua"/>
              </a:rPr>
              <a:t>list</a:t>
            </a:r>
            <a:r>
              <a:rPr sz="2400" spc="620" dirty="0">
                <a:latin typeface="Book Antiqua"/>
                <a:cs typeface="Book Antiqua"/>
              </a:rPr>
              <a:t> </a:t>
            </a:r>
            <a:r>
              <a:rPr sz="2400" spc="-20" dirty="0">
                <a:latin typeface="Book Antiqua"/>
                <a:cs typeface="Book Antiqua"/>
              </a:rPr>
              <a:t>of </a:t>
            </a:r>
            <a:r>
              <a:rPr sz="2400" spc="5" dirty="0">
                <a:latin typeface="Book Antiqua"/>
                <a:cs typeface="Book Antiqua"/>
              </a:rPr>
              <a:t>persons </a:t>
            </a:r>
            <a:r>
              <a:rPr sz="2400" spc="10" dirty="0">
                <a:latin typeface="Book Antiqua"/>
                <a:cs typeface="Book Antiqua"/>
              </a:rPr>
              <a:t>who  </a:t>
            </a:r>
            <a:r>
              <a:rPr sz="2400" spc="-5" dirty="0">
                <a:latin typeface="Book Antiqua"/>
                <a:cs typeface="Book Antiqua"/>
              </a:rPr>
              <a:t>advanced </a:t>
            </a:r>
            <a:r>
              <a:rPr sz="2400" spc="-20" dirty="0">
                <a:latin typeface="Book Antiqua"/>
                <a:cs typeface="Book Antiqua"/>
              </a:rPr>
              <a:t>cash to </a:t>
            </a:r>
            <a:r>
              <a:rPr sz="2400" spc="-5" dirty="0">
                <a:latin typeface="Book Antiqua"/>
                <a:cs typeface="Book Antiqua"/>
              </a:rPr>
              <a:t>him </a:t>
            </a:r>
            <a:r>
              <a:rPr sz="2400" spc="-10" dirty="0">
                <a:latin typeface="Book Antiqua"/>
                <a:cs typeface="Book Antiqua"/>
              </a:rPr>
              <a:t>along with </a:t>
            </a:r>
            <a:r>
              <a:rPr sz="2400" spc="-15" dirty="0">
                <a:latin typeface="Book Antiqua"/>
                <a:cs typeface="Book Antiqua"/>
              </a:rPr>
              <a:t>their </a:t>
            </a:r>
            <a:r>
              <a:rPr sz="2400" spc="-10" dirty="0">
                <a:latin typeface="Book Antiqua"/>
                <a:cs typeface="Book Antiqua"/>
              </a:rPr>
              <a:t>confirmation </a:t>
            </a:r>
            <a:r>
              <a:rPr sz="2400" spc="-25" dirty="0">
                <a:latin typeface="Book Antiqua"/>
                <a:cs typeface="Book Antiqua"/>
              </a:rPr>
              <a:t>in  </a:t>
            </a:r>
            <a:r>
              <a:rPr sz="2400" spc="-10" dirty="0">
                <a:latin typeface="Book Antiqua"/>
                <a:cs typeface="Book Antiqua"/>
              </a:rPr>
              <a:t>respect </a:t>
            </a:r>
            <a:r>
              <a:rPr sz="2400" spc="-20" dirty="0">
                <a:latin typeface="Book Antiqua"/>
                <a:cs typeface="Book Antiqua"/>
              </a:rPr>
              <a:t>of </a:t>
            </a:r>
            <a:r>
              <a:rPr sz="2400" spc="-5" dirty="0">
                <a:latin typeface="Book Antiqua"/>
                <a:cs typeface="Book Antiqua"/>
              </a:rPr>
              <a:t>said </a:t>
            </a:r>
            <a:r>
              <a:rPr sz="2400" dirty="0">
                <a:latin typeface="Book Antiqua"/>
                <a:cs typeface="Book Antiqua"/>
              </a:rPr>
              <a:t>cash </a:t>
            </a:r>
            <a:r>
              <a:rPr sz="2400" spc="-5" dirty="0">
                <a:latin typeface="Book Antiqua"/>
                <a:cs typeface="Book Antiqua"/>
              </a:rPr>
              <a:t>credits, </a:t>
            </a:r>
            <a:r>
              <a:rPr sz="2400" dirty="0">
                <a:latin typeface="Book Antiqua"/>
                <a:cs typeface="Book Antiqua"/>
              </a:rPr>
              <a:t>Assessing </a:t>
            </a:r>
            <a:r>
              <a:rPr sz="2400" spc="-10" dirty="0">
                <a:latin typeface="Book Antiqua"/>
                <a:cs typeface="Book Antiqua"/>
              </a:rPr>
              <a:t>Officer </a:t>
            </a:r>
            <a:r>
              <a:rPr sz="2400" spc="5" dirty="0">
                <a:latin typeface="Book Antiqua"/>
                <a:cs typeface="Book Antiqua"/>
              </a:rPr>
              <a:t>was  </a:t>
            </a:r>
            <a:r>
              <a:rPr sz="2400" spc="-15" dirty="0">
                <a:latin typeface="Book Antiqua"/>
                <a:cs typeface="Book Antiqua"/>
              </a:rPr>
              <a:t>justified</a:t>
            </a:r>
            <a:r>
              <a:rPr sz="2400" spc="570" dirty="0">
                <a:latin typeface="Book Antiqua"/>
                <a:cs typeface="Book Antiqua"/>
              </a:rPr>
              <a:t> </a:t>
            </a:r>
            <a:r>
              <a:rPr sz="2400" spc="-15" dirty="0">
                <a:latin typeface="Book Antiqua"/>
                <a:cs typeface="Book Antiqua"/>
              </a:rPr>
              <a:t>in</a:t>
            </a:r>
            <a:r>
              <a:rPr sz="2400" spc="570" dirty="0">
                <a:latin typeface="Book Antiqua"/>
                <a:cs typeface="Book Antiqua"/>
              </a:rPr>
              <a:t> </a:t>
            </a:r>
            <a:r>
              <a:rPr sz="2400" spc="5" dirty="0">
                <a:latin typeface="Book Antiqua"/>
                <a:cs typeface="Book Antiqua"/>
              </a:rPr>
              <a:t>adding </a:t>
            </a:r>
            <a:r>
              <a:rPr sz="2400" spc="-5" dirty="0">
                <a:latin typeface="Book Antiqua"/>
                <a:cs typeface="Book Antiqua"/>
              </a:rPr>
              <a:t>said </a:t>
            </a:r>
            <a:r>
              <a:rPr sz="2400" spc="-10" dirty="0">
                <a:latin typeface="Book Antiqua"/>
                <a:cs typeface="Book Antiqua"/>
              </a:rPr>
              <a:t>amount </a:t>
            </a:r>
            <a:r>
              <a:rPr sz="2400" spc="-20" dirty="0">
                <a:latin typeface="Book Antiqua"/>
                <a:cs typeface="Book Antiqua"/>
              </a:rPr>
              <a:t>to </a:t>
            </a:r>
            <a:r>
              <a:rPr sz="2400" dirty="0">
                <a:latin typeface="Book Antiqua"/>
                <a:cs typeface="Book Antiqua"/>
              </a:rPr>
              <a:t>assessee's </a:t>
            </a:r>
            <a:r>
              <a:rPr sz="2400" spc="-5" dirty="0">
                <a:latin typeface="Book Antiqua"/>
                <a:cs typeface="Book Antiqua"/>
              </a:rPr>
              <a:t>taxable  </a:t>
            </a:r>
            <a:r>
              <a:rPr sz="2400" spc="-15" dirty="0">
                <a:latin typeface="Book Antiqua"/>
                <a:cs typeface="Book Antiqua"/>
              </a:rPr>
              <a:t>income </a:t>
            </a:r>
            <a:r>
              <a:rPr sz="2400" spc="-5" dirty="0">
                <a:latin typeface="Book Antiqua"/>
                <a:cs typeface="Book Antiqua"/>
              </a:rPr>
              <a:t>under </a:t>
            </a:r>
            <a:r>
              <a:rPr sz="2400" spc="-20" dirty="0">
                <a:latin typeface="Book Antiqua"/>
                <a:cs typeface="Book Antiqua"/>
              </a:rPr>
              <a:t>section</a:t>
            </a:r>
            <a:r>
              <a:rPr sz="2400" spc="220" dirty="0">
                <a:latin typeface="Book Antiqua"/>
                <a:cs typeface="Book Antiqua"/>
              </a:rPr>
              <a:t> </a:t>
            </a:r>
            <a:r>
              <a:rPr sz="2400" spc="-5" dirty="0">
                <a:latin typeface="Book Antiqua"/>
                <a:cs typeface="Book Antiqua"/>
              </a:rPr>
              <a:t>68</a:t>
            </a:r>
            <a:r>
              <a:rPr sz="2400" b="1" spc="-5" dirty="0">
                <a:latin typeface="Book Antiqua"/>
                <a:cs typeface="Book Antiqua"/>
              </a:rPr>
              <a:t>.</a:t>
            </a:r>
            <a:endParaRPr sz="2400">
              <a:latin typeface="Book Antiqua"/>
              <a:cs typeface="Book Antiqua"/>
            </a:endParaRPr>
          </a:p>
          <a:p>
            <a:pPr marL="355600" marR="10160" algn="just">
              <a:lnSpc>
                <a:spcPct val="101699"/>
              </a:lnSpc>
              <a:spcBef>
                <a:spcPts val="525"/>
              </a:spcBef>
            </a:pPr>
            <a:r>
              <a:rPr sz="2400" b="1" spc="10" dirty="0">
                <a:latin typeface="Book Antiqua"/>
                <a:cs typeface="Book Antiqua"/>
              </a:rPr>
              <a:t>Sudhir</a:t>
            </a:r>
            <a:r>
              <a:rPr sz="2400" b="1" spc="620" dirty="0">
                <a:latin typeface="Book Antiqua"/>
                <a:cs typeface="Book Antiqua"/>
              </a:rPr>
              <a:t> </a:t>
            </a:r>
            <a:r>
              <a:rPr sz="2400" b="1" dirty="0">
                <a:latin typeface="Book Antiqua"/>
                <a:cs typeface="Book Antiqua"/>
              </a:rPr>
              <a:t>Kumar </a:t>
            </a:r>
            <a:r>
              <a:rPr sz="2400" b="1" spc="-5" dirty="0">
                <a:latin typeface="Book Antiqua"/>
                <a:cs typeface="Book Antiqua"/>
              </a:rPr>
              <a:t>Sharma (HUF) </a:t>
            </a:r>
            <a:r>
              <a:rPr sz="2400" b="1" spc="5" dirty="0">
                <a:latin typeface="Book Antiqua"/>
                <a:cs typeface="Book Antiqua"/>
              </a:rPr>
              <a:t>v. </a:t>
            </a:r>
            <a:r>
              <a:rPr sz="2400" b="1" spc="-15" dirty="0">
                <a:latin typeface="Book Antiqua"/>
                <a:cs typeface="Book Antiqua"/>
              </a:rPr>
              <a:t>CIT </a:t>
            </a:r>
            <a:r>
              <a:rPr sz="2400" b="1" dirty="0">
                <a:latin typeface="Book Antiqua"/>
                <a:cs typeface="Book Antiqua"/>
              </a:rPr>
              <a:t>[2014] </a:t>
            </a:r>
            <a:r>
              <a:rPr sz="2400" b="1" spc="-5" dirty="0">
                <a:latin typeface="Book Antiqua"/>
                <a:cs typeface="Book Antiqua"/>
              </a:rPr>
              <a:t>46  </a:t>
            </a:r>
            <a:r>
              <a:rPr sz="2400" b="1" dirty="0">
                <a:latin typeface="Book Antiqua"/>
                <a:cs typeface="Book Antiqua"/>
              </a:rPr>
              <a:t>taxmann.com </a:t>
            </a:r>
            <a:r>
              <a:rPr sz="2400" b="1" spc="-5" dirty="0">
                <a:latin typeface="Book Antiqua"/>
                <a:cs typeface="Book Antiqua"/>
              </a:rPr>
              <a:t>340 </a:t>
            </a:r>
            <a:r>
              <a:rPr sz="2400" b="1" spc="15" dirty="0">
                <a:latin typeface="Book Antiqua"/>
                <a:cs typeface="Book Antiqua"/>
              </a:rPr>
              <a:t>(Punjab </a:t>
            </a:r>
            <a:r>
              <a:rPr sz="2400" b="1" dirty="0">
                <a:latin typeface="Book Antiqua"/>
                <a:cs typeface="Book Antiqua"/>
              </a:rPr>
              <a:t>&amp;</a:t>
            </a:r>
            <a:r>
              <a:rPr sz="2400" b="1" spc="-204" dirty="0">
                <a:latin typeface="Book Antiqua"/>
                <a:cs typeface="Book Antiqua"/>
              </a:rPr>
              <a:t> </a:t>
            </a:r>
            <a:r>
              <a:rPr sz="2400" b="1" dirty="0">
                <a:latin typeface="Book Antiqua"/>
                <a:cs typeface="Book Antiqua"/>
              </a:rPr>
              <a:t>Haryana)</a:t>
            </a:r>
            <a:endParaRPr sz="2400">
              <a:latin typeface="Book Antiqua"/>
              <a:cs typeface="Book Antiqu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6868"/>
            <a:ext cx="9144000" cy="444352"/>
          </a:xfrm>
          <a:prstGeom prst="rect">
            <a:avLst/>
          </a:prstGeom>
        </p:spPr>
        <p:txBody>
          <a:bodyPr vert="horz" wrap="square" lIns="0" tIns="13335" rIns="0" bIns="0" rtlCol="0">
            <a:spAutoFit/>
          </a:bodyPr>
          <a:lstStyle/>
          <a:p>
            <a:pPr marL="12700" algn="ctr">
              <a:lnSpc>
                <a:spcPct val="100000"/>
              </a:lnSpc>
              <a:spcBef>
                <a:spcPts val="105"/>
              </a:spcBef>
            </a:pPr>
            <a:r>
              <a:rPr b="1" u="sng" spc="-25" dirty="0">
                <a:latin typeface="Times New Roman" pitchFamily="18" charset="0"/>
                <a:cs typeface="Times New Roman" pitchFamily="18" charset="0"/>
              </a:rPr>
              <a:t>BOOKS NOT MAINTAINED</a:t>
            </a:r>
            <a:endParaRPr b="1" u="sng" spc="-25">
              <a:latin typeface="Times New Roman" pitchFamily="18" charset="0"/>
              <a:cs typeface="Times New Roman" pitchFamily="18" charset="0"/>
            </a:endParaRPr>
          </a:p>
        </p:txBody>
      </p:sp>
      <p:sp>
        <p:nvSpPr>
          <p:cNvPr id="3" name="object 3"/>
          <p:cNvSpPr txBox="1"/>
          <p:nvPr/>
        </p:nvSpPr>
        <p:spPr>
          <a:xfrm>
            <a:off x="536556" y="1072837"/>
            <a:ext cx="8086725" cy="5145158"/>
          </a:xfrm>
          <a:prstGeom prst="rect">
            <a:avLst/>
          </a:prstGeom>
        </p:spPr>
        <p:txBody>
          <a:bodyPr vert="horz" wrap="square" lIns="0" tIns="85725" rIns="0" bIns="0" rtlCol="0">
            <a:spAutoFit/>
          </a:bodyPr>
          <a:lstStyle/>
          <a:p>
            <a:pPr marL="12700" marR="5080" algn="just">
              <a:lnSpc>
                <a:spcPct val="80100"/>
              </a:lnSpc>
              <a:spcBef>
                <a:spcPts val="675"/>
              </a:spcBef>
            </a:pPr>
            <a:r>
              <a:rPr sz="2400" spc="-5" dirty="0">
                <a:latin typeface="Book Antiqua"/>
                <a:cs typeface="Book Antiqua"/>
              </a:rPr>
              <a:t>Though </a:t>
            </a:r>
            <a:r>
              <a:rPr sz="2400" spc="-20" dirty="0">
                <a:latin typeface="Book Antiqua"/>
                <a:cs typeface="Book Antiqua"/>
              </a:rPr>
              <a:t>section </a:t>
            </a:r>
            <a:r>
              <a:rPr sz="2400" spc="-5" dirty="0">
                <a:latin typeface="Book Antiqua"/>
                <a:cs typeface="Book Antiqua"/>
              </a:rPr>
              <a:t>68 </a:t>
            </a:r>
            <a:r>
              <a:rPr sz="2400" spc="-20" dirty="0">
                <a:latin typeface="Book Antiqua"/>
                <a:cs typeface="Book Antiqua"/>
              </a:rPr>
              <a:t>of </a:t>
            </a:r>
            <a:r>
              <a:rPr sz="2400" spc="-5" dirty="0">
                <a:latin typeface="Book Antiqua"/>
                <a:cs typeface="Book Antiqua"/>
              </a:rPr>
              <a:t>the Act </a:t>
            </a:r>
            <a:r>
              <a:rPr sz="2400" spc="-10" dirty="0">
                <a:latin typeface="Book Antiqua"/>
                <a:cs typeface="Book Antiqua"/>
              </a:rPr>
              <a:t>may </a:t>
            </a:r>
            <a:r>
              <a:rPr sz="2400" spc="15" dirty="0">
                <a:latin typeface="Book Antiqua"/>
                <a:cs typeface="Book Antiqua"/>
              </a:rPr>
              <a:t>not </a:t>
            </a:r>
            <a:r>
              <a:rPr sz="2400" spc="10" dirty="0">
                <a:latin typeface="Book Antiqua"/>
                <a:cs typeface="Book Antiqua"/>
              </a:rPr>
              <a:t>be </a:t>
            </a:r>
            <a:r>
              <a:rPr sz="2400" spc="-5" dirty="0">
                <a:latin typeface="Book Antiqua"/>
                <a:cs typeface="Book Antiqua"/>
              </a:rPr>
              <a:t>strictly </a:t>
            </a:r>
            <a:r>
              <a:rPr sz="2400" dirty="0">
                <a:latin typeface="Book Antiqua"/>
                <a:cs typeface="Book Antiqua"/>
              </a:rPr>
              <a:t>applicable  since </a:t>
            </a:r>
            <a:r>
              <a:rPr sz="2400" spc="-5" dirty="0">
                <a:latin typeface="Book Antiqua"/>
                <a:cs typeface="Book Antiqua"/>
              </a:rPr>
              <a:t>the assessee </a:t>
            </a:r>
            <a:r>
              <a:rPr sz="2400" spc="5" dirty="0">
                <a:latin typeface="Book Antiqua"/>
                <a:cs typeface="Book Antiqua"/>
              </a:rPr>
              <a:t>was </a:t>
            </a:r>
            <a:r>
              <a:rPr sz="2400" spc="-5" dirty="0">
                <a:latin typeface="Book Antiqua"/>
                <a:cs typeface="Book Antiqua"/>
              </a:rPr>
              <a:t>not </a:t>
            </a:r>
            <a:r>
              <a:rPr sz="2400" spc="-10" dirty="0">
                <a:latin typeface="Book Antiqua"/>
                <a:cs typeface="Book Antiqua"/>
              </a:rPr>
              <a:t>maintaining </a:t>
            </a:r>
            <a:r>
              <a:rPr sz="2400" spc="5" dirty="0">
                <a:latin typeface="Book Antiqua"/>
                <a:cs typeface="Book Antiqua"/>
              </a:rPr>
              <a:t>any </a:t>
            </a:r>
            <a:r>
              <a:rPr sz="2400" spc="-10" dirty="0">
                <a:latin typeface="Book Antiqua"/>
                <a:cs typeface="Book Antiqua"/>
              </a:rPr>
              <a:t>books </a:t>
            </a:r>
            <a:r>
              <a:rPr sz="2400" spc="-40" dirty="0">
                <a:latin typeface="Book Antiqua"/>
                <a:cs typeface="Book Antiqua"/>
              </a:rPr>
              <a:t>of </a:t>
            </a:r>
            <a:r>
              <a:rPr sz="2400" spc="520" dirty="0">
                <a:latin typeface="Book Antiqua"/>
                <a:cs typeface="Book Antiqua"/>
              </a:rPr>
              <a:t> </a:t>
            </a:r>
            <a:r>
              <a:rPr sz="2400" spc="-15" dirty="0">
                <a:latin typeface="Book Antiqua"/>
                <a:cs typeface="Book Antiqua"/>
              </a:rPr>
              <a:t>account </a:t>
            </a:r>
            <a:r>
              <a:rPr sz="2400" spc="5" dirty="0">
                <a:latin typeface="Book Antiqua"/>
                <a:cs typeface="Book Antiqua"/>
              </a:rPr>
              <a:t>and </a:t>
            </a:r>
            <a:r>
              <a:rPr sz="2400" spc="-5" dirty="0">
                <a:latin typeface="Book Antiqua"/>
                <a:cs typeface="Book Antiqua"/>
              </a:rPr>
              <a:t>the </a:t>
            </a:r>
            <a:r>
              <a:rPr sz="2400" spc="10" dirty="0">
                <a:latin typeface="Book Antiqua"/>
                <a:cs typeface="Book Antiqua"/>
              </a:rPr>
              <a:t>bank </a:t>
            </a:r>
            <a:r>
              <a:rPr sz="2400" spc="-5" dirty="0">
                <a:latin typeface="Book Antiqua"/>
                <a:cs typeface="Book Antiqua"/>
              </a:rPr>
              <a:t>statement cannot </a:t>
            </a:r>
            <a:r>
              <a:rPr sz="2400" spc="10" dirty="0">
                <a:latin typeface="Book Antiqua"/>
                <a:cs typeface="Book Antiqua"/>
              </a:rPr>
              <a:t>be </a:t>
            </a:r>
            <a:r>
              <a:rPr sz="2400" spc="-5" dirty="0">
                <a:latin typeface="Book Antiqua"/>
                <a:cs typeface="Book Antiqua"/>
              </a:rPr>
              <a:t>considered as  the </a:t>
            </a:r>
            <a:r>
              <a:rPr sz="2400" dirty="0">
                <a:latin typeface="Book Antiqua"/>
                <a:cs typeface="Book Antiqua"/>
              </a:rPr>
              <a:t>assessee’s </a:t>
            </a:r>
            <a:r>
              <a:rPr sz="2400" spc="-10" dirty="0">
                <a:latin typeface="Book Antiqua"/>
                <a:cs typeface="Book Antiqua"/>
              </a:rPr>
              <a:t>books </a:t>
            </a:r>
            <a:r>
              <a:rPr sz="2400" spc="-20" dirty="0">
                <a:latin typeface="Book Antiqua"/>
                <a:cs typeface="Book Antiqua"/>
              </a:rPr>
              <a:t>of </a:t>
            </a:r>
            <a:r>
              <a:rPr sz="2400" spc="-15" dirty="0">
                <a:latin typeface="Book Antiqua"/>
                <a:cs typeface="Book Antiqua"/>
              </a:rPr>
              <a:t>account,  </a:t>
            </a:r>
            <a:r>
              <a:rPr sz="2400" spc="-20" dirty="0">
                <a:latin typeface="Book Antiqua"/>
                <a:cs typeface="Book Antiqua"/>
              </a:rPr>
              <a:t>on </a:t>
            </a:r>
            <a:r>
              <a:rPr sz="2400" spc="-5" dirty="0">
                <a:latin typeface="Book Antiqua"/>
                <a:cs typeface="Book Antiqua"/>
              </a:rPr>
              <a:t>the </a:t>
            </a:r>
            <a:r>
              <a:rPr sz="2400" dirty="0">
                <a:latin typeface="Book Antiqua"/>
                <a:cs typeface="Book Antiqua"/>
              </a:rPr>
              <a:t>basis </a:t>
            </a:r>
            <a:r>
              <a:rPr sz="2400" spc="-20" dirty="0">
                <a:latin typeface="Book Antiqua"/>
                <a:cs typeface="Book Antiqua"/>
              </a:rPr>
              <a:t>of </a:t>
            </a:r>
            <a:r>
              <a:rPr sz="2400" spc="-5" dirty="0">
                <a:latin typeface="Book Antiqua"/>
                <a:cs typeface="Book Antiqua"/>
              </a:rPr>
              <a:t>the  </a:t>
            </a:r>
            <a:r>
              <a:rPr sz="2400" spc="-10" dirty="0">
                <a:latin typeface="Book Antiqua"/>
                <a:cs typeface="Book Antiqua"/>
              </a:rPr>
              <a:t>judgment </a:t>
            </a:r>
            <a:r>
              <a:rPr sz="2400" spc="-20" dirty="0">
                <a:latin typeface="Book Antiqua"/>
                <a:cs typeface="Book Antiqua"/>
              </a:rPr>
              <a:t>of </a:t>
            </a:r>
            <a:r>
              <a:rPr sz="2400" spc="-5" dirty="0">
                <a:latin typeface="Book Antiqua"/>
                <a:cs typeface="Book Antiqua"/>
              </a:rPr>
              <a:t>the </a:t>
            </a:r>
            <a:r>
              <a:rPr sz="2400" dirty="0">
                <a:latin typeface="Book Antiqua"/>
                <a:cs typeface="Book Antiqua"/>
              </a:rPr>
              <a:t>Supreme </a:t>
            </a:r>
            <a:r>
              <a:rPr sz="2400" spc="10" dirty="0">
                <a:latin typeface="Book Antiqua"/>
                <a:cs typeface="Book Antiqua"/>
              </a:rPr>
              <a:t>Court  </a:t>
            </a:r>
            <a:r>
              <a:rPr sz="2400" spc="-15" dirty="0">
                <a:latin typeface="Book Antiqua"/>
                <a:cs typeface="Book Antiqua"/>
              </a:rPr>
              <a:t>in</a:t>
            </a:r>
            <a:r>
              <a:rPr sz="2400" spc="570" dirty="0">
                <a:latin typeface="Book Antiqua"/>
                <a:cs typeface="Book Antiqua"/>
              </a:rPr>
              <a:t> </a:t>
            </a:r>
            <a:r>
              <a:rPr sz="2400" spc="-5" dirty="0">
                <a:latin typeface="Book Antiqua"/>
                <a:cs typeface="Book Antiqua"/>
              </a:rPr>
              <a:t>the </a:t>
            </a:r>
            <a:r>
              <a:rPr sz="2400" dirty="0">
                <a:latin typeface="Book Antiqua"/>
                <a:cs typeface="Book Antiqua"/>
              </a:rPr>
              <a:t>case </a:t>
            </a:r>
            <a:r>
              <a:rPr sz="2400" spc="-20" dirty="0">
                <a:latin typeface="Book Antiqua"/>
                <a:cs typeface="Book Antiqua"/>
              </a:rPr>
              <a:t>of </a:t>
            </a:r>
            <a:r>
              <a:rPr sz="2400" i="1" spc="-5" dirty="0">
                <a:latin typeface="Book Antiqua"/>
                <a:cs typeface="Book Antiqua"/>
              </a:rPr>
              <a:t>A.  Govindarajulu Mudaliar </a:t>
            </a:r>
            <a:r>
              <a:rPr sz="2400" spc="-5" dirty="0">
                <a:latin typeface="Book Antiqua"/>
                <a:cs typeface="Book Antiqua"/>
              </a:rPr>
              <a:t>v. </a:t>
            </a:r>
            <a:r>
              <a:rPr sz="2400" i="1" spc="-5" dirty="0">
                <a:latin typeface="Book Antiqua"/>
                <a:cs typeface="Book Antiqua"/>
              </a:rPr>
              <a:t>CIT </a:t>
            </a:r>
            <a:r>
              <a:rPr sz="2400" dirty="0">
                <a:latin typeface="Book Antiqua"/>
                <a:cs typeface="Book Antiqua"/>
              </a:rPr>
              <a:t>[1958] </a:t>
            </a:r>
            <a:r>
              <a:rPr sz="2400" u="heavy" dirty="0">
                <a:solidFill>
                  <a:srgbClr val="0000FF"/>
                </a:solidFill>
                <a:uFill>
                  <a:solidFill>
                    <a:srgbClr val="0000FF"/>
                  </a:solidFill>
                </a:uFill>
                <a:latin typeface="Book Antiqua"/>
                <a:cs typeface="Book Antiqua"/>
                <a:hlinkClick r:id="rId2"/>
              </a:rPr>
              <a:t>34</a:t>
            </a:r>
            <a:r>
              <a:rPr sz="2400" u="heavy" dirty="0">
                <a:solidFill>
                  <a:srgbClr val="0000FF"/>
                </a:solidFill>
                <a:uFill>
                  <a:solidFill>
                    <a:srgbClr val="0000FF"/>
                  </a:solidFill>
                </a:uFill>
                <a:latin typeface="Book Antiqua"/>
                <a:cs typeface="Book Antiqua"/>
              </a:rPr>
              <a:t> </a:t>
            </a:r>
            <a:r>
              <a:rPr sz="2400" u="heavy" spc="10" dirty="0">
                <a:solidFill>
                  <a:srgbClr val="0000FF"/>
                </a:solidFill>
                <a:uFill>
                  <a:solidFill>
                    <a:srgbClr val="0000FF"/>
                  </a:solidFill>
                </a:uFill>
                <a:latin typeface="Book Antiqua"/>
                <a:cs typeface="Book Antiqua"/>
                <a:hlinkClick r:id="rId2"/>
              </a:rPr>
              <a:t>ITR</a:t>
            </a:r>
            <a:r>
              <a:rPr sz="2400" u="heavy" spc="10" dirty="0">
                <a:solidFill>
                  <a:srgbClr val="0000FF"/>
                </a:solidFill>
                <a:uFill>
                  <a:solidFill>
                    <a:srgbClr val="0000FF"/>
                  </a:solidFill>
                </a:uFill>
                <a:latin typeface="Book Antiqua"/>
                <a:cs typeface="Book Antiqua"/>
              </a:rPr>
              <a:t> </a:t>
            </a:r>
            <a:r>
              <a:rPr sz="2400" u="heavy" spc="-5" dirty="0">
                <a:solidFill>
                  <a:srgbClr val="0000FF"/>
                </a:solidFill>
                <a:uFill>
                  <a:solidFill>
                    <a:srgbClr val="0000FF"/>
                  </a:solidFill>
                </a:uFill>
                <a:latin typeface="Book Antiqua"/>
                <a:cs typeface="Book Antiqua"/>
                <a:hlinkClick r:id="rId2"/>
              </a:rPr>
              <a:t>807</a:t>
            </a:r>
            <a:r>
              <a:rPr sz="2400" spc="-5" dirty="0">
                <a:latin typeface="Book Antiqua"/>
                <a:cs typeface="Book Antiqua"/>
              </a:rPr>
              <a:t>, </a:t>
            </a:r>
            <a:r>
              <a:rPr sz="2400" spc="-15" dirty="0">
                <a:latin typeface="Book Antiqua"/>
                <a:cs typeface="Book Antiqua"/>
              </a:rPr>
              <a:t>it is </a:t>
            </a:r>
            <a:r>
              <a:rPr sz="2400" spc="-5" dirty="0">
                <a:latin typeface="Book Antiqua"/>
                <a:cs typeface="Book Antiqua"/>
              </a:rPr>
              <a:t>the  </a:t>
            </a:r>
            <a:r>
              <a:rPr sz="2400" spc="-10" dirty="0">
                <a:latin typeface="Book Antiqua"/>
                <a:cs typeface="Book Antiqua"/>
              </a:rPr>
              <a:t>onus </a:t>
            </a:r>
            <a:r>
              <a:rPr sz="2400" spc="-20" dirty="0">
                <a:latin typeface="Book Antiqua"/>
                <a:cs typeface="Book Antiqua"/>
              </a:rPr>
              <a:t>of </a:t>
            </a:r>
            <a:r>
              <a:rPr sz="2400" spc="-5" dirty="0">
                <a:latin typeface="Book Antiqua"/>
                <a:cs typeface="Book Antiqua"/>
              </a:rPr>
              <a:t>the assessee </a:t>
            </a:r>
            <a:r>
              <a:rPr sz="2400" spc="-20" dirty="0">
                <a:latin typeface="Book Antiqua"/>
                <a:cs typeface="Book Antiqua"/>
              </a:rPr>
              <a:t>to </a:t>
            </a:r>
            <a:r>
              <a:rPr sz="2400" spc="-10" dirty="0">
                <a:latin typeface="Book Antiqua"/>
                <a:cs typeface="Book Antiqua"/>
              </a:rPr>
              <a:t>explain </a:t>
            </a:r>
            <a:r>
              <a:rPr sz="2400" spc="-5" dirty="0">
                <a:latin typeface="Book Antiqua"/>
                <a:cs typeface="Book Antiqua"/>
              </a:rPr>
              <a:t>the </a:t>
            </a:r>
            <a:r>
              <a:rPr sz="2400" dirty="0">
                <a:latin typeface="Book Antiqua"/>
                <a:cs typeface="Book Antiqua"/>
              </a:rPr>
              <a:t>cash </a:t>
            </a:r>
            <a:r>
              <a:rPr sz="2400" spc="-15" dirty="0">
                <a:latin typeface="Book Antiqua"/>
                <a:cs typeface="Book Antiqua"/>
              </a:rPr>
              <a:t>received </a:t>
            </a:r>
            <a:r>
              <a:rPr sz="2400" spc="10" dirty="0">
                <a:latin typeface="Book Antiqua"/>
                <a:cs typeface="Book Antiqua"/>
              </a:rPr>
              <a:t>by </a:t>
            </a:r>
            <a:r>
              <a:rPr sz="2400" spc="-5" dirty="0">
                <a:latin typeface="Book Antiqua"/>
                <a:cs typeface="Book Antiqua"/>
              </a:rPr>
              <a:t>him  </a:t>
            </a:r>
            <a:r>
              <a:rPr sz="2400" spc="5" dirty="0">
                <a:latin typeface="Book Antiqua"/>
                <a:cs typeface="Book Antiqua"/>
              </a:rPr>
              <a:t>and </a:t>
            </a:r>
            <a:r>
              <a:rPr sz="2400" spc="-15" dirty="0">
                <a:latin typeface="Book Antiqua"/>
                <a:cs typeface="Book Antiqua"/>
              </a:rPr>
              <a:t>if </a:t>
            </a:r>
            <a:r>
              <a:rPr sz="2400" spc="-5" dirty="0">
                <a:latin typeface="Book Antiqua"/>
                <a:cs typeface="Book Antiqua"/>
              </a:rPr>
              <a:t>there </a:t>
            </a:r>
            <a:r>
              <a:rPr sz="2400" spc="-15" dirty="0">
                <a:latin typeface="Book Antiqua"/>
                <a:cs typeface="Book Antiqua"/>
              </a:rPr>
              <a:t>is </a:t>
            </a:r>
            <a:r>
              <a:rPr sz="2400" spc="10" dirty="0">
                <a:latin typeface="Book Antiqua"/>
                <a:cs typeface="Book Antiqua"/>
              </a:rPr>
              <a:t>no </a:t>
            </a:r>
            <a:r>
              <a:rPr sz="2400" spc="-15" dirty="0">
                <a:latin typeface="Book Antiqua"/>
                <a:cs typeface="Book Antiqua"/>
              </a:rPr>
              <a:t>explanation </a:t>
            </a:r>
            <a:r>
              <a:rPr sz="2400" spc="-20" dirty="0">
                <a:latin typeface="Book Antiqua"/>
                <a:cs typeface="Book Antiqua"/>
              </a:rPr>
              <a:t>or </a:t>
            </a:r>
            <a:r>
              <a:rPr sz="2400" spc="-15" dirty="0">
                <a:latin typeface="Book Antiqua"/>
                <a:cs typeface="Book Antiqua"/>
              </a:rPr>
              <a:t>acceptable </a:t>
            </a:r>
            <a:r>
              <a:rPr sz="2400" spc="-10" dirty="0">
                <a:latin typeface="Book Antiqua"/>
                <a:cs typeface="Book Antiqua"/>
              </a:rPr>
              <a:t>evidence </a:t>
            </a:r>
            <a:r>
              <a:rPr sz="2400" spc="40" dirty="0">
                <a:latin typeface="Book Antiqua"/>
                <a:cs typeface="Book Antiqua"/>
              </a:rPr>
              <a:t>to  </a:t>
            </a:r>
            <a:r>
              <a:rPr sz="2400" spc="-10" dirty="0">
                <a:latin typeface="Book Antiqua"/>
                <a:cs typeface="Book Antiqua"/>
              </a:rPr>
              <a:t>prove </a:t>
            </a:r>
            <a:r>
              <a:rPr sz="2400" spc="-5" dirty="0">
                <a:latin typeface="Book Antiqua"/>
                <a:cs typeface="Book Antiqua"/>
              </a:rPr>
              <a:t>the nature </a:t>
            </a:r>
            <a:r>
              <a:rPr sz="2400" spc="5" dirty="0">
                <a:latin typeface="Book Antiqua"/>
                <a:cs typeface="Book Antiqua"/>
              </a:rPr>
              <a:t>and </a:t>
            </a:r>
            <a:r>
              <a:rPr sz="2400" spc="-5" dirty="0">
                <a:latin typeface="Book Antiqua"/>
                <a:cs typeface="Book Antiqua"/>
              </a:rPr>
              <a:t>source </a:t>
            </a:r>
            <a:r>
              <a:rPr sz="2400" spc="-20" dirty="0">
                <a:latin typeface="Book Antiqua"/>
                <a:cs typeface="Book Antiqua"/>
              </a:rPr>
              <a:t>of </a:t>
            </a:r>
            <a:r>
              <a:rPr sz="2400" spc="-5" dirty="0">
                <a:latin typeface="Book Antiqua"/>
                <a:cs typeface="Book Antiqua"/>
              </a:rPr>
              <a:t>the </a:t>
            </a:r>
            <a:r>
              <a:rPr sz="2400" spc="-10" dirty="0">
                <a:latin typeface="Book Antiqua"/>
                <a:cs typeface="Book Antiqua"/>
              </a:rPr>
              <a:t>receipt, </a:t>
            </a:r>
            <a:r>
              <a:rPr sz="2400" spc="-5" dirty="0">
                <a:latin typeface="Book Antiqua"/>
                <a:cs typeface="Book Antiqua"/>
              </a:rPr>
              <a:t>the </a:t>
            </a:r>
            <a:r>
              <a:rPr sz="2400" dirty="0">
                <a:latin typeface="Book Antiqua"/>
                <a:cs typeface="Book Antiqua"/>
              </a:rPr>
              <a:t>amount </a:t>
            </a:r>
            <a:r>
              <a:rPr sz="2400" spc="-10" dirty="0">
                <a:latin typeface="Book Antiqua"/>
                <a:cs typeface="Book Antiqua"/>
              </a:rPr>
              <a:t>may  </a:t>
            </a:r>
            <a:r>
              <a:rPr sz="2400" spc="10" dirty="0">
                <a:latin typeface="Book Antiqua"/>
                <a:cs typeface="Book Antiqua"/>
              </a:rPr>
              <a:t>be </a:t>
            </a:r>
            <a:r>
              <a:rPr sz="2400" spc="-10" dirty="0">
                <a:latin typeface="Book Antiqua"/>
                <a:cs typeface="Book Antiqua"/>
              </a:rPr>
              <a:t>added </a:t>
            </a:r>
            <a:r>
              <a:rPr sz="2400" spc="-40" dirty="0">
                <a:latin typeface="Book Antiqua"/>
                <a:cs typeface="Book Antiqua"/>
              </a:rPr>
              <a:t>as </a:t>
            </a:r>
            <a:r>
              <a:rPr sz="2400" spc="-5" dirty="0">
                <a:latin typeface="Book Antiqua"/>
                <a:cs typeface="Book Antiqua"/>
              </a:rPr>
              <a:t>the </a:t>
            </a:r>
            <a:r>
              <a:rPr sz="2400" spc="-15" dirty="0">
                <a:latin typeface="Book Antiqua"/>
                <a:cs typeface="Book Antiqua"/>
              </a:rPr>
              <a:t>assessee’s income </a:t>
            </a:r>
            <a:r>
              <a:rPr sz="2400" spc="-20" dirty="0">
                <a:latin typeface="Book Antiqua"/>
                <a:cs typeface="Book Antiqua"/>
              </a:rPr>
              <a:t>on </a:t>
            </a:r>
            <a:r>
              <a:rPr sz="2400" dirty="0">
                <a:latin typeface="Book Antiqua"/>
                <a:cs typeface="Book Antiqua"/>
              </a:rPr>
              <a:t>general </a:t>
            </a:r>
            <a:r>
              <a:rPr sz="2400" spc="-15" dirty="0">
                <a:latin typeface="Book Antiqua"/>
                <a:cs typeface="Book Antiqua"/>
              </a:rPr>
              <a:t>principles  </a:t>
            </a:r>
            <a:r>
              <a:rPr sz="2400" spc="5" dirty="0">
                <a:latin typeface="Book Antiqua"/>
                <a:cs typeface="Book Antiqua"/>
              </a:rPr>
              <a:t>and </a:t>
            </a:r>
            <a:r>
              <a:rPr sz="2400" spc="-15" dirty="0">
                <a:latin typeface="Book Antiqua"/>
                <a:cs typeface="Book Antiqua"/>
              </a:rPr>
              <a:t>it is</a:t>
            </a:r>
            <a:r>
              <a:rPr sz="2400" spc="570" dirty="0">
                <a:latin typeface="Book Antiqua"/>
                <a:cs typeface="Book Antiqua"/>
              </a:rPr>
              <a:t> </a:t>
            </a:r>
            <a:r>
              <a:rPr sz="2400" spc="-10" dirty="0">
                <a:latin typeface="Book Antiqua"/>
                <a:cs typeface="Book Antiqua"/>
              </a:rPr>
              <a:t>not </a:t>
            </a:r>
            <a:r>
              <a:rPr sz="2400" dirty="0">
                <a:latin typeface="Book Antiqua"/>
                <a:cs typeface="Book Antiqua"/>
              </a:rPr>
              <a:t>necessary </a:t>
            </a:r>
            <a:r>
              <a:rPr sz="2400" spc="-20" dirty="0">
                <a:latin typeface="Book Antiqua"/>
                <a:cs typeface="Book Antiqua"/>
              </a:rPr>
              <a:t>to </a:t>
            </a:r>
            <a:r>
              <a:rPr sz="2400" spc="-10" dirty="0">
                <a:latin typeface="Book Antiqua"/>
                <a:cs typeface="Book Antiqua"/>
              </a:rPr>
              <a:t>invoke section </a:t>
            </a:r>
            <a:r>
              <a:rPr sz="2400" spc="-5" dirty="0">
                <a:latin typeface="Book Antiqua"/>
                <a:cs typeface="Book Antiqua"/>
              </a:rPr>
              <a:t>68, </a:t>
            </a:r>
            <a:r>
              <a:rPr sz="2400" spc="-10" dirty="0">
                <a:latin typeface="Book Antiqua"/>
                <a:cs typeface="Book Antiqua"/>
              </a:rPr>
              <a:t>nor </a:t>
            </a:r>
            <a:r>
              <a:rPr sz="2400" spc="-15" dirty="0">
                <a:latin typeface="Book Antiqua"/>
                <a:cs typeface="Book Antiqua"/>
              </a:rPr>
              <a:t>is  </a:t>
            </a:r>
            <a:r>
              <a:rPr sz="2400" spc="50" dirty="0">
                <a:latin typeface="Book Antiqua"/>
                <a:cs typeface="Book Antiqua"/>
              </a:rPr>
              <a:t>it  </a:t>
            </a:r>
            <a:r>
              <a:rPr sz="2400" dirty="0">
                <a:latin typeface="Book Antiqua"/>
                <a:cs typeface="Book Antiqua"/>
              </a:rPr>
              <a:t>necessary </a:t>
            </a:r>
            <a:r>
              <a:rPr sz="2400" spc="-10" dirty="0">
                <a:latin typeface="Book Antiqua"/>
                <a:cs typeface="Book Antiqua"/>
              </a:rPr>
              <a:t>for </a:t>
            </a:r>
            <a:r>
              <a:rPr sz="2400" spc="-5" dirty="0">
                <a:latin typeface="Book Antiqua"/>
                <a:cs typeface="Book Antiqua"/>
              </a:rPr>
              <a:t>the </a:t>
            </a:r>
            <a:r>
              <a:rPr sz="2400" spc="-15" dirty="0">
                <a:latin typeface="Book Antiqua"/>
                <a:cs typeface="Book Antiqua"/>
              </a:rPr>
              <a:t>income-tax </a:t>
            </a:r>
            <a:r>
              <a:rPr sz="2400" spc="-10" dirty="0">
                <a:latin typeface="Book Antiqua"/>
                <a:cs typeface="Book Antiqua"/>
              </a:rPr>
              <a:t>authorities </a:t>
            </a:r>
            <a:r>
              <a:rPr sz="2400" spc="20" dirty="0">
                <a:latin typeface="Book Antiqua"/>
                <a:cs typeface="Book Antiqua"/>
              </a:rPr>
              <a:t>to </a:t>
            </a:r>
            <a:r>
              <a:rPr sz="2400" spc="-15" dirty="0">
                <a:latin typeface="Book Antiqua"/>
                <a:cs typeface="Book Antiqua"/>
              </a:rPr>
              <a:t>point </a:t>
            </a:r>
            <a:r>
              <a:rPr sz="2400" spc="-25" dirty="0">
                <a:latin typeface="Book Antiqua"/>
                <a:cs typeface="Book Antiqua"/>
              </a:rPr>
              <a:t>out </a:t>
            </a:r>
            <a:r>
              <a:rPr sz="2400" spc="-5" dirty="0">
                <a:latin typeface="Book Antiqua"/>
                <a:cs typeface="Book Antiqua"/>
              </a:rPr>
              <a:t>the  source </a:t>
            </a:r>
            <a:r>
              <a:rPr sz="2400" spc="-20" dirty="0">
                <a:latin typeface="Book Antiqua"/>
                <a:cs typeface="Book Antiqua"/>
              </a:rPr>
              <a:t>of </a:t>
            </a:r>
            <a:r>
              <a:rPr sz="2400" spc="-5" dirty="0">
                <a:latin typeface="Book Antiqua"/>
                <a:cs typeface="Book Antiqua"/>
              </a:rPr>
              <a:t>the </a:t>
            </a:r>
            <a:r>
              <a:rPr sz="2400" spc="-15" dirty="0">
                <a:latin typeface="Book Antiqua"/>
                <a:cs typeface="Book Antiqua"/>
              </a:rPr>
              <a:t>monies </a:t>
            </a:r>
            <a:r>
              <a:rPr sz="2400" dirty="0">
                <a:latin typeface="Book Antiqua"/>
                <a:cs typeface="Book Antiqua"/>
              </a:rPr>
              <a:t>received. </a:t>
            </a:r>
            <a:r>
              <a:rPr sz="2400" spc="-5" dirty="0">
                <a:latin typeface="Book Antiqua"/>
                <a:cs typeface="Book Antiqua"/>
              </a:rPr>
              <a:t>Even </a:t>
            </a:r>
            <a:r>
              <a:rPr sz="2400" spc="-15" dirty="0">
                <a:latin typeface="Book Antiqua"/>
                <a:cs typeface="Book Antiqua"/>
              </a:rPr>
              <a:t>if </a:t>
            </a:r>
            <a:r>
              <a:rPr sz="2400" spc="-20" dirty="0">
                <a:latin typeface="Book Antiqua"/>
                <a:cs typeface="Book Antiqua"/>
              </a:rPr>
              <a:t>section </a:t>
            </a:r>
            <a:r>
              <a:rPr sz="2400" dirty="0">
                <a:latin typeface="Book Antiqua"/>
                <a:cs typeface="Book Antiqua"/>
              </a:rPr>
              <a:t>68 </a:t>
            </a:r>
            <a:r>
              <a:rPr sz="2400" spc="-15" dirty="0">
                <a:latin typeface="Book Antiqua"/>
                <a:cs typeface="Book Antiqua"/>
              </a:rPr>
              <a:t>is </a:t>
            </a:r>
            <a:r>
              <a:rPr sz="2400" spc="-5" dirty="0">
                <a:latin typeface="Book Antiqua"/>
                <a:cs typeface="Book Antiqua"/>
              </a:rPr>
              <a:t>not  </a:t>
            </a:r>
            <a:r>
              <a:rPr sz="2400" spc="-15" dirty="0">
                <a:latin typeface="Book Antiqua"/>
                <a:cs typeface="Book Antiqua"/>
              </a:rPr>
              <a:t>applicable, </a:t>
            </a:r>
            <a:r>
              <a:rPr sz="2400" spc="-5" dirty="0">
                <a:latin typeface="Book Antiqua"/>
                <a:cs typeface="Book Antiqua"/>
              </a:rPr>
              <a:t>the </a:t>
            </a:r>
            <a:r>
              <a:rPr sz="2400" dirty="0">
                <a:latin typeface="Book Antiqua"/>
                <a:cs typeface="Book Antiqua"/>
              </a:rPr>
              <a:t>cash deposit </a:t>
            </a:r>
            <a:r>
              <a:rPr sz="2400" spc="-15" dirty="0">
                <a:latin typeface="Book Antiqua"/>
                <a:cs typeface="Book Antiqua"/>
              </a:rPr>
              <a:t>in </a:t>
            </a:r>
            <a:r>
              <a:rPr sz="2400" spc="-5" dirty="0">
                <a:latin typeface="Book Antiqua"/>
                <a:cs typeface="Book Antiqua"/>
              </a:rPr>
              <a:t>the </a:t>
            </a:r>
            <a:r>
              <a:rPr sz="2400" spc="10" dirty="0">
                <a:latin typeface="Book Antiqua"/>
                <a:cs typeface="Book Antiqua"/>
              </a:rPr>
              <a:t>bank </a:t>
            </a:r>
            <a:r>
              <a:rPr sz="2400" spc="-5" dirty="0">
                <a:latin typeface="Book Antiqua"/>
                <a:cs typeface="Book Antiqua"/>
              </a:rPr>
              <a:t>can </a:t>
            </a:r>
            <a:r>
              <a:rPr sz="2400" spc="10" dirty="0">
                <a:latin typeface="Book Antiqua"/>
                <a:cs typeface="Book Antiqua"/>
              </a:rPr>
              <a:t>be </a:t>
            </a:r>
            <a:r>
              <a:rPr sz="2400" dirty="0">
                <a:latin typeface="Book Antiqua"/>
                <a:cs typeface="Book Antiqua"/>
              </a:rPr>
              <a:t>asked </a:t>
            </a:r>
            <a:r>
              <a:rPr sz="2400" spc="-20" dirty="0">
                <a:latin typeface="Book Antiqua"/>
                <a:cs typeface="Book Antiqua"/>
              </a:rPr>
              <a:t>to </a:t>
            </a:r>
            <a:r>
              <a:rPr sz="2400" spc="15" dirty="0">
                <a:latin typeface="Book Antiqua"/>
                <a:cs typeface="Book Antiqua"/>
              </a:rPr>
              <a:t>be  </a:t>
            </a:r>
            <a:r>
              <a:rPr sz="2400" spc="-10" dirty="0">
                <a:latin typeface="Book Antiqua"/>
                <a:cs typeface="Book Antiqua"/>
              </a:rPr>
              <a:t>explained </a:t>
            </a:r>
            <a:r>
              <a:rPr sz="2400" spc="10" dirty="0">
                <a:latin typeface="Book Antiqua"/>
                <a:cs typeface="Book Antiqua"/>
              </a:rPr>
              <a:t>by </a:t>
            </a:r>
            <a:r>
              <a:rPr sz="2400" spc="-5" dirty="0">
                <a:latin typeface="Book Antiqua"/>
                <a:cs typeface="Book Antiqua"/>
              </a:rPr>
              <a:t>the </a:t>
            </a:r>
            <a:r>
              <a:rPr sz="2400" spc="5" dirty="0">
                <a:latin typeface="Book Antiqua"/>
                <a:cs typeface="Book Antiqua"/>
              </a:rPr>
              <a:t>assessee </a:t>
            </a:r>
            <a:r>
              <a:rPr sz="2400" spc="-5" dirty="0">
                <a:latin typeface="Book Antiqua"/>
                <a:cs typeface="Book Antiqua"/>
              </a:rPr>
              <a:t>under </a:t>
            </a:r>
            <a:r>
              <a:rPr sz="2400" spc="-10" dirty="0">
                <a:latin typeface="Book Antiqua"/>
                <a:cs typeface="Book Antiqua"/>
              </a:rPr>
              <a:t>section </a:t>
            </a:r>
            <a:r>
              <a:rPr sz="2400" spc="-5" dirty="0">
                <a:latin typeface="Book Antiqua"/>
                <a:cs typeface="Book Antiqua"/>
              </a:rPr>
              <a:t>69 </a:t>
            </a:r>
            <a:r>
              <a:rPr sz="2400" spc="-20" dirty="0">
                <a:latin typeface="Book Antiqua"/>
                <a:cs typeface="Book Antiqua"/>
              </a:rPr>
              <a:t>or </a:t>
            </a:r>
            <a:r>
              <a:rPr sz="2400" spc="-10" dirty="0">
                <a:latin typeface="Book Antiqua"/>
                <a:cs typeface="Book Antiqua"/>
              </a:rPr>
              <a:t>section </a:t>
            </a:r>
            <a:r>
              <a:rPr sz="2400" spc="-5" dirty="0">
                <a:latin typeface="Book Antiqua"/>
                <a:cs typeface="Book Antiqua"/>
              </a:rPr>
              <a:t>69B </a:t>
            </a:r>
            <a:r>
              <a:rPr sz="2400" spc="-40" dirty="0">
                <a:latin typeface="Book Antiqua"/>
                <a:cs typeface="Book Antiqua"/>
              </a:rPr>
              <a:t>of  </a:t>
            </a:r>
            <a:r>
              <a:rPr sz="2400" spc="-15" dirty="0">
                <a:latin typeface="Book Antiqua"/>
                <a:cs typeface="Book Antiqua"/>
              </a:rPr>
              <a:t>Act.</a:t>
            </a:r>
            <a:endParaRPr sz="2400">
              <a:latin typeface="Book Antiqua"/>
              <a:cs typeface="Book Antiqua"/>
            </a:endParaRPr>
          </a:p>
          <a:p>
            <a:pPr marL="12700" algn="just">
              <a:lnSpc>
                <a:spcPct val="100000"/>
              </a:lnSpc>
              <a:spcBef>
                <a:spcPts val="2325"/>
              </a:spcBef>
            </a:pPr>
            <a:r>
              <a:rPr sz="1850" b="1" spc="10" dirty="0">
                <a:latin typeface="Book Antiqua"/>
                <a:cs typeface="Book Antiqua"/>
              </a:rPr>
              <a:t>[Manoj </a:t>
            </a:r>
            <a:r>
              <a:rPr sz="1850" b="1" spc="20" dirty="0">
                <a:latin typeface="Book Antiqua"/>
                <a:cs typeface="Book Antiqua"/>
              </a:rPr>
              <a:t>Aggarwal </a:t>
            </a:r>
            <a:r>
              <a:rPr sz="1850" b="1" spc="10" dirty="0">
                <a:latin typeface="Book Antiqua"/>
                <a:cs typeface="Book Antiqua"/>
              </a:rPr>
              <a:t>v. </a:t>
            </a:r>
            <a:r>
              <a:rPr sz="1850" b="1" spc="20" dirty="0">
                <a:latin typeface="Book Antiqua"/>
                <a:cs typeface="Book Antiqua"/>
              </a:rPr>
              <a:t>DCIT </a:t>
            </a:r>
            <a:r>
              <a:rPr sz="1850" b="1" spc="25" dirty="0">
                <a:latin typeface="Book Antiqua"/>
                <a:cs typeface="Book Antiqua"/>
              </a:rPr>
              <a:t>[2008] </a:t>
            </a:r>
            <a:r>
              <a:rPr sz="1850" b="1" spc="30" dirty="0">
                <a:latin typeface="Book Antiqua"/>
                <a:cs typeface="Book Antiqua"/>
              </a:rPr>
              <a:t>113 </a:t>
            </a:r>
            <a:r>
              <a:rPr sz="1850" b="1" spc="25" dirty="0">
                <a:latin typeface="Book Antiqua"/>
                <a:cs typeface="Book Antiqua"/>
              </a:rPr>
              <a:t>ITD </a:t>
            </a:r>
            <a:r>
              <a:rPr sz="1850" b="1" spc="30" dirty="0">
                <a:latin typeface="Book Antiqua"/>
                <a:cs typeface="Book Antiqua"/>
              </a:rPr>
              <a:t>377 </a:t>
            </a:r>
            <a:r>
              <a:rPr sz="1850" b="1" spc="5" dirty="0">
                <a:latin typeface="Book Antiqua"/>
                <a:cs typeface="Book Antiqua"/>
              </a:rPr>
              <a:t>(DELHI)</a:t>
            </a:r>
            <a:r>
              <a:rPr sz="1850" b="1" spc="155" dirty="0">
                <a:latin typeface="Book Antiqua"/>
                <a:cs typeface="Book Antiqua"/>
              </a:rPr>
              <a:t> </a:t>
            </a:r>
            <a:r>
              <a:rPr sz="1850" b="1" dirty="0">
                <a:latin typeface="Book Antiqua"/>
                <a:cs typeface="Book Antiqua"/>
              </a:rPr>
              <a:t>(SB)]</a:t>
            </a:r>
            <a:endParaRPr sz="1850">
              <a:latin typeface="Book Antiqua"/>
              <a:cs typeface="Book Antiqu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43140"/>
            <a:ext cx="9144000" cy="443711"/>
          </a:xfrm>
          <a:prstGeom prst="rect">
            <a:avLst/>
          </a:prstGeom>
        </p:spPr>
        <p:txBody>
          <a:bodyPr vert="horz" wrap="square" lIns="0" tIns="12700" rIns="0" bIns="0" rtlCol="0">
            <a:spAutoFit/>
          </a:bodyPr>
          <a:lstStyle/>
          <a:p>
            <a:pPr marL="12700" algn="ctr">
              <a:lnSpc>
                <a:spcPct val="100000"/>
              </a:lnSpc>
              <a:spcBef>
                <a:spcPts val="100"/>
              </a:spcBef>
            </a:pPr>
            <a:r>
              <a:rPr b="1" u="sng" spc="-25" dirty="0">
                <a:latin typeface="Times New Roman" pitchFamily="18" charset="0"/>
                <a:cs typeface="Times New Roman" pitchFamily="18" charset="0"/>
              </a:rPr>
              <a:t>AMOUNT SEIZED AFTER THE CUT OFF DATE ?</a:t>
            </a:r>
            <a:endParaRPr b="1" u="sng" spc="-25">
              <a:latin typeface="Times New Roman" pitchFamily="18" charset="0"/>
              <a:cs typeface="Times New Roman" pitchFamily="18" charset="0"/>
            </a:endParaRPr>
          </a:p>
        </p:txBody>
      </p:sp>
      <p:sp>
        <p:nvSpPr>
          <p:cNvPr id="4" name="object 4"/>
          <p:cNvSpPr txBox="1">
            <a:spLocks noGrp="1"/>
          </p:cNvSpPr>
          <p:nvPr>
            <p:ph type="ftr" sz="quarter" idx="16"/>
          </p:nvPr>
        </p:nvSpPr>
        <p:spPr>
          <a:xfrm>
            <a:off x="3517515" y="6285122"/>
            <a:ext cx="4724400" cy="153888"/>
          </a:xfrm>
          <a:prstGeom prst="rect">
            <a:avLst/>
          </a:prstGeom>
        </p:spPr>
        <p:txBody>
          <a:bodyPr vert="horz" wrap="square" lIns="0" tIns="0" rIns="0" bIns="0" rtlCol="0">
            <a:spAutoFit/>
          </a:bodyPr>
          <a:lstStyle/>
          <a:p>
            <a:pPr marL="12700">
              <a:lnSpc>
                <a:spcPts val="1240"/>
              </a:lnSpc>
            </a:pPr>
            <a:endParaRPr spc="10" dirty="0"/>
          </a:p>
        </p:txBody>
      </p:sp>
      <p:sp>
        <p:nvSpPr>
          <p:cNvPr id="3" name="object 3"/>
          <p:cNvSpPr txBox="1"/>
          <p:nvPr/>
        </p:nvSpPr>
        <p:spPr>
          <a:xfrm>
            <a:off x="536575" y="1063311"/>
            <a:ext cx="8087995" cy="5397888"/>
          </a:xfrm>
          <a:prstGeom prst="rect">
            <a:avLst/>
          </a:prstGeom>
        </p:spPr>
        <p:txBody>
          <a:bodyPr vert="horz" wrap="square" lIns="0" tIns="12700" rIns="0" bIns="0" rtlCol="0">
            <a:spAutoFit/>
          </a:bodyPr>
          <a:lstStyle/>
          <a:p>
            <a:pPr marL="12700" algn="just">
              <a:lnSpc>
                <a:spcPct val="100000"/>
              </a:lnSpc>
              <a:spcBef>
                <a:spcPts val="100"/>
              </a:spcBef>
            </a:pPr>
            <a:r>
              <a:rPr sz="2700" b="1" dirty="0">
                <a:latin typeface="Book Antiqua"/>
                <a:cs typeface="Book Antiqua"/>
              </a:rPr>
              <a:t>Whether </a:t>
            </a:r>
            <a:r>
              <a:rPr sz="2700" b="1" spc="-5" dirty="0">
                <a:latin typeface="Book Antiqua"/>
                <a:cs typeface="Book Antiqua"/>
              </a:rPr>
              <a:t>‘money’ for </a:t>
            </a:r>
            <a:r>
              <a:rPr sz="2700" b="1" dirty="0">
                <a:latin typeface="Book Antiqua"/>
                <a:cs typeface="Book Antiqua"/>
              </a:rPr>
              <a:t>the purpose </a:t>
            </a:r>
            <a:r>
              <a:rPr sz="2700" b="1" spc="-5" dirty="0">
                <a:latin typeface="Book Antiqua"/>
                <a:cs typeface="Book Antiqua"/>
              </a:rPr>
              <a:t>of </a:t>
            </a:r>
            <a:r>
              <a:rPr sz="2700" b="1" dirty="0">
                <a:latin typeface="Book Antiqua"/>
                <a:cs typeface="Book Antiqua"/>
              </a:rPr>
              <a:t>Section</a:t>
            </a:r>
            <a:r>
              <a:rPr sz="2700" b="1" spc="-15" dirty="0">
                <a:latin typeface="Book Antiqua"/>
                <a:cs typeface="Book Antiqua"/>
              </a:rPr>
              <a:t> </a:t>
            </a:r>
            <a:r>
              <a:rPr sz="2700" b="1" dirty="0">
                <a:latin typeface="Book Antiqua"/>
                <a:cs typeface="Book Antiqua"/>
              </a:rPr>
              <a:t>69A?</a:t>
            </a:r>
            <a:endParaRPr sz="2700">
              <a:latin typeface="Book Antiqua"/>
              <a:cs typeface="Book Antiqua"/>
            </a:endParaRPr>
          </a:p>
          <a:p>
            <a:pPr marL="355600" marR="5080" indent="-343535" algn="just">
              <a:lnSpc>
                <a:spcPct val="80000"/>
              </a:lnSpc>
              <a:spcBef>
                <a:spcPts val="640"/>
              </a:spcBef>
              <a:buFont typeface="Arial"/>
              <a:buChar char="•"/>
              <a:tabLst>
                <a:tab pos="356235" algn="l"/>
              </a:tabLst>
            </a:pPr>
            <a:r>
              <a:rPr sz="2400" i="1" spc="5" dirty="0">
                <a:latin typeface="Book Antiqua"/>
                <a:cs typeface="Book Antiqua"/>
              </a:rPr>
              <a:t>The </a:t>
            </a:r>
            <a:r>
              <a:rPr sz="2400" i="1" spc="-15" dirty="0">
                <a:latin typeface="Book Antiqua"/>
                <a:cs typeface="Book Antiqua"/>
              </a:rPr>
              <a:t>expression </a:t>
            </a:r>
            <a:r>
              <a:rPr sz="2400" i="1" spc="-5" dirty="0">
                <a:latin typeface="Book Antiqua"/>
                <a:cs typeface="Book Antiqua"/>
              </a:rPr>
              <a:t>‘money’ </a:t>
            </a:r>
            <a:r>
              <a:rPr sz="2400" i="1" spc="-10" dirty="0">
                <a:latin typeface="Book Antiqua"/>
                <a:cs typeface="Book Antiqua"/>
              </a:rPr>
              <a:t>has different </a:t>
            </a:r>
            <a:r>
              <a:rPr sz="2400" i="1" spc="-5" dirty="0">
                <a:latin typeface="Book Antiqua"/>
                <a:cs typeface="Book Antiqua"/>
              </a:rPr>
              <a:t>shades </a:t>
            </a:r>
            <a:r>
              <a:rPr sz="2400" i="1" spc="-10" dirty="0">
                <a:latin typeface="Book Antiqua"/>
                <a:cs typeface="Book Antiqua"/>
              </a:rPr>
              <a:t>of </a:t>
            </a:r>
            <a:r>
              <a:rPr sz="2400" i="1" spc="-5" dirty="0">
                <a:latin typeface="Book Antiqua"/>
                <a:cs typeface="Book Antiqua"/>
              </a:rPr>
              <a:t>meaning. </a:t>
            </a:r>
            <a:r>
              <a:rPr sz="2400" i="1" spc="10" dirty="0">
                <a:latin typeface="Book Antiqua"/>
                <a:cs typeface="Book Antiqua"/>
              </a:rPr>
              <a:t>In </a:t>
            </a:r>
            <a:r>
              <a:rPr sz="2400" i="1" spc="5" dirty="0">
                <a:latin typeface="Book Antiqua"/>
                <a:cs typeface="Book Antiqua"/>
              </a:rPr>
              <a:t>the  </a:t>
            </a:r>
            <a:r>
              <a:rPr sz="2400" i="1" spc="-5" dirty="0">
                <a:latin typeface="Book Antiqua"/>
                <a:cs typeface="Book Antiqua"/>
              </a:rPr>
              <a:t>context </a:t>
            </a:r>
            <a:r>
              <a:rPr sz="2400" i="1" spc="-10" dirty="0">
                <a:latin typeface="Book Antiqua"/>
                <a:cs typeface="Book Antiqua"/>
              </a:rPr>
              <a:t>of </a:t>
            </a:r>
            <a:r>
              <a:rPr sz="2400" i="1" dirty="0">
                <a:latin typeface="Book Antiqua"/>
                <a:cs typeface="Book Antiqua"/>
              </a:rPr>
              <a:t>income-tax </a:t>
            </a:r>
            <a:r>
              <a:rPr sz="2400" i="1" spc="-5" dirty="0">
                <a:latin typeface="Book Antiqua"/>
                <a:cs typeface="Book Antiqua"/>
              </a:rPr>
              <a:t>provisions, </a:t>
            </a:r>
            <a:r>
              <a:rPr sz="2400" i="1" dirty="0">
                <a:latin typeface="Book Antiqua"/>
                <a:cs typeface="Book Antiqua"/>
              </a:rPr>
              <a:t>it </a:t>
            </a:r>
            <a:r>
              <a:rPr sz="2400" i="1" spc="-10" dirty="0">
                <a:latin typeface="Book Antiqua"/>
                <a:cs typeface="Book Antiqua"/>
              </a:rPr>
              <a:t>can </a:t>
            </a:r>
            <a:r>
              <a:rPr sz="2400" i="1" spc="-5" dirty="0">
                <a:latin typeface="Book Antiqua"/>
                <a:cs typeface="Book Antiqua"/>
              </a:rPr>
              <a:t>only </a:t>
            </a:r>
            <a:r>
              <a:rPr sz="2400" i="1" spc="40" dirty="0">
                <a:latin typeface="Book Antiqua"/>
                <a:cs typeface="Book Antiqua"/>
              </a:rPr>
              <a:t>be </a:t>
            </a:r>
            <a:r>
              <a:rPr sz="2400" i="1" dirty="0">
                <a:latin typeface="Book Antiqua"/>
                <a:cs typeface="Book Antiqua"/>
              </a:rPr>
              <a:t>a </a:t>
            </a:r>
            <a:r>
              <a:rPr sz="2400" i="1" spc="5" dirty="0">
                <a:latin typeface="Book Antiqua"/>
                <a:cs typeface="Book Antiqua"/>
              </a:rPr>
              <a:t>currency  </a:t>
            </a:r>
            <a:r>
              <a:rPr sz="2400" i="1" spc="-10" dirty="0">
                <a:latin typeface="Book Antiqua"/>
                <a:cs typeface="Book Antiqua"/>
              </a:rPr>
              <a:t>token, </a:t>
            </a:r>
            <a:r>
              <a:rPr sz="2400" i="1" spc="-5" dirty="0">
                <a:latin typeface="Book Antiqua"/>
                <a:cs typeface="Book Antiqua"/>
              </a:rPr>
              <a:t>bank notes </a:t>
            </a:r>
            <a:r>
              <a:rPr sz="2400" i="1" spc="-10" dirty="0">
                <a:latin typeface="Book Antiqua"/>
                <a:cs typeface="Book Antiqua"/>
              </a:rPr>
              <a:t>or other </a:t>
            </a:r>
            <a:r>
              <a:rPr sz="2400" i="1" spc="-5" dirty="0">
                <a:latin typeface="Book Antiqua"/>
                <a:cs typeface="Book Antiqua"/>
              </a:rPr>
              <a:t>circulating medium </a:t>
            </a:r>
            <a:r>
              <a:rPr sz="2400" i="1" dirty="0">
                <a:latin typeface="Book Antiqua"/>
                <a:cs typeface="Book Antiqua"/>
              </a:rPr>
              <a:t>in </a:t>
            </a:r>
            <a:r>
              <a:rPr sz="2400" i="1" spc="-10" dirty="0">
                <a:latin typeface="Book Antiqua"/>
                <a:cs typeface="Book Antiqua"/>
              </a:rPr>
              <a:t>general </a:t>
            </a:r>
            <a:r>
              <a:rPr sz="2400" i="1" dirty="0">
                <a:latin typeface="Book Antiqua"/>
                <a:cs typeface="Book Antiqua"/>
              </a:rPr>
              <a:t>use,  </a:t>
            </a:r>
            <a:r>
              <a:rPr sz="2400" i="1" spc="-5" dirty="0">
                <a:latin typeface="Book Antiqua"/>
                <a:cs typeface="Book Antiqua"/>
              </a:rPr>
              <a:t>which </a:t>
            </a:r>
            <a:r>
              <a:rPr sz="2400" i="1" spc="-10" dirty="0">
                <a:latin typeface="Book Antiqua"/>
                <a:cs typeface="Book Antiqua"/>
              </a:rPr>
              <a:t>has </a:t>
            </a:r>
            <a:r>
              <a:rPr sz="2400" i="1" spc="30" dirty="0">
                <a:latin typeface="Book Antiqua"/>
                <a:cs typeface="Book Antiqua"/>
              </a:rPr>
              <a:t>the </a:t>
            </a:r>
            <a:r>
              <a:rPr sz="2400" i="1" dirty="0">
                <a:latin typeface="Book Antiqua"/>
                <a:cs typeface="Book Antiqua"/>
              </a:rPr>
              <a:t>representative </a:t>
            </a:r>
            <a:r>
              <a:rPr sz="2400" i="1" spc="-5" dirty="0">
                <a:latin typeface="Book Antiqua"/>
                <a:cs typeface="Book Antiqua"/>
              </a:rPr>
              <a:t>value. Therefore, </a:t>
            </a:r>
            <a:r>
              <a:rPr sz="2400" i="1" spc="5" dirty="0">
                <a:latin typeface="Book Antiqua"/>
                <a:cs typeface="Book Antiqua"/>
              </a:rPr>
              <a:t>the currency  </a:t>
            </a:r>
            <a:r>
              <a:rPr sz="2400" i="1" spc="-5" dirty="0">
                <a:latin typeface="Book Antiqua"/>
                <a:cs typeface="Book Antiqua"/>
              </a:rPr>
              <a:t>notes </a:t>
            </a:r>
            <a:r>
              <a:rPr sz="2400" i="1" spc="-10" dirty="0">
                <a:latin typeface="Book Antiqua"/>
                <a:cs typeface="Book Antiqua"/>
              </a:rPr>
              <a:t>on </a:t>
            </a:r>
            <a:r>
              <a:rPr sz="2400" i="1" spc="5" dirty="0">
                <a:latin typeface="Book Antiqua"/>
                <a:cs typeface="Book Antiqua"/>
              </a:rPr>
              <a:t>the </a:t>
            </a:r>
            <a:r>
              <a:rPr sz="2400" i="1" spc="-10" dirty="0">
                <a:latin typeface="Book Antiqua"/>
                <a:cs typeface="Book Antiqua"/>
              </a:rPr>
              <a:t>day </a:t>
            </a:r>
            <a:r>
              <a:rPr sz="2400" i="1" spc="-15" dirty="0">
                <a:latin typeface="Book Antiqua"/>
                <a:cs typeface="Book Antiqua"/>
              </a:rPr>
              <a:t>when </a:t>
            </a:r>
            <a:r>
              <a:rPr sz="2400" i="1" spc="-5" dirty="0">
                <a:latin typeface="Book Antiqua"/>
                <a:cs typeface="Book Antiqua"/>
              </a:rPr>
              <a:t>they </a:t>
            </a:r>
            <a:r>
              <a:rPr sz="2400" i="1" spc="-25" dirty="0">
                <a:latin typeface="Book Antiqua"/>
                <a:cs typeface="Book Antiqua"/>
              </a:rPr>
              <a:t>were </a:t>
            </a:r>
            <a:r>
              <a:rPr sz="2400" i="1" dirty="0">
                <a:latin typeface="Book Antiqua"/>
                <a:cs typeface="Book Antiqua"/>
              </a:rPr>
              <a:t>found </a:t>
            </a:r>
            <a:r>
              <a:rPr sz="2400" i="1" spc="10" dirty="0">
                <a:latin typeface="Book Antiqua"/>
                <a:cs typeface="Book Antiqua"/>
              </a:rPr>
              <a:t>to </a:t>
            </a:r>
            <a:r>
              <a:rPr sz="2400" i="1" spc="5" dirty="0">
                <a:latin typeface="Book Antiqua"/>
                <a:cs typeface="Book Antiqua"/>
              </a:rPr>
              <a:t>be </a:t>
            </a:r>
            <a:r>
              <a:rPr sz="2400" i="1" dirty="0">
                <a:latin typeface="Book Antiqua"/>
                <a:cs typeface="Book Antiqua"/>
              </a:rPr>
              <a:t>in </a:t>
            </a:r>
            <a:r>
              <a:rPr sz="2400" i="1" spc="-15" dirty="0">
                <a:latin typeface="Book Antiqua"/>
                <a:cs typeface="Book Antiqua"/>
              </a:rPr>
              <a:t>possession </a:t>
            </a:r>
            <a:r>
              <a:rPr sz="2400" i="1" spc="-20" dirty="0">
                <a:latin typeface="Book Antiqua"/>
                <a:cs typeface="Book Antiqua"/>
              </a:rPr>
              <a:t>of  </a:t>
            </a:r>
            <a:r>
              <a:rPr sz="2400" i="1" spc="5" dirty="0">
                <a:latin typeface="Book Antiqua"/>
                <a:cs typeface="Book Antiqua"/>
              </a:rPr>
              <a:t>the </a:t>
            </a:r>
            <a:r>
              <a:rPr sz="2400" i="1" spc="-15" dirty="0">
                <a:latin typeface="Book Antiqua"/>
                <a:cs typeface="Book Antiqua"/>
              </a:rPr>
              <a:t>assessee </a:t>
            </a:r>
            <a:r>
              <a:rPr sz="2400" i="1" spc="-10" dirty="0">
                <a:latin typeface="Book Antiqua"/>
                <a:cs typeface="Book Antiqua"/>
              </a:rPr>
              <a:t>should </a:t>
            </a:r>
            <a:r>
              <a:rPr sz="2400" i="1" spc="-5" dirty="0">
                <a:latin typeface="Book Antiqua"/>
                <a:cs typeface="Book Antiqua"/>
              </a:rPr>
              <a:t>have </a:t>
            </a:r>
            <a:r>
              <a:rPr sz="2400" i="1" spc="-10" dirty="0">
                <a:latin typeface="Book Antiqua"/>
                <a:cs typeface="Book Antiqua"/>
              </a:rPr>
              <a:t>had </a:t>
            </a:r>
            <a:r>
              <a:rPr sz="2400" i="1" spc="5" dirty="0">
                <a:latin typeface="Book Antiqua"/>
                <a:cs typeface="Book Antiqua"/>
              </a:rPr>
              <a:t>the </a:t>
            </a:r>
            <a:r>
              <a:rPr sz="2400" i="1" spc="-5" dirty="0">
                <a:latin typeface="Book Antiqua"/>
                <a:cs typeface="Book Antiqua"/>
              </a:rPr>
              <a:t>representative </a:t>
            </a:r>
            <a:r>
              <a:rPr sz="2400" i="1" spc="-10" dirty="0">
                <a:latin typeface="Book Antiqua"/>
                <a:cs typeface="Book Antiqua"/>
              </a:rPr>
              <a:t>value, </a:t>
            </a:r>
            <a:r>
              <a:rPr sz="2400" i="1" spc="-5" dirty="0">
                <a:latin typeface="Book Antiqua"/>
                <a:cs typeface="Book Antiqua"/>
              </a:rPr>
              <a:t>namely,  </a:t>
            </a:r>
            <a:r>
              <a:rPr sz="2400" i="1" dirty="0">
                <a:latin typeface="Book Antiqua"/>
                <a:cs typeface="Book Antiqua"/>
              </a:rPr>
              <a:t>it </a:t>
            </a:r>
            <a:r>
              <a:rPr sz="2400" i="1" spc="-5" dirty="0">
                <a:latin typeface="Book Antiqua"/>
                <a:cs typeface="Book Antiqua"/>
              </a:rPr>
              <a:t>could </a:t>
            </a:r>
            <a:r>
              <a:rPr sz="2400" i="1" spc="5" dirty="0">
                <a:latin typeface="Book Antiqua"/>
                <a:cs typeface="Book Antiqua"/>
              </a:rPr>
              <a:t>be </a:t>
            </a:r>
            <a:r>
              <a:rPr sz="2400" i="1" spc="-15" dirty="0">
                <a:latin typeface="Book Antiqua"/>
                <a:cs typeface="Book Antiqua"/>
              </a:rPr>
              <a:t>tendered </a:t>
            </a:r>
            <a:r>
              <a:rPr sz="2400" i="1" spc="25" dirty="0">
                <a:latin typeface="Book Antiqua"/>
                <a:cs typeface="Book Antiqua"/>
              </a:rPr>
              <a:t>as </a:t>
            </a:r>
            <a:r>
              <a:rPr sz="2400" i="1" dirty="0">
                <a:latin typeface="Book Antiqua"/>
                <a:cs typeface="Book Antiqua"/>
              </a:rPr>
              <a:t>a </a:t>
            </a:r>
            <a:r>
              <a:rPr sz="2400" i="1" spc="-10" dirty="0">
                <a:latin typeface="Book Antiqua"/>
                <a:cs typeface="Book Antiqua"/>
              </a:rPr>
              <a:t>money, </a:t>
            </a:r>
            <a:r>
              <a:rPr sz="2400" i="1" dirty="0">
                <a:latin typeface="Book Antiqua"/>
                <a:cs typeface="Book Antiqua"/>
              </a:rPr>
              <a:t>which </a:t>
            </a:r>
            <a:r>
              <a:rPr sz="2400" i="1" spc="15" dirty="0">
                <a:latin typeface="Book Antiqua"/>
                <a:cs typeface="Book Antiqua"/>
              </a:rPr>
              <a:t>has </a:t>
            </a:r>
            <a:r>
              <a:rPr sz="2400" i="1" spc="-5" dirty="0">
                <a:latin typeface="Book Antiqua"/>
                <a:cs typeface="Book Antiqua"/>
              </a:rPr>
              <a:t>intrinsic value.  </a:t>
            </a:r>
            <a:r>
              <a:rPr sz="2400" i="1" spc="-10" dirty="0">
                <a:latin typeface="Book Antiqua"/>
                <a:cs typeface="Book Antiqua"/>
              </a:rPr>
              <a:t>When, </a:t>
            </a:r>
            <a:r>
              <a:rPr sz="2400" i="1" spc="5" dirty="0">
                <a:latin typeface="Book Antiqua"/>
                <a:cs typeface="Book Antiqua"/>
              </a:rPr>
              <a:t>the </a:t>
            </a:r>
            <a:r>
              <a:rPr sz="2400" i="1" dirty="0">
                <a:latin typeface="Book Antiqua"/>
                <a:cs typeface="Book Antiqua"/>
              </a:rPr>
              <a:t>RBI </a:t>
            </a:r>
            <a:r>
              <a:rPr sz="2400" i="1" spc="-20" dirty="0">
                <a:latin typeface="Book Antiqua"/>
                <a:cs typeface="Book Antiqua"/>
              </a:rPr>
              <a:t>refused </a:t>
            </a:r>
            <a:r>
              <a:rPr sz="2400" i="1" spc="10" dirty="0">
                <a:latin typeface="Book Antiqua"/>
                <a:cs typeface="Book Antiqua"/>
              </a:rPr>
              <a:t>to </a:t>
            </a:r>
            <a:r>
              <a:rPr sz="2400" i="1" spc="-10" dirty="0">
                <a:latin typeface="Book Antiqua"/>
                <a:cs typeface="Book Antiqua"/>
              </a:rPr>
              <a:t>exchange </a:t>
            </a:r>
            <a:r>
              <a:rPr sz="2400" i="1" spc="5" dirty="0">
                <a:latin typeface="Book Antiqua"/>
                <a:cs typeface="Book Antiqua"/>
              </a:rPr>
              <a:t>the </a:t>
            </a:r>
            <a:r>
              <a:rPr sz="2400" i="1" dirty="0">
                <a:latin typeface="Book Antiqua"/>
                <a:cs typeface="Book Antiqua"/>
              </a:rPr>
              <a:t>high </a:t>
            </a:r>
            <a:r>
              <a:rPr sz="2400" i="1" spc="-5" dirty="0">
                <a:latin typeface="Book Antiqua"/>
                <a:cs typeface="Book Antiqua"/>
              </a:rPr>
              <a:t>denomination  notes </a:t>
            </a:r>
            <a:r>
              <a:rPr sz="2400" i="1" spc="5" dirty="0">
                <a:latin typeface="Book Antiqua"/>
                <a:cs typeface="Book Antiqua"/>
              </a:rPr>
              <a:t>when </a:t>
            </a:r>
            <a:r>
              <a:rPr sz="2400" i="1" spc="-5" dirty="0">
                <a:latin typeface="Book Antiqua"/>
                <a:cs typeface="Book Antiqua"/>
              </a:rPr>
              <a:t>they </a:t>
            </a:r>
            <a:r>
              <a:rPr sz="2400" i="1" spc="15" dirty="0">
                <a:latin typeface="Book Antiqua"/>
                <a:cs typeface="Book Antiqua"/>
              </a:rPr>
              <a:t>were </a:t>
            </a:r>
            <a:r>
              <a:rPr sz="2400" i="1" dirty="0">
                <a:latin typeface="Book Antiqua"/>
                <a:cs typeface="Book Antiqua"/>
              </a:rPr>
              <a:t>tendered </a:t>
            </a:r>
            <a:r>
              <a:rPr sz="2400" i="1" spc="20" dirty="0">
                <a:latin typeface="Book Antiqua"/>
                <a:cs typeface="Book Antiqua"/>
              </a:rPr>
              <a:t>for </a:t>
            </a:r>
            <a:r>
              <a:rPr sz="2400" i="1" spc="-5" dirty="0">
                <a:latin typeface="Book Antiqua"/>
                <a:cs typeface="Book Antiqua"/>
              </a:rPr>
              <a:t>exchange, they were only  </a:t>
            </a:r>
            <a:r>
              <a:rPr sz="2400" i="1" spc="-20" dirty="0">
                <a:latin typeface="Book Antiqua"/>
                <a:cs typeface="Book Antiqua"/>
              </a:rPr>
              <a:t>scrap </a:t>
            </a:r>
            <a:r>
              <a:rPr sz="2400" i="1" spc="-10" dirty="0">
                <a:latin typeface="Book Antiqua"/>
                <a:cs typeface="Book Antiqua"/>
              </a:rPr>
              <a:t>of </a:t>
            </a:r>
            <a:r>
              <a:rPr sz="2400" i="1" dirty="0">
                <a:latin typeface="Book Antiqua"/>
                <a:cs typeface="Book Antiqua"/>
              </a:rPr>
              <a:t>paper </a:t>
            </a:r>
            <a:r>
              <a:rPr sz="2400" i="1" spc="-5" dirty="0">
                <a:latin typeface="Book Antiqua"/>
                <a:cs typeface="Book Antiqua"/>
              </a:rPr>
              <a:t>and they could not </a:t>
            </a:r>
            <a:r>
              <a:rPr sz="2400" i="1" spc="5" dirty="0">
                <a:latin typeface="Book Antiqua"/>
                <a:cs typeface="Book Antiqua"/>
              </a:rPr>
              <a:t>be </a:t>
            </a:r>
            <a:r>
              <a:rPr sz="2400" i="1" spc="-20" dirty="0">
                <a:latin typeface="Book Antiqua"/>
                <a:cs typeface="Book Antiqua"/>
              </a:rPr>
              <a:t>used </a:t>
            </a:r>
            <a:r>
              <a:rPr sz="2400" i="1" spc="-10" dirty="0">
                <a:latin typeface="Book Antiqua"/>
                <a:cs typeface="Book Antiqua"/>
              </a:rPr>
              <a:t>as </a:t>
            </a:r>
            <a:r>
              <a:rPr sz="2400" i="1" spc="-5" dirty="0">
                <a:latin typeface="Book Antiqua"/>
                <a:cs typeface="Book Antiqua"/>
              </a:rPr>
              <a:t>circulating  medium </a:t>
            </a:r>
            <a:r>
              <a:rPr sz="2400" i="1" dirty="0">
                <a:latin typeface="Book Antiqua"/>
                <a:cs typeface="Book Antiqua"/>
              </a:rPr>
              <a:t>in </a:t>
            </a:r>
            <a:r>
              <a:rPr sz="2400" i="1" spc="-20" dirty="0">
                <a:latin typeface="Book Antiqua"/>
                <a:cs typeface="Book Antiqua"/>
              </a:rPr>
              <a:t>general </a:t>
            </a:r>
            <a:r>
              <a:rPr sz="2400" i="1" spc="-10" dirty="0">
                <a:latin typeface="Book Antiqua"/>
                <a:cs typeface="Book Antiqua"/>
              </a:rPr>
              <a:t>use </a:t>
            </a:r>
            <a:r>
              <a:rPr sz="2400" i="1" spc="25" dirty="0">
                <a:latin typeface="Book Antiqua"/>
                <a:cs typeface="Book Antiqua"/>
              </a:rPr>
              <a:t>as </a:t>
            </a:r>
            <a:r>
              <a:rPr sz="2400" i="1" spc="5" dirty="0">
                <a:latin typeface="Book Antiqua"/>
                <a:cs typeface="Book Antiqua"/>
              </a:rPr>
              <a:t>the </a:t>
            </a:r>
            <a:r>
              <a:rPr sz="2400" i="1" dirty="0">
                <a:latin typeface="Book Antiqua"/>
                <a:cs typeface="Book Antiqua"/>
              </a:rPr>
              <a:t>representative value </a:t>
            </a:r>
            <a:r>
              <a:rPr sz="2400" i="1" spc="-5" dirty="0">
                <a:latin typeface="Book Antiqua"/>
                <a:cs typeface="Book Antiqua"/>
              </a:rPr>
              <a:t>and,  </a:t>
            </a:r>
            <a:r>
              <a:rPr sz="2400" i="1" spc="-10" dirty="0">
                <a:latin typeface="Book Antiqua"/>
                <a:cs typeface="Book Antiqua"/>
              </a:rPr>
              <a:t>therefore, </a:t>
            </a:r>
            <a:r>
              <a:rPr sz="2400" i="1" dirty="0">
                <a:latin typeface="Book Antiqua"/>
                <a:cs typeface="Book Antiqua"/>
              </a:rPr>
              <a:t>it </a:t>
            </a:r>
            <a:r>
              <a:rPr sz="2400" i="1" spc="-5" dirty="0">
                <a:latin typeface="Book Antiqua"/>
                <a:cs typeface="Book Antiqua"/>
              </a:rPr>
              <a:t>could not </a:t>
            </a:r>
            <a:r>
              <a:rPr sz="2400" i="1" spc="5" dirty="0">
                <a:latin typeface="Book Antiqua"/>
                <a:cs typeface="Book Antiqua"/>
              </a:rPr>
              <a:t>be </a:t>
            </a:r>
            <a:r>
              <a:rPr sz="2400" i="1" spc="-15" dirty="0">
                <a:latin typeface="Book Antiqua"/>
                <a:cs typeface="Book Antiqua"/>
              </a:rPr>
              <a:t>said </a:t>
            </a:r>
            <a:r>
              <a:rPr sz="2400" i="1" dirty="0">
                <a:latin typeface="Book Antiqua"/>
                <a:cs typeface="Book Antiqua"/>
              </a:rPr>
              <a:t>that </a:t>
            </a:r>
            <a:r>
              <a:rPr sz="2400" i="1" spc="5" dirty="0">
                <a:latin typeface="Book Antiqua"/>
                <a:cs typeface="Book Antiqua"/>
              </a:rPr>
              <a:t>the </a:t>
            </a:r>
            <a:r>
              <a:rPr sz="2400" i="1" spc="-15" dirty="0">
                <a:latin typeface="Book Antiqua"/>
                <a:cs typeface="Book Antiqua"/>
              </a:rPr>
              <a:t>assessee </a:t>
            </a:r>
            <a:r>
              <a:rPr sz="2400" i="1" spc="10" dirty="0">
                <a:latin typeface="Book Antiqua"/>
                <a:cs typeface="Book Antiqua"/>
              </a:rPr>
              <a:t>was </a:t>
            </a:r>
            <a:r>
              <a:rPr sz="2400" i="1" spc="5" dirty="0">
                <a:latin typeface="Book Antiqua"/>
                <a:cs typeface="Book Antiqua"/>
              </a:rPr>
              <a:t>in  </a:t>
            </a:r>
            <a:r>
              <a:rPr sz="2400" i="1" spc="-20" dirty="0">
                <a:latin typeface="Book Antiqua"/>
                <a:cs typeface="Book Antiqua"/>
              </a:rPr>
              <a:t>possession </a:t>
            </a:r>
            <a:r>
              <a:rPr sz="2400" i="1" spc="-10" dirty="0">
                <a:latin typeface="Book Antiqua"/>
                <a:cs typeface="Book Antiqua"/>
              </a:rPr>
              <a:t>of </a:t>
            </a:r>
            <a:r>
              <a:rPr sz="2400" i="1" spc="-5" dirty="0">
                <a:latin typeface="Book Antiqua"/>
                <a:cs typeface="Book Antiqua"/>
              </a:rPr>
              <a:t>unexplained</a:t>
            </a:r>
            <a:r>
              <a:rPr sz="2400" i="1" spc="-295" dirty="0">
                <a:latin typeface="Book Antiqua"/>
                <a:cs typeface="Book Antiqua"/>
              </a:rPr>
              <a:t> </a:t>
            </a:r>
            <a:r>
              <a:rPr sz="2400" i="1" spc="-5" dirty="0">
                <a:latin typeface="Book Antiqua"/>
                <a:cs typeface="Book Antiqua"/>
              </a:rPr>
              <a:t>money.</a:t>
            </a:r>
            <a:endParaRPr sz="2400">
              <a:latin typeface="Book Antiqua"/>
              <a:cs typeface="Book Antiqua"/>
            </a:endParaRPr>
          </a:p>
          <a:p>
            <a:pPr>
              <a:lnSpc>
                <a:spcPct val="100000"/>
              </a:lnSpc>
              <a:spcBef>
                <a:spcPts val="30"/>
              </a:spcBef>
              <a:buFont typeface="Arial"/>
              <a:buChar char="•"/>
            </a:pPr>
            <a:endParaRPr sz="2500">
              <a:latin typeface="Times New Roman"/>
              <a:cs typeface="Times New Roman"/>
            </a:endParaRPr>
          </a:p>
          <a:p>
            <a:pPr marL="355600" indent="-343535">
              <a:lnSpc>
                <a:spcPts val="2605"/>
              </a:lnSpc>
              <a:buFont typeface="Arial"/>
              <a:buChar char="•"/>
              <a:tabLst>
                <a:tab pos="355600" algn="l"/>
                <a:tab pos="356235" algn="l"/>
              </a:tabLst>
            </a:pPr>
            <a:r>
              <a:rPr sz="2400" b="1" i="1" spc="-15" dirty="0">
                <a:latin typeface="Book Antiqua"/>
                <a:cs typeface="Book Antiqua"/>
              </a:rPr>
              <a:t>CIT </a:t>
            </a:r>
            <a:r>
              <a:rPr sz="2400" b="1" i="1" spc="-5" dirty="0">
                <a:latin typeface="Book Antiqua"/>
                <a:cs typeface="Book Antiqua"/>
              </a:rPr>
              <a:t>vs. Andhra Pradesh </a:t>
            </a:r>
            <a:r>
              <a:rPr sz="2400" b="1" i="1" dirty="0">
                <a:latin typeface="Book Antiqua"/>
                <a:cs typeface="Book Antiqua"/>
              </a:rPr>
              <a:t>Yarn Combines </a:t>
            </a:r>
            <a:r>
              <a:rPr sz="2400" b="1" i="1" spc="-5" dirty="0">
                <a:latin typeface="Book Antiqua"/>
                <a:cs typeface="Book Antiqua"/>
              </a:rPr>
              <a:t>(P.) </a:t>
            </a:r>
            <a:r>
              <a:rPr sz="2400" b="1" i="1" dirty="0">
                <a:latin typeface="Book Antiqua"/>
                <a:cs typeface="Book Antiqua"/>
              </a:rPr>
              <a:t>Ltd.</a:t>
            </a:r>
            <a:r>
              <a:rPr sz="2400" b="1" i="1" spc="240" dirty="0">
                <a:latin typeface="Book Antiqua"/>
                <a:cs typeface="Book Antiqua"/>
              </a:rPr>
              <a:t> </a:t>
            </a:r>
            <a:r>
              <a:rPr sz="2400" b="1" i="1" dirty="0">
                <a:latin typeface="Book Antiqua"/>
                <a:cs typeface="Book Antiqua"/>
              </a:rPr>
              <a:t>[2006]</a:t>
            </a:r>
            <a:endParaRPr sz="2400">
              <a:latin typeface="Book Antiqua"/>
              <a:cs typeface="Book Antiqua"/>
            </a:endParaRPr>
          </a:p>
          <a:p>
            <a:pPr marL="355600">
              <a:lnSpc>
                <a:spcPts val="2605"/>
              </a:lnSpc>
            </a:pPr>
            <a:r>
              <a:rPr sz="2400" b="1" i="1" spc="-5" dirty="0">
                <a:latin typeface="Book Antiqua"/>
                <a:cs typeface="Book Antiqua"/>
              </a:rPr>
              <a:t>282 ITR 490 </a:t>
            </a:r>
            <a:r>
              <a:rPr sz="2400" b="1" i="1" dirty="0">
                <a:latin typeface="Book Antiqua"/>
                <a:cs typeface="Book Antiqua"/>
              </a:rPr>
              <a:t>(Karnataka).</a:t>
            </a:r>
            <a:endParaRPr sz="2400">
              <a:latin typeface="Book Antiqua"/>
              <a:cs typeface="Book Antiqu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441" y="471421"/>
            <a:ext cx="8413115" cy="475130"/>
          </a:xfrm>
          <a:prstGeom prst="rect">
            <a:avLst/>
          </a:prstGeom>
        </p:spPr>
        <p:txBody>
          <a:bodyPr vert="horz" wrap="square" lIns="0" tIns="13335" rIns="0" bIns="0" rtlCol="0">
            <a:spAutoFit/>
          </a:bodyPr>
          <a:lstStyle/>
          <a:p>
            <a:pPr marL="12700" algn="ctr">
              <a:lnSpc>
                <a:spcPct val="100000"/>
              </a:lnSpc>
              <a:spcBef>
                <a:spcPts val="105"/>
              </a:spcBef>
            </a:pPr>
            <a:r>
              <a:rPr lang="en-US" b="1" i="1" u="sng" spc="-25" dirty="0" smtClean="0">
                <a:latin typeface="Times New Roman" pitchFamily="18" charset="0"/>
                <a:cs typeface="Times New Roman" pitchFamily="18" charset="0"/>
              </a:rPr>
              <a:t> BUSINESS RECEIPTS</a:t>
            </a:r>
            <a:endParaRPr b="1" i="1" u="sng" spc="-25">
              <a:latin typeface="Times New Roman" pitchFamily="18" charset="0"/>
              <a:cs typeface="Times New Roman" pitchFamily="18" charset="0"/>
            </a:endParaRPr>
          </a:p>
        </p:txBody>
      </p:sp>
      <p:sp>
        <p:nvSpPr>
          <p:cNvPr id="3" name="object 3"/>
          <p:cNvSpPr txBox="1"/>
          <p:nvPr/>
        </p:nvSpPr>
        <p:spPr>
          <a:xfrm>
            <a:off x="307632" y="1597358"/>
            <a:ext cx="8545195" cy="4793620"/>
          </a:xfrm>
          <a:prstGeom prst="rect">
            <a:avLst/>
          </a:prstGeom>
        </p:spPr>
        <p:txBody>
          <a:bodyPr vert="horz" wrap="square" lIns="0" tIns="27940" rIns="0" bIns="0" rtlCol="0">
            <a:spAutoFit/>
          </a:bodyPr>
          <a:lstStyle/>
          <a:p>
            <a:pPr marL="355600" marR="5080" indent="-343535" algn="just">
              <a:lnSpc>
                <a:spcPts val="2850"/>
              </a:lnSpc>
              <a:spcBef>
                <a:spcPts val="220"/>
              </a:spcBef>
              <a:buFont typeface="Wingdings"/>
              <a:buChar char=""/>
              <a:tabLst>
                <a:tab pos="356235" algn="l"/>
              </a:tabLst>
            </a:pPr>
            <a:r>
              <a:rPr sz="2400" spc="-10" dirty="0">
                <a:latin typeface="Book Antiqua"/>
                <a:cs typeface="Book Antiqua"/>
              </a:rPr>
              <a:t>Amount credited </a:t>
            </a:r>
            <a:r>
              <a:rPr sz="2400" spc="-15" dirty="0">
                <a:latin typeface="Book Antiqua"/>
                <a:cs typeface="Book Antiqua"/>
              </a:rPr>
              <a:t>in  </a:t>
            </a:r>
            <a:r>
              <a:rPr sz="2400" dirty="0">
                <a:latin typeface="Book Antiqua"/>
                <a:cs typeface="Book Antiqua"/>
              </a:rPr>
              <a:t>business </a:t>
            </a:r>
            <a:r>
              <a:rPr sz="2400" spc="-10" dirty="0">
                <a:latin typeface="Book Antiqua"/>
                <a:cs typeface="Book Antiqua"/>
              </a:rPr>
              <a:t>books </a:t>
            </a:r>
            <a:r>
              <a:rPr sz="2400" spc="-5" dirty="0">
                <a:latin typeface="Book Antiqua"/>
                <a:cs typeface="Book Antiqua"/>
              </a:rPr>
              <a:t>can </a:t>
            </a:r>
            <a:r>
              <a:rPr sz="2400" b="1" dirty="0">
                <a:latin typeface="Book Antiqua"/>
                <a:cs typeface="Book Antiqua"/>
              </a:rPr>
              <a:t>normally </a:t>
            </a:r>
            <a:r>
              <a:rPr sz="2400" b="1" spc="35" dirty="0">
                <a:latin typeface="Book Antiqua"/>
                <a:cs typeface="Book Antiqua"/>
              </a:rPr>
              <a:t>be  </a:t>
            </a:r>
            <a:r>
              <a:rPr sz="2400" b="1" spc="-5" dirty="0">
                <a:latin typeface="Book Antiqua"/>
                <a:cs typeface="Book Antiqua"/>
              </a:rPr>
              <a:t>presumed </a:t>
            </a:r>
            <a:r>
              <a:rPr sz="2400" b="1" dirty="0">
                <a:latin typeface="Book Antiqua"/>
                <a:cs typeface="Book Antiqua"/>
              </a:rPr>
              <a:t>as </a:t>
            </a:r>
            <a:r>
              <a:rPr sz="2400" b="1" spc="10" dirty="0">
                <a:latin typeface="Book Antiqua"/>
                <a:cs typeface="Book Antiqua"/>
              </a:rPr>
              <a:t>business</a:t>
            </a:r>
            <a:r>
              <a:rPr sz="2400" b="1" spc="-145" dirty="0">
                <a:latin typeface="Book Antiqua"/>
                <a:cs typeface="Book Antiqua"/>
              </a:rPr>
              <a:t> </a:t>
            </a:r>
            <a:r>
              <a:rPr sz="2400" b="1" dirty="0">
                <a:latin typeface="Book Antiqua"/>
                <a:cs typeface="Book Antiqua"/>
              </a:rPr>
              <a:t>receipt.</a:t>
            </a:r>
            <a:endParaRPr sz="2400">
              <a:latin typeface="Book Antiqua"/>
              <a:cs typeface="Book Antiqua"/>
            </a:endParaRPr>
          </a:p>
          <a:p>
            <a:pPr>
              <a:lnSpc>
                <a:spcPct val="100000"/>
              </a:lnSpc>
              <a:spcBef>
                <a:spcPts val="25"/>
              </a:spcBef>
            </a:pPr>
            <a:endParaRPr sz="3400">
              <a:latin typeface="Times New Roman"/>
              <a:cs typeface="Times New Roman"/>
            </a:endParaRPr>
          </a:p>
          <a:p>
            <a:pPr marL="355600" marR="17145" indent="-343535" algn="just">
              <a:lnSpc>
                <a:spcPct val="100400"/>
              </a:lnSpc>
              <a:buFont typeface="Wingdings"/>
              <a:buChar char=""/>
              <a:tabLst>
                <a:tab pos="356235" algn="l"/>
              </a:tabLst>
            </a:pPr>
            <a:r>
              <a:rPr sz="2400" dirty="0">
                <a:latin typeface="Book Antiqua"/>
                <a:cs typeface="Book Antiqua"/>
              </a:rPr>
              <a:t>When an </a:t>
            </a:r>
            <a:r>
              <a:rPr sz="2400" spc="-10" dirty="0">
                <a:latin typeface="Book Antiqua"/>
                <a:cs typeface="Book Antiqua"/>
              </a:rPr>
              <a:t>amount </a:t>
            </a:r>
            <a:r>
              <a:rPr sz="2400" spc="-15" dirty="0">
                <a:latin typeface="Book Antiqua"/>
                <a:cs typeface="Book Antiqua"/>
              </a:rPr>
              <a:t>is </a:t>
            </a:r>
            <a:r>
              <a:rPr sz="2400" spc="-10" dirty="0">
                <a:latin typeface="Book Antiqua"/>
                <a:cs typeface="Book Antiqua"/>
              </a:rPr>
              <a:t>credited </a:t>
            </a:r>
            <a:r>
              <a:rPr sz="2400" spc="-15" dirty="0">
                <a:latin typeface="Book Antiqua"/>
                <a:cs typeface="Book Antiqua"/>
              </a:rPr>
              <a:t>in </a:t>
            </a:r>
            <a:r>
              <a:rPr sz="2400" dirty="0">
                <a:latin typeface="Book Antiqua"/>
                <a:cs typeface="Book Antiqua"/>
              </a:rPr>
              <a:t>business </a:t>
            </a:r>
            <a:r>
              <a:rPr sz="2400" spc="-5" dirty="0">
                <a:latin typeface="Book Antiqua"/>
                <a:cs typeface="Book Antiqua"/>
              </a:rPr>
              <a:t>books, </a:t>
            </a:r>
            <a:r>
              <a:rPr sz="2400" spc="-15" dirty="0">
                <a:latin typeface="Book Antiqua"/>
                <a:cs typeface="Book Antiqua"/>
              </a:rPr>
              <a:t>it is </a:t>
            </a:r>
            <a:r>
              <a:rPr sz="2400" spc="20" dirty="0">
                <a:latin typeface="Book Antiqua"/>
                <a:cs typeface="Book Antiqua"/>
              </a:rPr>
              <a:t>not </a:t>
            </a:r>
            <a:r>
              <a:rPr sz="2400" dirty="0">
                <a:latin typeface="Book Antiqua"/>
                <a:cs typeface="Book Antiqua"/>
              </a:rPr>
              <a:t>an  unreasonable inference </a:t>
            </a:r>
            <a:r>
              <a:rPr sz="2400" spc="-20" dirty="0">
                <a:latin typeface="Book Antiqua"/>
                <a:cs typeface="Book Antiqua"/>
              </a:rPr>
              <a:t>to </a:t>
            </a:r>
            <a:r>
              <a:rPr sz="2400" spc="15" dirty="0">
                <a:latin typeface="Book Antiqua"/>
                <a:cs typeface="Book Antiqua"/>
              </a:rPr>
              <a:t>draw </a:t>
            </a:r>
            <a:r>
              <a:rPr sz="2400" spc="-5" dirty="0">
                <a:latin typeface="Book Antiqua"/>
                <a:cs typeface="Book Antiqua"/>
              </a:rPr>
              <a:t>that </a:t>
            </a:r>
            <a:r>
              <a:rPr sz="2400" spc="25" dirty="0">
                <a:latin typeface="Book Antiqua"/>
                <a:cs typeface="Book Antiqua"/>
              </a:rPr>
              <a:t>it </a:t>
            </a:r>
            <a:r>
              <a:rPr sz="2400" spc="-15" dirty="0">
                <a:latin typeface="Book Antiqua"/>
                <a:cs typeface="Book Antiqua"/>
              </a:rPr>
              <a:t>is </a:t>
            </a:r>
            <a:r>
              <a:rPr sz="2400" dirty="0">
                <a:latin typeface="Book Antiqua"/>
                <a:cs typeface="Book Antiqua"/>
              </a:rPr>
              <a:t>a </a:t>
            </a:r>
            <a:r>
              <a:rPr sz="2400" spc="-5" dirty="0">
                <a:latin typeface="Book Antiqua"/>
                <a:cs typeface="Book Antiqua"/>
              </a:rPr>
              <a:t>receipt </a:t>
            </a:r>
            <a:r>
              <a:rPr sz="2400" spc="20" dirty="0">
                <a:latin typeface="Book Antiqua"/>
                <a:cs typeface="Book Antiqua"/>
              </a:rPr>
              <a:t>from  </a:t>
            </a:r>
            <a:r>
              <a:rPr sz="2400" spc="5" dirty="0">
                <a:latin typeface="Book Antiqua"/>
                <a:cs typeface="Book Antiqua"/>
              </a:rPr>
              <a:t>business,</a:t>
            </a:r>
            <a:endParaRPr sz="2400">
              <a:latin typeface="Book Antiqua"/>
              <a:cs typeface="Book Antiqua"/>
            </a:endParaRPr>
          </a:p>
          <a:p>
            <a:pPr>
              <a:lnSpc>
                <a:spcPct val="100000"/>
              </a:lnSpc>
              <a:spcBef>
                <a:spcPts val="50"/>
              </a:spcBef>
              <a:buFont typeface="Wingdings"/>
              <a:buChar char=""/>
            </a:pPr>
            <a:endParaRPr sz="3450">
              <a:latin typeface="Times New Roman"/>
              <a:cs typeface="Times New Roman"/>
            </a:endParaRPr>
          </a:p>
          <a:p>
            <a:pPr marL="355600" marR="6350" indent="-343535" algn="just">
              <a:lnSpc>
                <a:spcPct val="100400"/>
              </a:lnSpc>
              <a:buFont typeface="Wingdings"/>
              <a:buChar char=""/>
              <a:tabLst>
                <a:tab pos="356235" algn="l"/>
              </a:tabLst>
            </a:pPr>
            <a:r>
              <a:rPr sz="2400" spc="-15" dirty="0">
                <a:latin typeface="Book Antiqua"/>
                <a:cs typeface="Book Antiqua"/>
              </a:rPr>
              <a:t>if</a:t>
            </a:r>
            <a:r>
              <a:rPr sz="2400" spc="570" dirty="0">
                <a:latin typeface="Book Antiqua"/>
                <a:cs typeface="Book Antiqua"/>
              </a:rPr>
              <a:t> </a:t>
            </a:r>
            <a:r>
              <a:rPr sz="2400" spc="-5" dirty="0">
                <a:latin typeface="Book Antiqua"/>
                <a:cs typeface="Book Antiqua"/>
              </a:rPr>
              <a:t>the </a:t>
            </a:r>
            <a:r>
              <a:rPr sz="2400" spc="-10" dirty="0">
                <a:latin typeface="Book Antiqua"/>
                <a:cs typeface="Book Antiqua"/>
              </a:rPr>
              <a:t>explanation given </a:t>
            </a:r>
            <a:r>
              <a:rPr sz="2400" spc="10" dirty="0">
                <a:latin typeface="Book Antiqua"/>
                <a:cs typeface="Book Antiqua"/>
              </a:rPr>
              <a:t>by </a:t>
            </a:r>
            <a:r>
              <a:rPr sz="2400" spc="-5" dirty="0">
                <a:latin typeface="Book Antiqua"/>
                <a:cs typeface="Book Antiqua"/>
              </a:rPr>
              <a:t>the </a:t>
            </a:r>
            <a:r>
              <a:rPr sz="2400" spc="-10" dirty="0">
                <a:latin typeface="Book Antiqua"/>
                <a:cs typeface="Book Antiqua"/>
              </a:rPr>
              <a:t>assessee </a:t>
            </a:r>
            <a:r>
              <a:rPr sz="2400" dirty="0">
                <a:latin typeface="Book Antiqua"/>
                <a:cs typeface="Book Antiqua"/>
              </a:rPr>
              <a:t>as </a:t>
            </a:r>
            <a:r>
              <a:rPr sz="2400" spc="-20" dirty="0">
                <a:latin typeface="Book Antiqua"/>
                <a:cs typeface="Book Antiqua"/>
              </a:rPr>
              <a:t>to </a:t>
            </a:r>
            <a:r>
              <a:rPr sz="2400" spc="-5" dirty="0">
                <a:latin typeface="Book Antiqua"/>
                <a:cs typeface="Book Antiqua"/>
              </a:rPr>
              <a:t>how the  </a:t>
            </a:r>
            <a:r>
              <a:rPr sz="2400" spc="-15" dirty="0">
                <a:latin typeface="Book Antiqua"/>
                <a:cs typeface="Book Antiqua"/>
              </a:rPr>
              <a:t>amounts </a:t>
            </a:r>
            <a:r>
              <a:rPr sz="2400" spc="-10" dirty="0">
                <a:latin typeface="Book Antiqua"/>
                <a:cs typeface="Book Antiqua"/>
              </a:rPr>
              <a:t>came </a:t>
            </a:r>
            <a:r>
              <a:rPr sz="2400" spc="20" dirty="0">
                <a:latin typeface="Book Antiqua"/>
                <a:cs typeface="Book Antiqua"/>
              </a:rPr>
              <a:t>to </a:t>
            </a:r>
            <a:r>
              <a:rPr sz="2400" spc="10" dirty="0">
                <a:latin typeface="Book Antiqua"/>
                <a:cs typeface="Book Antiqua"/>
              </a:rPr>
              <a:t>be </a:t>
            </a:r>
            <a:r>
              <a:rPr sz="2400" spc="-15" dirty="0">
                <a:latin typeface="Book Antiqua"/>
                <a:cs typeface="Book Antiqua"/>
              </a:rPr>
              <a:t>received is </a:t>
            </a:r>
            <a:r>
              <a:rPr sz="2400" spc="-10" dirty="0">
                <a:latin typeface="Book Antiqua"/>
                <a:cs typeface="Book Antiqua"/>
              </a:rPr>
              <a:t>rejected </a:t>
            </a:r>
            <a:r>
              <a:rPr sz="2400" spc="10" dirty="0">
                <a:latin typeface="Book Antiqua"/>
                <a:cs typeface="Book Antiqua"/>
              </a:rPr>
              <a:t>by </a:t>
            </a:r>
            <a:r>
              <a:rPr sz="2400" spc="-10" dirty="0">
                <a:latin typeface="Book Antiqua"/>
                <a:cs typeface="Book Antiqua"/>
              </a:rPr>
              <a:t>all </a:t>
            </a:r>
            <a:r>
              <a:rPr sz="2400" spc="-5" dirty="0">
                <a:latin typeface="Book Antiqua"/>
                <a:cs typeface="Book Antiqua"/>
              </a:rPr>
              <a:t>the </a:t>
            </a:r>
            <a:r>
              <a:rPr sz="2400" spc="-15" dirty="0">
                <a:latin typeface="Book Antiqua"/>
                <a:cs typeface="Book Antiqua"/>
              </a:rPr>
              <a:t>income-  tax authorities </a:t>
            </a:r>
            <a:r>
              <a:rPr sz="2400">
                <a:latin typeface="Book Antiqua"/>
                <a:cs typeface="Book Antiqua"/>
              </a:rPr>
              <a:t>as</a:t>
            </a:r>
            <a:r>
              <a:rPr sz="2400" spc="-390">
                <a:latin typeface="Book Antiqua"/>
                <a:cs typeface="Book Antiqua"/>
              </a:rPr>
              <a:t> </a:t>
            </a:r>
            <a:r>
              <a:rPr sz="2400" spc="-5" smtClean="0">
                <a:latin typeface="Book Antiqua"/>
                <a:cs typeface="Book Antiqua"/>
              </a:rPr>
              <a:t>untenable</a:t>
            </a:r>
            <a:endParaRPr lang="en-US" sz="2400" spc="-5" dirty="0" smtClean="0">
              <a:latin typeface="Book Antiqua"/>
              <a:cs typeface="Book Antiqua"/>
            </a:endParaRPr>
          </a:p>
          <a:p>
            <a:pPr marL="355600" marR="6350" indent="-343535" algn="just">
              <a:lnSpc>
                <a:spcPct val="100400"/>
              </a:lnSpc>
              <a:buFont typeface="Wingdings"/>
              <a:buChar char=""/>
              <a:tabLst>
                <a:tab pos="356235" algn="l"/>
              </a:tabLst>
            </a:pPr>
            <a:endParaRPr lang="en-US" sz="2400" spc="-5" dirty="0" smtClean="0">
              <a:latin typeface="Book Antiqua"/>
              <a:cs typeface="Book Antiqua"/>
            </a:endParaRPr>
          </a:p>
          <a:p>
            <a:pPr marL="355600" marR="6350" indent="-343535" algn="just">
              <a:lnSpc>
                <a:spcPct val="100400"/>
              </a:lnSpc>
              <a:buFont typeface="Wingdings"/>
              <a:buChar char=""/>
              <a:tabLst>
                <a:tab pos="356235" algn="l"/>
              </a:tabLst>
            </a:pPr>
            <a:r>
              <a:rPr lang="en-IN" sz="2400" b="1" i="1" spc="-15" dirty="0" err="1" smtClean="0">
                <a:latin typeface="Book Antiqua"/>
                <a:cs typeface="Book Antiqua"/>
              </a:rPr>
              <a:t>Lakhmichand</a:t>
            </a:r>
            <a:r>
              <a:rPr lang="en-IN" sz="2400" b="1" i="1" spc="-15" dirty="0" smtClean="0">
                <a:latin typeface="Book Antiqua"/>
                <a:cs typeface="Book Antiqua"/>
              </a:rPr>
              <a:t> </a:t>
            </a:r>
            <a:r>
              <a:rPr lang="en-IN" sz="2400" b="1" i="1" spc="-15" dirty="0" err="1" smtClean="0">
                <a:latin typeface="Book Antiqua"/>
                <a:cs typeface="Book Antiqua"/>
              </a:rPr>
              <a:t>Baijnath</a:t>
            </a:r>
            <a:r>
              <a:rPr lang="en-IN" sz="2400" b="1" i="1" spc="-15" dirty="0" smtClean="0">
                <a:latin typeface="Book Antiqua"/>
                <a:cs typeface="Book Antiqua"/>
              </a:rPr>
              <a:t> V. Cit [1959] 35 </a:t>
            </a:r>
            <a:r>
              <a:rPr lang="en-IN" sz="2400" b="1" i="1" spc="-15" dirty="0" err="1" smtClean="0">
                <a:latin typeface="Book Antiqua"/>
                <a:cs typeface="Book Antiqua"/>
              </a:rPr>
              <a:t>Itr</a:t>
            </a:r>
            <a:r>
              <a:rPr lang="en-IN" sz="2400" b="1" i="1" spc="-15" dirty="0" smtClean="0">
                <a:latin typeface="Book Antiqua"/>
                <a:cs typeface="Book Antiqua"/>
              </a:rPr>
              <a:t> 416 (Sc</a:t>
            </a:r>
            <a:r>
              <a:rPr lang="en-IN" sz="2400" spc="-15" dirty="0" smtClean="0">
                <a:latin typeface="Book Antiqua"/>
                <a:cs typeface="Book Antiqua"/>
              </a:rPr>
              <a:t>).</a:t>
            </a:r>
            <a:endParaRPr lang="en-IN" sz="2400" spc="-15" dirty="0">
              <a:latin typeface="Book Antiqua"/>
              <a:cs typeface="Book Antiqu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41" y="210437"/>
            <a:ext cx="8771255" cy="5716821"/>
          </a:xfrm>
          <a:prstGeom prst="rect">
            <a:avLst/>
          </a:prstGeom>
        </p:spPr>
        <p:txBody>
          <a:bodyPr vert="horz" wrap="square" lIns="0" tIns="16510" rIns="0" bIns="0" rtlCol="0">
            <a:spAutoFit/>
          </a:bodyPr>
          <a:lstStyle/>
          <a:p>
            <a:pPr marL="775970">
              <a:lnSpc>
                <a:spcPct val="100000"/>
              </a:lnSpc>
              <a:spcBef>
                <a:spcPts val="130"/>
              </a:spcBef>
            </a:pPr>
            <a:r>
              <a:rPr sz="3200" b="1" u="heavy" dirty="0">
                <a:uFill>
                  <a:solidFill>
                    <a:srgbClr val="000000"/>
                  </a:solidFill>
                </a:uFill>
                <a:latin typeface="Palatino Linotype"/>
                <a:cs typeface="Palatino Linotype"/>
              </a:rPr>
              <a:t>CASH </a:t>
            </a:r>
            <a:r>
              <a:rPr sz="3200" b="1" u="heavy" spc="15" dirty="0">
                <a:uFill>
                  <a:solidFill>
                    <a:srgbClr val="000000"/>
                  </a:solidFill>
                </a:uFill>
                <a:latin typeface="Palatino Linotype"/>
                <a:cs typeface="Palatino Linotype"/>
              </a:rPr>
              <a:t>DEPOSIT </a:t>
            </a:r>
            <a:r>
              <a:rPr sz="3200" b="1" u="heavy" spc="25" dirty="0">
                <a:uFill>
                  <a:solidFill>
                    <a:srgbClr val="000000"/>
                  </a:solidFill>
                </a:uFill>
                <a:latin typeface="Palatino Linotype"/>
                <a:cs typeface="Palatino Linotype"/>
              </a:rPr>
              <a:t>IN </a:t>
            </a:r>
            <a:r>
              <a:rPr sz="3200" b="1" u="heavy" spc="5" dirty="0">
                <a:uFill>
                  <a:solidFill>
                    <a:srgbClr val="000000"/>
                  </a:solidFill>
                </a:uFill>
                <a:latin typeface="Palatino Linotype"/>
                <a:cs typeface="Palatino Linotype"/>
              </a:rPr>
              <a:t>BANK</a:t>
            </a:r>
            <a:r>
              <a:rPr sz="3200" b="1" u="heavy" spc="-320" dirty="0">
                <a:uFill>
                  <a:solidFill>
                    <a:srgbClr val="000000"/>
                  </a:solidFill>
                </a:uFill>
                <a:latin typeface="Palatino Linotype"/>
                <a:cs typeface="Palatino Linotype"/>
              </a:rPr>
              <a:t> </a:t>
            </a:r>
            <a:r>
              <a:rPr sz="3200" b="1" u="heavy" spc="-25" dirty="0">
                <a:uFill>
                  <a:solidFill>
                    <a:srgbClr val="000000"/>
                  </a:solidFill>
                </a:uFill>
                <a:latin typeface="Palatino Linotype"/>
                <a:cs typeface="Palatino Linotype"/>
              </a:rPr>
              <a:t>ACCOUNT.</a:t>
            </a:r>
            <a:endParaRPr sz="3200">
              <a:latin typeface="Palatino Linotype"/>
              <a:cs typeface="Palatino Linotype"/>
            </a:endParaRPr>
          </a:p>
          <a:p>
            <a:pPr marL="12700">
              <a:lnSpc>
                <a:spcPct val="100000"/>
              </a:lnSpc>
              <a:spcBef>
                <a:spcPts val="2945"/>
              </a:spcBef>
            </a:pPr>
            <a:r>
              <a:rPr sz="3200" b="1" u="sng" spc="20" smtClean="0">
                <a:latin typeface="Book Antiqua"/>
                <a:cs typeface="Book Antiqua"/>
              </a:rPr>
              <a:t>Taxing</a:t>
            </a:r>
            <a:r>
              <a:rPr sz="3200" b="1" u="sng" spc="-120" smtClean="0">
                <a:latin typeface="Book Antiqua"/>
                <a:cs typeface="Book Antiqua"/>
              </a:rPr>
              <a:t> </a:t>
            </a:r>
            <a:r>
              <a:rPr sz="3200" b="1" u="sng" dirty="0">
                <a:latin typeface="Book Antiqua"/>
                <a:cs typeface="Book Antiqua"/>
              </a:rPr>
              <a:t>provisions:</a:t>
            </a:r>
            <a:endParaRPr sz="3200" u="sng">
              <a:latin typeface="Book Antiqua"/>
              <a:cs typeface="Book Antiqua"/>
            </a:endParaRPr>
          </a:p>
          <a:p>
            <a:pPr marL="12700">
              <a:lnSpc>
                <a:spcPct val="100000"/>
              </a:lnSpc>
            </a:pPr>
            <a:endParaRPr lang="en-US" sz="3200" spc="15" dirty="0" smtClean="0">
              <a:latin typeface="Book Antiqua"/>
              <a:cs typeface="Book Antiqua"/>
            </a:endParaRPr>
          </a:p>
          <a:p>
            <a:pPr marL="12700">
              <a:lnSpc>
                <a:spcPct val="100000"/>
              </a:lnSpc>
            </a:pPr>
            <a:r>
              <a:rPr sz="3200" spc="15" smtClean="0">
                <a:latin typeface="Book Antiqua"/>
                <a:cs typeface="Book Antiqua"/>
              </a:rPr>
              <a:t>Section </a:t>
            </a:r>
            <a:r>
              <a:rPr sz="3200" spc="30" dirty="0">
                <a:latin typeface="Book Antiqua"/>
                <a:cs typeface="Book Antiqua"/>
              </a:rPr>
              <a:t>68 </a:t>
            </a:r>
            <a:r>
              <a:rPr sz="3200" spc="10" dirty="0">
                <a:latin typeface="Book Antiqua"/>
                <a:cs typeface="Book Antiqua"/>
              </a:rPr>
              <a:t>- Cash</a:t>
            </a:r>
            <a:r>
              <a:rPr sz="3200" spc="-260" dirty="0">
                <a:latin typeface="Book Antiqua"/>
                <a:cs typeface="Book Antiqua"/>
              </a:rPr>
              <a:t> </a:t>
            </a:r>
            <a:r>
              <a:rPr sz="3200" spc="15" dirty="0">
                <a:latin typeface="Book Antiqua"/>
                <a:cs typeface="Book Antiqua"/>
              </a:rPr>
              <a:t>credit</a:t>
            </a:r>
            <a:endParaRPr sz="3200">
              <a:latin typeface="Book Antiqua"/>
              <a:cs typeface="Book Antiqua"/>
            </a:endParaRPr>
          </a:p>
          <a:p>
            <a:pPr marL="12700" marR="1877695">
              <a:lnSpc>
                <a:spcPct val="240600"/>
              </a:lnSpc>
            </a:pPr>
            <a:r>
              <a:rPr sz="3200" spc="15" dirty="0">
                <a:latin typeface="Book Antiqua"/>
                <a:cs typeface="Book Antiqua"/>
              </a:rPr>
              <a:t>Section </a:t>
            </a:r>
            <a:r>
              <a:rPr sz="3200" spc="30" dirty="0">
                <a:latin typeface="Book Antiqua"/>
                <a:cs typeface="Book Antiqua"/>
              </a:rPr>
              <a:t>69 </a:t>
            </a:r>
            <a:r>
              <a:rPr sz="3200" spc="5" dirty="0">
                <a:latin typeface="Book Antiqua"/>
                <a:cs typeface="Book Antiqua"/>
              </a:rPr>
              <a:t>- </a:t>
            </a:r>
            <a:r>
              <a:rPr sz="3200" spc="20" dirty="0">
                <a:latin typeface="Book Antiqua"/>
                <a:cs typeface="Book Antiqua"/>
              </a:rPr>
              <a:t>Unexplained </a:t>
            </a:r>
            <a:r>
              <a:rPr sz="3200" spc="5">
                <a:latin typeface="Book Antiqua"/>
                <a:cs typeface="Book Antiqua"/>
              </a:rPr>
              <a:t>Investments  </a:t>
            </a:r>
            <a:r>
              <a:rPr sz="3200" spc="15" smtClean="0">
                <a:latin typeface="Book Antiqua"/>
                <a:cs typeface="Book Antiqua"/>
              </a:rPr>
              <a:t>Section</a:t>
            </a:r>
            <a:r>
              <a:rPr sz="3200" spc="-130" smtClean="0">
                <a:latin typeface="Book Antiqua"/>
                <a:cs typeface="Book Antiqua"/>
              </a:rPr>
              <a:t> </a:t>
            </a:r>
            <a:r>
              <a:rPr sz="3200" spc="35" dirty="0">
                <a:latin typeface="Book Antiqua"/>
                <a:cs typeface="Book Antiqua"/>
              </a:rPr>
              <a:t>69A</a:t>
            </a:r>
            <a:r>
              <a:rPr sz="3200" spc="-85" dirty="0">
                <a:latin typeface="Book Antiqua"/>
                <a:cs typeface="Book Antiqua"/>
              </a:rPr>
              <a:t> </a:t>
            </a:r>
            <a:r>
              <a:rPr sz="3200" spc="5" dirty="0">
                <a:latin typeface="Book Antiqua"/>
                <a:cs typeface="Book Antiqua"/>
              </a:rPr>
              <a:t>-</a:t>
            </a:r>
            <a:r>
              <a:rPr sz="3200" spc="-75" dirty="0">
                <a:latin typeface="Book Antiqua"/>
                <a:cs typeface="Book Antiqua"/>
              </a:rPr>
              <a:t> </a:t>
            </a:r>
            <a:r>
              <a:rPr sz="3200" spc="20" dirty="0">
                <a:latin typeface="Book Antiqua"/>
                <a:cs typeface="Book Antiqua"/>
              </a:rPr>
              <a:t>Unexplained</a:t>
            </a:r>
            <a:r>
              <a:rPr sz="3200" spc="-210" dirty="0">
                <a:latin typeface="Book Antiqua"/>
                <a:cs typeface="Book Antiqua"/>
              </a:rPr>
              <a:t> </a:t>
            </a:r>
            <a:r>
              <a:rPr sz="3200" spc="15" dirty="0">
                <a:latin typeface="Book Antiqua"/>
                <a:cs typeface="Book Antiqua"/>
              </a:rPr>
              <a:t>Money</a:t>
            </a:r>
            <a:r>
              <a:rPr sz="3200" spc="-114" dirty="0">
                <a:latin typeface="Book Antiqua"/>
                <a:cs typeface="Book Antiqua"/>
              </a:rPr>
              <a:t> </a:t>
            </a:r>
            <a:r>
              <a:rPr sz="3200" spc="10" dirty="0">
                <a:latin typeface="Book Antiqua"/>
                <a:cs typeface="Book Antiqua"/>
              </a:rPr>
              <a:t>etc.</a:t>
            </a:r>
            <a:endParaRPr sz="3200">
              <a:latin typeface="Book Antiqua"/>
              <a:cs typeface="Book Antiqua"/>
            </a:endParaRPr>
          </a:p>
          <a:p>
            <a:pPr marL="12700">
              <a:lnSpc>
                <a:spcPct val="100000"/>
              </a:lnSpc>
            </a:pPr>
            <a:endParaRPr lang="en-US" sz="3200" spc="15" dirty="0" smtClean="0">
              <a:latin typeface="Book Antiqua"/>
              <a:cs typeface="Book Antiqua"/>
            </a:endParaRPr>
          </a:p>
          <a:p>
            <a:pPr marL="12700">
              <a:lnSpc>
                <a:spcPct val="100000"/>
              </a:lnSpc>
            </a:pPr>
            <a:r>
              <a:rPr sz="3200" spc="15" smtClean="0">
                <a:latin typeface="Book Antiqua"/>
                <a:cs typeface="Book Antiqua"/>
              </a:rPr>
              <a:t>Section </a:t>
            </a:r>
            <a:r>
              <a:rPr sz="3200" spc="35" dirty="0">
                <a:latin typeface="Book Antiqua"/>
                <a:cs typeface="Book Antiqua"/>
              </a:rPr>
              <a:t>69B </a:t>
            </a:r>
            <a:r>
              <a:rPr sz="3200" spc="5" dirty="0">
                <a:latin typeface="Book Antiqua"/>
                <a:cs typeface="Book Antiqua"/>
              </a:rPr>
              <a:t>- Investments </a:t>
            </a:r>
            <a:r>
              <a:rPr sz="3200" spc="10" dirty="0">
                <a:latin typeface="Book Antiqua"/>
                <a:cs typeface="Book Antiqua"/>
              </a:rPr>
              <a:t>etc. </a:t>
            </a:r>
            <a:r>
              <a:rPr sz="3200" spc="-5" dirty="0">
                <a:latin typeface="Book Antiqua"/>
                <a:cs typeface="Book Antiqua"/>
              </a:rPr>
              <a:t>not </a:t>
            </a:r>
            <a:r>
              <a:rPr sz="3200" spc="20" dirty="0">
                <a:latin typeface="Book Antiqua"/>
                <a:cs typeface="Book Antiqua"/>
              </a:rPr>
              <a:t>fully</a:t>
            </a:r>
            <a:r>
              <a:rPr sz="3200" spc="-530" dirty="0">
                <a:latin typeface="Book Antiqua"/>
                <a:cs typeface="Book Antiqua"/>
              </a:rPr>
              <a:t> </a:t>
            </a:r>
            <a:r>
              <a:rPr sz="3200" spc="10" dirty="0">
                <a:latin typeface="Book Antiqua"/>
                <a:cs typeface="Book Antiqua"/>
              </a:rPr>
              <a:t>disclosed</a:t>
            </a:r>
            <a:endParaRPr sz="3200">
              <a:latin typeface="Book Antiqua"/>
              <a:cs typeface="Book Antiqua"/>
            </a:endParaRPr>
          </a:p>
        </p:txBody>
      </p:sp>
      <p:pic>
        <p:nvPicPr>
          <p:cNvPr id="48130" name="Picture 2" descr="Image result for cash deposit in bank"/>
          <p:cNvPicPr>
            <a:picLocks noChangeAspect="1" noChangeArrowheads="1"/>
          </p:cNvPicPr>
          <p:nvPr/>
        </p:nvPicPr>
        <p:blipFill>
          <a:blip r:embed="rId2" cstate="print"/>
          <a:srcRect/>
          <a:stretch>
            <a:fillRect/>
          </a:stretch>
        </p:blipFill>
        <p:spPr bwMode="auto">
          <a:xfrm>
            <a:off x="4857752" y="642918"/>
            <a:ext cx="3929059" cy="2143140"/>
          </a:xfrm>
          <a:prstGeom prst="ellipse">
            <a:avLst/>
          </a:prstGeom>
          <a:ln>
            <a:noFill/>
          </a:ln>
          <a:effectLst>
            <a:softEdge rad="112500"/>
          </a:effectLst>
        </p:spPr>
      </p:pic>
      <p:sp>
        <p:nvSpPr>
          <p:cNvPr id="6" name="Footer Placeholder 5"/>
          <p:cNvSpPr>
            <a:spLocks noGrp="1"/>
          </p:cNvSpPr>
          <p:nvPr>
            <p:ph type="ftr" sz="quarter" idx="11"/>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9144000" cy="548640"/>
          </a:xfrm>
        </p:spPr>
        <p:txBody>
          <a:bodyPr>
            <a:normAutofit fontScale="90000"/>
          </a:bodyPr>
          <a:lstStyle/>
          <a:p>
            <a:pPr algn="ctr"/>
            <a:r>
              <a:rPr lang="en-US" b="1" u="sng" dirty="0" smtClean="0">
                <a:latin typeface="Times New Roman" pitchFamily="18" charset="0"/>
                <a:cs typeface="Times New Roman" pitchFamily="18" charset="0"/>
              </a:rPr>
              <a:t>IT DEPARTMENT CHECKLIST TO TRACE UNACCOUNTED DEMONETISATION CASH</a:t>
            </a:r>
            <a:endParaRPr lang="en-IN" b="1" u="sng"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822961" y="1100629"/>
            <a:ext cx="7520940" cy="5757371"/>
          </a:xfrm>
        </p:spPr>
        <p:txBody>
          <a:bodyPr>
            <a:normAutofit lnSpcReduction="10000"/>
          </a:bodyPr>
          <a:lstStyle/>
          <a:p>
            <a:endParaRPr lang="en-US" sz="2000" u="sng" dirty="0" smtClean="0">
              <a:latin typeface="Times New Roman" pitchFamily="18" charset="0"/>
              <a:cs typeface="Times New Roman" pitchFamily="18" charset="0"/>
            </a:endParaRPr>
          </a:p>
          <a:p>
            <a:pPr>
              <a:buNone/>
            </a:pPr>
            <a:r>
              <a:rPr lang="en-US" sz="2800" b="1" u="sng" dirty="0" smtClean="0">
                <a:latin typeface="Times New Roman" pitchFamily="18" charset="0"/>
                <a:cs typeface="Times New Roman" pitchFamily="18" charset="0"/>
              </a:rPr>
              <a:t>Salient Features of Check List</a:t>
            </a:r>
            <a:endParaRPr lang="en-US" sz="2800" b="1" dirty="0" smtClean="0">
              <a:latin typeface="Times New Roman" pitchFamily="18" charset="0"/>
              <a:cs typeface="Times New Roman" pitchFamily="18" charset="0"/>
            </a:endParaRP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All Unaccounted Cash Deposits made between 9</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Nov, 2016 and 31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Dec, 2016 to be examined</a:t>
            </a:r>
          </a:p>
          <a:p>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If tax paid disputes amount has to be checked with the bank</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Return filing Compliance</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TI of Tax payer in 2016-17 </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GTI including exempt income of taxpayer in FY 2016-17</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 of tax deposit to GTI ( including exempt income)</a:t>
            </a:r>
          </a:p>
          <a:p>
            <a:pPr>
              <a:buNone/>
            </a:pPr>
            <a:endParaRPr lang="en-US" sz="2000" dirty="0" smtClean="0">
              <a:latin typeface="Times New Roman" pitchFamily="18" charset="0"/>
              <a:cs typeface="Times New Roman" pitchFamily="18" charset="0"/>
            </a:endParaRPr>
          </a:p>
          <a:p>
            <a:pPr>
              <a:buFont typeface="Wingdings" pitchFamily="2" charset="2"/>
              <a:buChar char="q"/>
            </a:pPr>
            <a:endParaRPr lang="en-US" sz="2000" dirty="0" smtClean="0">
              <a:latin typeface="Times New Roman" pitchFamily="18" charset="0"/>
              <a:cs typeface="Times New Roman" pitchFamily="18" charset="0"/>
            </a:endParaRPr>
          </a:p>
          <a:p>
            <a:endParaRPr lang="en-IN" dirty="0"/>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24" y="1071546"/>
            <a:ext cx="7858180" cy="5214974"/>
          </a:xfrm>
        </p:spPr>
        <p:txBody>
          <a:bodyPr>
            <a:normAutofit/>
          </a:bodyPr>
          <a:lstStyle/>
          <a:p>
            <a:pPr algn="ctr">
              <a:buNone/>
            </a:pPr>
            <a:r>
              <a:rPr lang="en-US" sz="2800" b="1" u="sng" dirty="0" smtClean="0">
                <a:latin typeface="Times New Roman" pitchFamily="18" charset="0"/>
                <a:cs typeface="Times New Roman" pitchFamily="18" charset="0"/>
              </a:rPr>
              <a:t>Salient Features of Check List</a:t>
            </a:r>
          </a:p>
          <a:p>
            <a:endParaRPr lang="en-US"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AO to look into the nature of deposit after assessing the explanation provided by the tax payer</a:t>
            </a:r>
          </a:p>
          <a:p>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Vis a </a:t>
            </a:r>
            <a:r>
              <a:rPr lang="en-US" sz="2000" dirty="0" err="1" smtClean="0">
                <a:latin typeface="Times New Roman" pitchFamily="18" charset="0"/>
                <a:cs typeface="Times New Roman" pitchFamily="18" charset="0"/>
              </a:rPr>
              <a:t>viz</a:t>
            </a:r>
            <a:r>
              <a:rPr lang="en-US" sz="2000" dirty="0" smtClean="0">
                <a:latin typeface="Times New Roman" pitchFamily="18" charset="0"/>
                <a:cs typeface="Times New Roman" pitchFamily="18" charset="0"/>
              </a:rPr>
              <a:t> quantum of unaccounted deposit according to AO </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Verification check point include whether quarterly VAT Return is revised in the post </a:t>
            </a:r>
            <a:r>
              <a:rPr lang="en-US" sz="2000" dirty="0" err="1" smtClean="0">
                <a:latin typeface="Times New Roman" pitchFamily="18" charset="0"/>
                <a:cs typeface="Times New Roman" pitchFamily="18" charset="0"/>
              </a:rPr>
              <a:t>demonetisation</a:t>
            </a:r>
            <a:r>
              <a:rPr lang="en-US" sz="2000" dirty="0" smtClean="0">
                <a:latin typeface="Times New Roman" pitchFamily="18" charset="0"/>
                <a:cs typeface="Times New Roman" pitchFamily="18" charset="0"/>
              </a:rPr>
              <a:t> period </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If small part of cash is deposited in or withdrawn from the bank despite having huge cash in hand.</a:t>
            </a:r>
          </a:p>
          <a:p>
            <a:pPr>
              <a:buFont typeface="Wingdings" pitchFamily="2" charset="2"/>
              <a:buChar char="q"/>
            </a:pPr>
            <a:endParaRPr lang="en-US" sz="2000" dirty="0" smtClean="0">
              <a:latin typeface="Times New Roman" pitchFamily="18" charset="0"/>
              <a:cs typeface="Times New Roman" pitchFamily="18" charset="0"/>
            </a:endParaRPr>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1100629"/>
            <a:ext cx="7772429" cy="5185891"/>
          </a:xfrm>
        </p:spPr>
        <p:txBody>
          <a:bodyPr>
            <a:normAutofit/>
          </a:bodyPr>
          <a:lstStyle/>
          <a:p>
            <a:pPr algn="ctr">
              <a:buNone/>
            </a:pPr>
            <a:r>
              <a:rPr lang="en-US" b="1" u="sng" dirty="0" smtClean="0">
                <a:latin typeface="Times New Roman" pitchFamily="18" charset="0"/>
                <a:cs typeface="Times New Roman" pitchFamily="18" charset="0"/>
              </a:rPr>
              <a:t>Salient Features of Check List</a:t>
            </a:r>
          </a:p>
          <a:p>
            <a:pPr>
              <a:buNone/>
            </a:pPr>
            <a:endParaRPr lang="en-US" dirty="0" smtClean="0">
              <a:latin typeface="Times New Roman" pitchFamily="18" charset="0"/>
              <a:cs typeface="Times New Roman" pitchFamily="18" charset="0"/>
            </a:endParaRPr>
          </a:p>
          <a:p>
            <a:pPr>
              <a:buFont typeface="Wingdings" pitchFamily="2" charset="2"/>
              <a:buChar char="q"/>
            </a:pPr>
            <a:endParaRPr lang="en-US"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If there is large change in the purchases and sales figures </a:t>
            </a:r>
            <a:r>
              <a:rPr lang="en-US" sz="2000" dirty="0" err="1" smtClean="0">
                <a:latin typeface="Times New Roman" pitchFamily="18" charset="0"/>
                <a:cs typeface="Times New Roman" pitchFamily="18" charset="0"/>
              </a:rPr>
              <a:t>betweeen</a:t>
            </a:r>
            <a:r>
              <a:rPr lang="en-US" sz="2000" dirty="0" smtClean="0">
                <a:latin typeface="Times New Roman" pitchFamily="18" charset="0"/>
                <a:cs typeface="Times New Roman" pitchFamily="18" charset="0"/>
              </a:rPr>
              <a:t> original &amp;n revised returns, the changes are for genuine </a:t>
            </a:r>
            <a:r>
              <a:rPr lang="en-US" sz="2000" dirty="0" err="1" smtClean="0">
                <a:latin typeface="Times New Roman" pitchFamily="18" charset="0"/>
                <a:cs typeface="Times New Roman" pitchFamily="18" charset="0"/>
              </a:rPr>
              <a:t>reasns</a:t>
            </a:r>
            <a:endParaRPr lang="en-US" sz="2000" dirty="0" smtClean="0">
              <a:latin typeface="Times New Roman" pitchFamily="18" charset="0"/>
              <a:cs typeface="Times New Roman" pitchFamily="18" charset="0"/>
            </a:endParaRP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err="1" smtClean="0">
                <a:latin typeface="Times New Roman" pitchFamily="18" charset="0"/>
                <a:cs typeface="Times New Roman" pitchFamily="18" charset="0"/>
              </a:rPr>
              <a:t>Assessemnt</a:t>
            </a:r>
            <a:r>
              <a:rPr lang="en-US" sz="2000" dirty="0" smtClean="0">
                <a:latin typeface="Times New Roman" pitchFamily="18" charset="0"/>
                <a:cs typeface="Times New Roman" pitchFamily="18" charset="0"/>
              </a:rPr>
              <a:t> procedure as per check list include – if books rejected and if additions made under 68 to 69D, whether tax is calculated as per section 115BBE&amp; whether penalty u/s 271AAC have been levied</a:t>
            </a:r>
          </a:p>
          <a:p>
            <a:endParaRPr lang="en-IN"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To examine monthly cash sales and cash deposits from the period April 2016 to Nov 8, 2016</a:t>
            </a:r>
          </a:p>
          <a:p>
            <a:pPr>
              <a:buFont typeface="Wingdings" pitchFamily="2" charset="2"/>
              <a:buChar char="q"/>
            </a:pPr>
            <a:endParaRPr lang="en-IN" dirty="0"/>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9144000" cy="548640"/>
          </a:xfrm>
        </p:spPr>
        <p:txBody>
          <a:bodyPr>
            <a:normAutofit fontScale="90000"/>
          </a:bodyPr>
          <a:lstStyle/>
          <a:p>
            <a:pPr algn="ctr"/>
            <a:r>
              <a:rPr lang="en-US" b="1" u="sng" dirty="0" smtClean="0">
                <a:latin typeface="Times New Roman" pitchFamily="18" charset="0"/>
                <a:cs typeface="Times New Roman" pitchFamily="18" charset="0"/>
              </a:rPr>
              <a:t>Different Scenarios that could arise in tax assessments</a:t>
            </a:r>
            <a:endParaRPr lang="en-IN" b="1" u="sng" dirty="0" smtClean="0">
              <a:latin typeface="Times New Roman" pitchFamily="18" charset="0"/>
              <a:cs typeface="Times New Roman" pitchFamily="18" charset="0"/>
            </a:endParaRPr>
          </a:p>
        </p:txBody>
      </p:sp>
      <p:sp>
        <p:nvSpPr>
          <p:cNvPr id="3" name="Content Placeholder 2"/>
          <p:cNvSpPr>
            <a:spLocks noGrp="1"/>
          </p:cNvSpPr>
          <p:nvPr>
            <p:ph sz="quarter" idx="1"/>
          </p:nvPr>
        </p:nvSpPr>
        <p:spPr>
          <a:xfrm>
            <a:off x="428596" y="1529233"/>
            <a:ext cx="8215370" cy="5328767"/>
          </a:xfrm>
        </p:spPr>
        <p:txBody>
          <a:bodyPr>
            <a:normAutofit/>
          </a:bodyPr>
          <a:lstStyle/>
          <a:p>
            <a:pPr>
              <a:buFont typeface="Wingdings" pitchFamily="2" charset="2"/>
              <a:buChar char="q"/>
            </a:pPr>
            <a:endParaRPr lang="en-US" dirty="0" smtClean="0"/>
          </a:p>
          <a:p>
            <a:pPr>
              <a:buFont typeface="Wingdings" pitchFamily="2" charset="2"/>
              <a:buChar char="q"/>
            </a:pPr>
            <a:r>
              <a:rPr lang="en-US" sz="2000" dirty="0" smtClean="0">
                <a:latin typeface="Times New Roman" pitchFamily="18" charset="0"/>
                <a:cs typeface="Times New Roman" pitchFamily="18" charset="0"/>
              </a:rPr>
              <a:t>No books of accounts to explain cash deposited in banks </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Books of accounts available, but no sufficient cash balance in the books to explain the cash deposits</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Carrying of high cash balance in the books of accounts consistently</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 Increased cash balance prior to deposit of money in the bank</a:t>
            </a:r>
          </a:p>
          <a:p>
            <a:pPr>
              <a:buFont typeface="Wingdings" pitchFamily="2" charset="2"/>
              <a:buChar char="q"/>
            </a:pPr>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9144000" cy="548640"/>
          </a:xfrm>
        </p:spPr>
        <p:txBody>
          <a:bodyPr>
            <a:normAutofit fontScale="90000"/>
          </a:bodyPr>
          <a:lstStyle/>
          <a:p>
            <a:pPr algn="ctr"/>
            <a:r>
              <a:rPr lang="en-US" b="1" u="sng" dirty="0" smtClean="0">
                <a:latin typeface="Times New Roman" pitchFamily="18" charset="0"/>
                <a:cs typeface="Times New Roman" pitchFamily="18" charset="0"/>
              </a:rPr>
              <a:t>Different Scenarios that could arise in tax assessments</a:t>
            </a:r>
            <a:endParaRPr lang="en-IN" dirty="0"/>
          </a:p>
        </p:txBody>
      </p:sp>
      <p:sp>
        <p:nvSpPr>
          <p:cNvPr id="3" name="Content Placeholder 2"/>
          <p:cNvSpPr>
            <a:spLocks noGrp="1"/>
          </p:cNvSpPr>
          <p:nvPr>
            <p:ph sz="quarter" idx="1"/>
          </p:nvPr>
        </p:nvSpPr>
        <p:spPr>
          <a:xfrm>
            <a:off x="428596" y="1100629"/>
            <a:ext cx="8143931" cy="3579849"/>
          </a:xfrm>
        </p:spPr>
        <p:txBody>
          <a:bodyPr>
            <a:noAutofit/>
          </a:bodyPr>
          <a:lstStyle/>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Admission of having transacted in </a:t>
            </a:r>
            <a:r>
              <a:rPr lang="en-US" sz="2000" dirty="0" err="1" smtClean="0">
                <a:latin typeface="Times New Roman" pitchFamily="18" charset="0"/>
                <a:cs typeface="Times New Roman" pitchFamily="18" charset="0"/>
              </a:rPr>
              <a:t>demonetisation</a:t>
            </a:r>
            <a:r>
              <a:rPr lang="en-US" sz="2000" dirty="0" smtClean="0">
                <a:latin typeface="Times New Roman" pitchFamily="18" charset="0"/>
                <a:cs typeface="Times New Roman" pitchFamily="18" charset="0"/>
              </a:rPr>
              <a:t> notes  post 8.11.2016</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Claim of unusual exempted income like agriculture income to explain deposits</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Past saving, Sale of Assets already declared in ITR available as cash balance, Gifts from relatives who has sources etc.,</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Unusual increase in sales for which  VAT Returns have been filed </a:t>
            </a:r>
          </a:p>
          <a:p>
            <a:pPr>
              <a:buFont typeface="Wingdings" pitchFamily="2" charset="2"/>
              <a:buChar char="q"/>
            </a:pPr>
            <a:endParaRPr lang="en-US" sz="2000" dirty="0" smtClean="0">
              <a:latin typeface="Times New Roman" pitchFamily="18" charset="0"/>
              <a:cs typeface="Times New Roman" pitchFamily="18" charset="0"/>
            </a:endParaRPr>
          </a:p>
          <a:p>
            <a:pPr>
              <a:buFont typeface="Wingdings" pitchFamily="2" charset="2"/>
              <a:buChar char="q"/>
            </a:pPr>
            <a:r>
              <a:rPr lang="en-US" sz="2000" dirty="0" smtClean="0">
                <a:latin typeface="Times New Roman" pitchFamily="18" charset="0"/>
                <a:cs typeface="Times New Roman" pitchFamily="18" charset="0"/>
              </a:rPr>
              <a:t>VAT return pending for October 2016 filed originally showing increased sales than usual</a:t>
            </a:r>
          </a:p>
          <a:p>
            <a:pPr>
              <a:buFont typeface="Wingdings" pitchFamily="2" charset="2"/>
              <a:buChar char="q"/>
            </a:pPr>
            <a:endParaRPr lang="en-US" sz="2000" dirty="0" smtClean="0">
              <a:latin typeface="Times New Roman" pitchFamily="18" charset="0"/>
              <a:cs typeface="Times New Roman" pitchFamily="18" charset="0"/>
            </a:endParaRPr>
          </a:p>
          <a:p>
            <a:endParaRPr lang="en-IN" sz="2000" dirty="0"/>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5760"/>
            <a:ext cx="9144000" cy="548640"/>
          </a:xfrm>
        </p:spPr>
        <p:txBody>
          <a:bodyPr>
            <a:normAutofit fontScale="90000"/>
          </a:bodyPr>
          <a:lstStyle/>
          <a:p>
            <a:pPr algn="ctr"/>
            <a:r>
              <a:rPr lang="en-US" b="1" u="sng" dirty="0" smtClean="0">
                <a:latin typeface="Times New Roman" pitchFamily="18" charset="0"/>
                <a:cs typeface="Times New Roman" pitchFamily="18" charset="0"/>
              </a:rPr>
              <a:t>Different Scenarios that could arise in tax assessments</a:t>
            </a:r>
            <a:endParaRPr lang="en-IN" dirty="0"/>
          </a:p>
        </p:txBody>
      </p:sp>
      <p:sp>
        <p:nvSpPr>
          <p:cNvPr id="3" name="Content Placeholder 2"/>
          <p:cNvSpPr>
            <a:spLocks noGrp="1"/>
          </p:cNvSpPr>
          <p:nvPr>
            <p:ph sz="quarter" idx="1"/>
          </p:nvPr>
        </p:nvSpPr>
        <p:spPr>
          <a:xfrm>
            <a:off x="428596" y="1100629"/>
            <a:ext cx="8286808" cy="5543081"/>
          </a:xfrm>
        </p:spPr>
        <p:txBody>
          <a:bodyPr/>
          <a:lstStyle/>
          <a:p>
            <a:pPr>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Income declared year after year  under 44AD/no book maintained cases without books of accounts- whether availability can be claimed </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Cash deposited by others in your account , where identity can also be established</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AO threatening to intimate other agencies of the offence of dealing in </a:t>
            </a:r>
            <a:r>
              <a:rPr lang="en-US" sz="2000" dirty="0" err="1" smtClean="0">
                <a:latin typeface="Times New Roman" pitchFamily="18" charset="0"/>
                <a:cs typeface="Times New Roman" pitchFamily="18" charset="0"/>
              </a:rPr>
              <a:t>demonetised</a:t>
            </a:r>
            <a:r>
              <a:rPr lang="en-US" sz="2000" dirty="0" smtClean="0">
                <a:latin typeface="Times New Roman" pitchFamily="18" charset="0"/>
                <a:cs typeface="Times New Roman" pitchFamily="18" charset="0"/>
              </a:rPr>
              <a:t> notes, where </a:t>
            </a:r>
            <a:r>
              <a:rPr lang="en-US" sz="2000" dirty="0" err="1" smtClean="0">
                <a:latin typeface="Times New Roman" pitchFamily="18" charset="0"/>
                <a:cs typeface="Times New Roman" pitchFamily="18" charset="0"/>
              </a:rPr>
              <a:t>assessee</a:t>
            </a:r>
            <a:r>
              <a:rPr lang="en-US" sz="2000" dirty="0" smtClean="0">
                <a:latin typeface="Times New Roman" pitchFamily="18" charset="0"/>
                <a:cs typeface="Times New Roman" pitchFamily="18" charset="0"/>
              </a:rPr>
              <a:t> admits having dealt with banned notes.</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 Search, post </a:t>
            </a:r>
            <a:r>
              <a:rPr lang="en-US" sz="2000" dirty="0" err="1" smtClean="0">
                <a:latin typeface="Times New Roman" pitchFamily="18" charset="0"/>
                <a:cs typeface="Times New Roman" pitchFamily="18" charset="0"/>
              </a:rPr>
              <a:t>demonetisation</a:t>
            </a:r>
            <a:r>
              <a:rPr lang="en-US" sz="2000" dirty="0" smtClean="0">
                <a:latin typeface="Times New Roman" pitchFamily="18" charset="0"/>
                <a:cs typeface="Times New Roman" pitchFamily="18" charset="0"/>
              </a:rPr>
              <a:t> finds </a:t>
            </a:r>
            <a:r>
              <a:rPr lang="en-US" sz="2000" dirty="0" err="1" smtClean="0">
                <a:latin typeface="Times New Roman" pitchFamily="18" charset="0"/>
                <a:cs typeface="Times New Roman" pitchFamily="18" charset="0"/>
              </a:rPr>
              <a:t>assessee</a:t>
            </a:r>
            <a:r>
              <a:rPr lang="en-US" sz="2000" dirty="0" smtClean="0">
                <a:latin typeface="Times New Roman" pitchFamily="18" charset="0"/>
                <a:cs typeface="Times New Roman" pitchFamily="18" charset="0"/>
              </a:rPr>
              <a:t> in possession of </a:t>
            </a:r>
            <a:r>
              <a:rPr lang="en-US" sz="2000" dirty="0" err="1" smtClean="0">
                <a:latin typeface="Times New Roman" pitchFamily="18" charset="0"/>
                <a:cs typeface="Times New Roman" pitchFamily="18" charset="0"/>
              </a:rPr>
              <a:t>demonetised</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      notes. Can Sec 69A be invoked in respect of those notes ?</a:t>
            </a:r>
          </a:p>
          <a:p>
            <a:pPr algn="just"/>
            <a:endParaRPr lang="en-IN" sz="2000" dirty="0" smtClean="0">
              <a:latin typeface="Times New Roman" pitchFamily="18" charset="0"/>
              <a:cs typeface="Times New Roman" pitchFamily="18" charset="0"/>
            </a:endParaRPr>
          </a:p>
          <a:p>
            <a:pPr algn="just"/>
            <a:endParaRPr lang="en-IN" dirty="0"/>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2"/>
            <a:ext cx="9144000" cy="548640"/>
          </a:xfrm>
        </p:spPr>
        <p:txBody>
          <a:bodyPr lIns="80001" tIns="40000" rIns="80001" bIns="40000">
            <a:normAutofit fontScale="90000"/>
          </a:bodyPr>
          <a:lstStyle/>
          <a:p>
            <a:pPr algn="ctr"/>
            <a:r>
              <a:rPr lang="en-US" sz="2500" b="1" u="sng" dirty="0" smtClean="0">
                <a:effectLst>
                  <a:outerShdw blurRad="38100" dist="38100" dir="2700000" algn="tl">
                    <a:srgbClr val="000000">
                      <a:alpha val="43137"/>
                    </a:srgbClr>
                  </a:outerShdw>
                </a:effectLst>
                <a:latin typeface="Times New Roman" pitchFamily="18" charset="0"/>
                <a:cs typeface="Times New Roman" pitchFamily="18" charset="0"/>
              </a:rPr>
              <a:t>IMPORTANT CASE LAWS RELATING TO TAXABILITY OF BLACK MONEY</a:t>
            </a:r>
            <a:endParaRPr lang="en-US" sz="25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827585" y="1053149"/>
            <a:ext cx="7516316" cy="4265732"/>
          </a:xfrm>
        </p:spPr>
        <p:txBody>
          <a:bodyPr lIns="80001" tIns="40000" rIns="80001" bIns="40000">
            <a:normAutofit/>
          </a:bodyPr>
          <a:lstStyle/>
          <a:p>
            <a:pPr algn="just"/>
            <a:endParaRPr lang="en-US" sz="2200" dirty="0" smtClean="0">
              <a:latin typeface="Times New Roman" pitchFamily="18" charset="0"/>
              <a:cs typeface="Times New Roman" pitchFamily="18" charset="0"/>
            </a:endParaRPr>
          </a:p>
          <a:p>
            <a:pPr algn="just"/>
            <a:endParaRPr lang="en-US" sz="2200" dirty="0">
              <a:latin typeface="Times New Roman" pitchFamily="18" charset="0"/>
              <a:cs typeface="Times New Roman" pitchFamily="18" charset="0"/>
            </a:endParaRPr>
          </a:p>
          <a:p>
            <a:pPr algn="just">
              <a:buFont typeface="Wingdings" pitchFamily="2" charset="2"/>
              <a:buChar char="q"/>
            </a:pPr>
            <a:r>
              <a:rPr lang="en-US" sz="2200" dirty="0" smtClean="0">
                <a:latin typeface="Times New Roman" pitchFamily="18" charset="0"/>
                <a:cs typeface="Times New Roman" pitchFamily="18" charset="0"/>
              </a:rPr>
              <a:t>  Where ITAT accepted only 22 </a:t>
            </a:r>
            <a:r>
              <a:rPr lang="en-US" sz="2200" dirty="0" err="1" smtClean="0">
                <a:latin typeface="Times New Roman" pitchFamily="18" charset="0"/>
                <a:cs typeface="Times New Roman" pitchFamily="18" charset="0"/>
              </a:rPr>
              <a:t>demonetised</a:t>
            </a:r>
            <a:r>
              <a:rPr lang="en-US" sz="2200" dirty="0" smtClean="0">
                <a:latin typeface="Times New Roman" pitchFamily="18" charset="0"/>
                <a:cs typeface="Times New Roman" pitchFamily="18" charset="0"/>
              </a:rPr>
              <a:t> Rs.1,000/- notes as possibly available with the assessee out of 28 notes deposited, were there was sufficient cash balances, the high court held that finding of ITAT was based on surmises and conjectures and cannot be upheld.</a:t>
            </a:r>
          </a:p>
          <a:p>
            <a:pPr marL="0" indent="0" algn="just">
              <a:buNone/>
            </a:pPr>
            <a:endParaRPr lang="en-US" sz="2200" b="1" dirty="0" smtClean="0">
              <a:latin typeface="Times New Roman" pitchFamily="18" charset="0"/>
              <a:cs typeface="Times New Roman" pitchFamily="18" charset="0"/>
            </a:endParaRPr>
          </a:p>
          <a:p>
            <a:pPr marL="0" indent="0" algn="just">
              <a:buNone/>
            </a:pPr>
            <a:r>
              <a:rPr lang="en-US" sz="2200" b="1" dirty="0" smtClean="0">
                <a:latin typeface="Times New Roman" pitchFamily="18" charset="0"/>
                <a:cs typeface="Times New Roman" pitchFamily="18" charset="0"/>
              </a:rPr>
              <a:t>-</a:t>
            </a:r>
            <a:r>
              <a:rPr lang="en-US" sz="2200" b="1" i="1" dirty="0" err="1" smtClean="0">
                <a:latin typeface="Times New Roman" pitchFamily="18" charset="0"/>
                <a:cs typeface="Times New Roman" pitchFamily="18" charset="0"/>
              </a:rPr>
              <a:t>Madhuri</a:t>
            </a:r>
            <a:r>
              <a:rPr lang="en-US" sz="2200" b="1" i="1" dirty="0" smtClean="0">
                <a:latin typeface="Times New Roman" pitchFamily="18" charset="0"/>
                <a:cs typeface="Times New Roman" pitchFamily="18" charset="0"/>
              </a:rPr>
              <a:t> Das </a:t>
            </a:r>
            <a:r>
              <a:rPr lang="en-US" sz="2200" b="1" i="1" dirty="0" err="1" smtClean="0">
                <a:latin typeface="Times New Roman" pitchFamily="18" charset="0"/>
                <a:cs typeface="Times New Roman" pitchFamily="18" charset="0"/>
              </a:rPr>
              <a:t>Narain</a:t>
            </a:r>
            <a:r>
              <a:rPr lang="en-US" sz="2200" b="1" i="1" dirty="0" smtClean="0">
                <a:latin typeface="Times New Roman" pitchFamily="18" charset="0"/>
                <a:cs typeface="Times New Roman" pitchFamily="18" charset="0"/>
              </a:rPr>
              <a:t> Das vs. CIT 671 ITR 368 (All)</a:t>
            </a: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1176459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5762"/>
            <a:ext cx="9144000" cy="548640"/>
          </a:xfrm>
        </p:spPr>
        <p:txBody>
          <a:bodyPr lIns="80001" tIns="40000" rIns="80001" bIns="40000">
            <a:normAutofit fontScale="90000"/>
          </a:bodyPr>
          <a:lstStyle/>
          <a:p>
            <a:pPr algn="ctr"/>
            <a:r>
              <a:rPr lang="en-US" sz="2500" b="1" u="sng" dirty="0" smtClean="0">
                <a:effectLst>
                  <a:outerShdw blurRad="38100" dist="38100" dir="2700000" algn="tl">
                    <a:srgbClr val="000000">
                      <a:alpha val="43137"/>
                    </a:srgbClr>
                  </a:outerShdw>
                </a:effectLst>
                <a:latin typeface="Times New Roman" pitchFamily="18" charset="0"/>
                <a:cs typeface="Times New Roman" pitchFamily="18" charset="0"/>
              </a:rPr>
              <a:t>IMPORTANT CASE LAWS RELATING TO TAXABILITY OF BLACK MONEY</a:t>
            </a:r>
            <a:endParaRPr lang="en-US" sz="25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ontent Placeholder 4"/>
          <p:cNvSpPr>
            <a:spLocks noGrp="1"/>
          </p:cNvSpPr>
          <p:nvPr>
            <p:ph sz="quarter" idx="1"/>
          </p:nvPr>
        </p:nvSpPr>
        <p:spPr>
          <a:xfrm>
            <a:off x="395536" y="1100628"/>
            <a:ext cx="8496944" cy="4380245"/>
          </a:xfrm>
        </p:spPr>
        <p:txBody>
          <a:bodyPr lIns="80001" tIns="40000" rIns="80001" bIns="40000">
            <a:normAutofit/>
          </a:bodyPr>
          <a:lstStyle/>
          <a:p>
            <a:pPr>
              <a:buFont typeface="Wingdings" pitchFamily="2" charset="2"/>
              <a:buChar char="Ø"/>
            </a:pPr>
            <a:r>
              <a:rPr lang="en-US" sz="2600" dirty="0" smtClean="0">
                <a:latin typeface="Times New Roman" pitchFamily="18" charset="0"/>
                <a:cs typeface="Times New Roman" pitchFamily="18" charset="0"/>
              </a:rPr>
              <a:t>  Explanation of the assessee is found unsatisfactory</a:t>
            </a:r>
          </a:p>
          <a:p>
            <a:pPr>
              <a:buFont typeface="Wingdings" pitchFamily="2" charset="2"/>
              <a:buChar char="Ø"/>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Assessee filed sworn statement that she won                               jackpot in horse races</a:t>
            </a:r>
          </a:p>
          <a:p>
            <a:pPr>
              <a:buFont typeface="Wingdings" pitchFamily="2" charset="2"/>
              <a:buChar char="Ø"/>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AO and Settlement commission Discredited her     version</a:t>
            </a:r>
          </a:p>
          <a:p>
            <a:pPr>
              <a:buFont typeface="Wingdings" pitchFamily="2" charset="2"/>
              <a:buChar char="Ø"/>
            </a:pPr>
            <a:r>
              <a:rPr lang="en-US" sz="2600" dirty="0" smtClean="0">
                <a:latin typeface="Times New Roman" pitchFamily="18" charset="0"/>
                <a:cs typeface="Times New Roman" pitchFamily="18" charset="0"/>
              </a:rPr>
              <a:t> Theory of human probabilities applied</a:t>
            </a:r>
          </a:p>
          <a:p>
            <a:pPr marL="0" indent="0">
              <a:buNone/>
            </a:pPr>
            <a:r>
              <a:rPr lang="en-US" sz="2600" b="1" i="1" dirty="0">
                <a:latin typeface="Times New Roman" pitchFamily="18" charset="0"/>
                <a:cs typeface="Times New Roman" pitchFamily="18" charset="0"/>
              </a:rPr>
              <a:t> </a:t>
            </a:r>
            <a:endParaRPr lang="en-US" sz="2600" b="1" i="1" dirty="0" smtClean="0">
              <a:latin typeface="Times New Roman" pitchFamily="18" charset="0"/>
              <a:cs typeface="Times New Roman" pitchFamily="18" charset="0"/>
            </a:endParaRPr>
          </a:p>
          <a:p>
            <a:pPr marL="0" indent="0">
              <a:buNone/>
            </a:pPr>
            <a:r>
              <a:rPr lang="en-US" sz="2600" b="1" i="1" dirty="0" smtClean="0">
                <a:latin typeface="Times New Roman" pitchFamily="18" charset="0"/>
                <a:cs typeface="Times New Roman" pitchFamily="18" charset="0"/>
              </a:rPr>
              <a:t> - </a:t>
            </a:r>
            <a:r>
              <a:rPr lang="en-US" sz="2600" b="1" i="1" dirty="0" err="1" smtClean="0">
                <a:latin typeface="Times New Roman" pitchFamily="18" charset="0"/>
                <a:cs typeface="Times New Roman" pitchFamily="18" charset="0"/>
              </a:rPr>
              <a:t>Sumati</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Dayal</a:t>
            </a:r>
            <a:r>
              <a:rPr lang="en-US" sz="2600" b="1" i="1" dirty="0" smtClean="0">
                <a:latin typeface="Times New Roman" pitchFamily="18" charset="0"/>
                <a:cs typeface="Times New Roman" pitchFamily="18" charset="0"/>
              </a:rPr>
              <a:t> vs. CIT 214 ITR 801 (SC)</a:t>
            </a:r>
            <a:endParaRPr lang="en-US" sz="2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2076422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0528" y="297197"/>
            <a:ext cx="9144000" cy="548640"/>
          </a:xfrm>
        </p:spPr>
        <p:txBody>
          <a:bodyPr lIns="80001" tIns="40000" rIns="80001" bIns="40000">
            <a:normAutofit fontScale="90000"/>
          </a:bodyPr>
          <a:lstStyle/>
          <a:p>
            <a:pPr algn="ctr"/>
            <a:r>
              <a:rPr lang="en-US" sz="2500" b="1" u="sng" dirty="0" smtClean="0">
                <a:effectLst>
                  <a:outerShdw blurRad="38100" dist="38100" dir="2700000" algn="tl">
                    <a:srgbClr val="000000">
                      <a:alpha val="43137"/>
                    </a:srgbClr>
                  </a:outerShdw>
                </a:effectLst>
                <a:latin typeface="Times New Roman" pitchFamily="18" charset="0"/>
                <a:cs typeface="Times New Roman" pitchFamily="18" charset="0"/>
              </a:rPr>
              <a:t>IMPORTANT CASE LAWS RELATING TO TAXABILITY OF BLACK MONEY</a:t>
            </a:r>
            <a:endParaRPr lang="en-US" sz="25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1" y="908723"/>
            <a:ext cx="8229600" cy="5217443"/>
          </a:xfrm>
        </p:spPr>
        <p:txBody>
          <a:bodyPr lIns="80001" tIns="40000" rIns="80001" bIns="40000">
            <a:normAutofit fontScale="92500"/>
          </a:bodyPr>
          <a:lstStyle/>
          <a:p>
            <a:pPr>
              <a:buFont typeface="Wingdings" pitchFamily="2" charset="2"/>
              <a:buChar char="q"/>
            </a:pPr>
            <a:endParaRPr lang="en-US" sz="2200" dirty="0" smtClean="0">
              <a:latin typeface="Times New Roman" pitchFamily="18" charset="0"/>
              <a:cs typeface="Times New Roman" pitchFamily="18" charset="0"/>
            </a:endParaRPr>
          </a:p>
          <a:p>
            <a:pPr>
              <a:buFont typeface="Wingdings" pitchFamily="2" charset="2"/>
              <a:buChar char="q"/>
            </a:pPr>
            <a:r>
              <a:rPr lang="en-US" sz="2200" dirty="0" smtClean="0">
                <a:latin typeface="Times New Roman" pitchFamily="18" charset="0"/>
                <a:cs typeface="Times New Roman" pitchFamily="18" charset="0"/>
              </a:rPr>
              <a:t>Search at assessee premises revealed that, assessee had purchased a property A.</a:t>
            </a:r>
          </a:p>
          <a:p>
            <a:pPr>
              <a:buFont typeface="Wingdings" pitchFamily="2" charset="2"/>
              <a:buChar char="q"/>
            </a:pPr>
            <a:endParaRPr lang="en-US" sz="2200" dirty="0" smtClean="0">
              <a:latin typeface="Times New Roman" pitchFamily="18" charset="0"/>
              <a:cs typeface="Times New Roman" pitchFamily="18" charset="0"/>
            </a:endParaRPr>
          </a:p>
          <a:p>
            <a:pPr>
              <a:buFont typeface="Wingdings" pitchFamily="2" charset="2"/>
              <a:buChar char="q"/>
            </a:pPr>
            <a:r>
              <a:rPr lang="en-US" sz="2200" dirty="0" smtClean="0">
                <a:latin typeface="Times New Roman" pitchFamily="18" charset="0"/>
                <a:cs typeface="Times New Roman" pitchFamily="18" charset="0"/>
              </a:rPr>
              <a:t> Assessee explained that his company R had received cash of </a:t>
            </a:r>
            <a:r>
              <a:rPr lang="en-US" sz="2200" dirty="0" err="1" smtClean="0">
                <a:latin typeface="Times New Roman" pitchFamily="18" charset="0"/>
                <a:cs typeface="Times New Roman" pitchFamily="18" charset="0"/>
              </a:rPr>
              <a:t>Rs</a:t>
            </a:r>
            <a:r>
              <a:rPr lang="en-US" sz="2200" dirty="0" smtClean="0">
                <a:latin typeface="Times New Roman" pitchFamily="18" charset="0"/>
                <a:cs typeface="Times New Roman" pitchFamily="18" charset="0"/>
              </a:rPr>
              <a:t>. 1 Cr out of sale of another property G, which amount was utilized for purchasing A.</a:t>
            </a:r>
          </a:p>
          <a:p>
            <a:pPr>
              <a:buFont typeface="Wingdings" pitchFamily="2" charset="2"/>
              <a:buChar char="q"/>
            </a:pPr>
            <a:endParaRPr lang="en-US" sz="2200" dirty="0" smtClean="0">
              <a:latin typeface="Times New Roman" pitchFamily="18" charset="0"/>
              <a:cs typeface="Times New Roman" pitchFamily="18" charset="0"/>
            </a:endParaRPr>
          </a:p>
          <a:p>
            <a:pPr>
              <a:buFont typeface="Wingdings" pitchFamily="2" charset="2"/>
              <a:buChar char="q"/>
            </a:pPr>
            <a:r>
              <a:rPr lang="en-US" sz="2200" dirty="0" smtClean="0">
                <a:latin typeface="Times New Roman" pitchFamily="18" charset="0"/>
                <a:cs typeface="Times New Roman" pitchFamily="18" charset="0"/>
              </a:rPr>
              <a:t> However buyer of G property denied having paid cash to company R.</a:t>
            </a:r>
          </a:p>
          <a:p>
            <a:pPr>
              <a:buFont typeface="Wingdings" pitchFamily="2" charset="2"/>
              <a:buChar char="q"/>
            </a:pPr>
            <a:endParaRPr lang="en-US" sz="2200" dirty="0" smtClean="0">
              <a:latin typeface="Times New Roman" pitchFamily="18" charset="0"/>
              <a:cs typeface="Times New Roman" pitchFamily="18" charset="0"/>
            </a:endParaRPr>
          </a:p>
          <a:p>
            <a:pPr>
              <a:buFont typeface="Wingdings" pitchFamily="2" charset="2"/>
              <a:buChar char="q"/>
            </a:pPr>
            <a:r>
              <a:rPr lang="en-US" sz="2200" dirty="0" smtClean="0">
                <a:latin typeface="Times New Roman" pitchFamily="18" charset="0"/>
                <a:cs typeface="Times New Roman" pitchFamily="18" charset="0"/>
              </a:rPr>
              <a:t> AO held that purchases of A property remained unexplained and made addition accordingly.</a:t>
            </a:r>
          </a:p>
          <a:p>
            <a:pPr>
              <a:buFont typeface="Wingdings" pitchFamily="2" charset="2"/>
              <a:buChar char="q"/>
            </a:pPr>
            <a:endParaRPr lang="en-US" sz="2200" dirty="0" smtClean="0">
              <a:latin typeface="Times New Roman" pitchFamily="18" charset="0"/>
              <a:cs typeface="Times New Roman" pitchFamily="18" charset="0"/>
            </a:endParaRPr>
          </a:p>
          <a:p>
            <a:pPr>
              <a:buFont typeface="Wingdings" pitchFamily="2" charset="2"/>
              <a:buChar char="q"/>
            </a:pPr>
            <a:r>
              <a:rPr lang="en-US" sz="2200" dirty="0" smtClean="0">
                <a:latin typeface="Times New Roman" pitchFamily="18" charset="0"/>
                <a:cs typeface="Times New Roman" pitchFamily="18" charset="0"/>
              </a:rPr>
              <a:t> On appeal addition was deleted on the ground that company R had declared capital gain including the cash proceeds of Rs.1 Cr</a:t>
            </a:r>
          </a:p>
          <a:p>
            <a:pPr marL="0" indent="0">
              <a:buNone/>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5085891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1" y="836712"/>
            <a:ext cx="8229600" cy="5289451"/>
          </a:xfrm>
        </p:spPr>
        <p:txBody>
          <a:bodyPr lIns="80001" tIns="40000" rIns="80001" bIns="40000">
            <a:normAutofit/>
          </a:bodyPr>
          <a:lstStyle/>
          <a:p>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r>
              <a:rPr lang="en-US" sz="2200" dirty="0" err="1" smtClean="0">
                <a:latin typeface="Times New Roman" pitchFamily="18" charset="0"/>
                <a:cs typeface="Times New Roman" pitchFamily="18" charset="0"/>
              </a:rPr>
              <a:t>Hon’ble</a:t>
            </a:r>
            <a:r>
              <a:rPr lang="en-US" sz="2200" dirty="0" smtClean="0">
                <a:latin typeface="Times New Roman" pitchFamily="18" charset="0"/>
                <a:cs typeface="Times New Roman" pitchFamily="18" charset="0"/>
              </a:rPr>
              <a:t> High court concurred with the appellate </a:t>
            </a:r>
            <a:r>
              <a:rPr lang="en-US" sz="2200" dirty="0" err="1" smtClean="0">
                <a:latin typeface="Times New Roman" pitchFamily="18" charset="0"/>
                <a:cs typeface="Times New Roman" pitchFamily="18" charset="0"/>
              </a:rPr>
              <a:t>authoroties</a:t>
            </a:r>
            <a:r>
              <a:rPr lang="en-US" sz="2200" dirty="0" smtClean="0">
                <a:latin typeface="Times New Roman" pitchFamily="18" charset="0"/>
                <a:cs typeface="Times New Roman" pitchFamily="18" charset="0"/>
              </a:rPr>
              <a:t> with their findings.</a:t>
            </a:r>
          </a:p>
          <a:p>
            <a:pPr marL="0" indent="0">
              <a:buNone/>
            </a:pPr>
            <a:endParaRPr lang="en-US" sz="2200" dirty="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CIT vs. </a:t>
            </a:r>
            <a:r>
              <a:rPr lang="en-US" sz="2200" b="1" i="1" dirty="0" err="1" smtClean="0">
                <a:latin typeface="Times New Roman" pitchFamily="18" charset="0"/>
                <a:cs typeface="Times New Roman" pitchFamily="18" charset="0"/>
              </a:rPr>
              <a:t>Tilak</a:t>
            </a:r>
            <a:r>
              <a:rPr lang="en-US" sz="2200" b="1" i="1" dirty="0" smtClean="0">
                <a:latin typeface="Times New Roman" pitchFamily="18" charset="0"/>
                <a:cs typeface="Times New Roman" pitchFamily="18" charset="0"/>
              </a:rPr>
              <a:t> Raj </a:t>
            </a:r>
            <a:r>
              <a:rPr lang="en-US" sz="2200" b="1" i="1" dirty="0" err="1" smtClean="0">
                <a:latin typeface="Times New Roman" pitchFamily="18" charset="0"/>
                <a:cs typeface="Times New Roman" pitchFamily="18" charset="0"/>
              </a:rPr>
              <a:t>Anand</a:t>
            </a:r>
            <a:r>
              <a:rPr lang="en-US" sz="2200" b="1" i="1" dirty="0" smtClean="0">
                <a:latin typeface="Times New Roman" pitchFamily="18" charset="0"/>
                <a:cs typeface="Times New Roman" pitchFamily="18" charset="0"/>
              </a:rPr>
              <a:t> 373 ITR 1 (Del)</a:t>
            </a:r>
            <a:endParaRPr lang="en-US"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5" name="Title 1"/>
          <p:cNvSpPr>
            <a:spLocks noGrp="1"/>
          </p:cNvSpPr>
          <p:nvPr>
            <p:ph type="title"/>
          </p:nvPr>
        </p:nvSpPr>
        <p:spPr>
          <a:xfrm>
            <a:off x="-180528" y="0"/>
            <a:ext cx="9144000" cy="845837"/>
          </a:xfrm>
        </p:spPr>
        <p:txBody>
          <a:bodyPr lIns="80001" tIns="40000" rIns="80001" bIns="40000">
            <a:normAutofit/>
          </a:bodyPr>
          <a:lstStyle/>
          <a:p>
            <a:pPr algn="ctr"/>
            <a:r>
              <a:rPr lang="en-US" sz="2500" b="1" u="sng" dirty="0" smtClean="0">
                <a:effectLst>
                  <a:outerShdw blurRad="38100" dist="38100" dir="2700000" algn="tl">
                    <a:srgbClr val="000000">
                      <a:alpha val="43137"/>
                    </a:srgbClr>
                  </a:outerShdw>
                </a:effectLst>
                <a:latin typeface="Times New Roman" pitchFamily="18" charset="0"/>
                <a:cs typeface="Times New Roman" pitchFamily="18" charset="0"/>
              </a:rPr>
              <a:t>IMPORTANT CASE LAWS RELATING TO TAXABILITY OF BLACK MONEY</a:t>
            </a:r>
            <a:endParaRPr lang="en-US" sz="25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03776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787" y="1357298"/>
            <a:ext cx="7654925" cy="693780"/>
          </a:xfrm>
          <a:prstGeom prst="rect">
            <a:avLst/>
          </a:prstGeom>
        </p:spPr>
        <p:txBody>
          <a:bodyPr vert="horz" wrap="square" lIns="0" tIns="16510" rIns="0" bIns="0" rtlCol="0">
            <a:spAutoFit/>
          </a:bodyPr>
          <a:lstStyle/>
          <a:p>
            <a:pPr marL="12700" algn="ctr">
              <a:lnSpc>
                <a:spcPct val="100000"/>
              </a:lnSpc>
              <a:spcBef>
                <a:spcPts val="130"/>
              </a:spcBef>
            </a:pPr>
            <a:r>
              <a:rPr sz="4400" u="none" spc="20" dirty="0">
                <a:effectLst>
                  <a:outerShdw blurRad="38100" dist="38100" dir="2700000" algn="tl">
                    <a:srgbClr val="000000">
                      <a:alpha val="43137"/>
                    </a:srgbClr>
                  </a:outerShdw>
                </a:effectLst>
              </a:rPr>
              <a:t>SECTION </a:t>
            </a:r>
            <a:r>
              <a:rPr sz="4400" u="none" spc="35" dirty="0">
                <a:effectLst>
                  <a:outerShdw blurRad="38100" dist="38100" dir="2700000" algn="tl">
                    <a:srgbClr val="000000">
                      <a:alpha val="43137"/>
                    </a:srgbClr>
                  </a:outerShdw>
                </a:effectLst>
              </a:rPr>
              <a:t>68- </a:t>
            </a:r>
            <a:r>
              <a:rPr sz="4400" u="none" spc="25" dirty="0">
                <a:effectLst>
                  <a:outerShdw blurRad="38100" dist="38100" dir="2700000" algn="tl">
                    <a:srgbClr val="000000">
                      <a:alpha val="43137"/>
                    </a:srgbClr>
                  </a:outerShdw>
                </a:effectLst>
              </a:rPr>
              <a:t>CASH</a:t>
            </a:r>
            <a:r>
              <a:rPr sz="4400" u="none" spc="-500" dirty="0">
                <a:effectLst>
                  <a:outerShdw blurRad="38100" dist="38100" dir="2700000" algn="tl">
                    <a:srgbClr val="000000">
                      <a:alpha val="43137"/>
                    </a:srgbClr>
                  </a:outerShdw>
                </a:effectLst>
              </a:rPr>
              <a:t> </a:t>
            </a:r>
            <a:r>
              <a:rPr sz="4400" u="none" spc="20" dirty="0">
                <a:effectLst>
                  <a:outerShdw blurRad="38100" dist="38100" dir="2700000" algn="tl">
                    <a:srgbClr val="000000">
                      <a:alpha val="43137"/>
                    </a:srgbClr>
                  </a:outerShdw>
                </a:effectLst>
              </a:rPr>
              <a:t>CREDIT</a:t>
            </a:r>
            <a:endParaRPr sz="4400">
              <a:effectLst>
                <a:outerShdw blurRad="38100" dist="38100" dir="2700000" algn="tl">
                  <a:srgbClr val="000000">
                    <a:alpha val="43137"/>
                  </a:srgbClr>
                </a:outerShdw>
              </a:effectLst>
            </a:endParaRPr>
          </a:p>
        </p:txBody>
      </p:sp>
      <p:sp>
        <p:nvSpPr>
          <p:cNvPr id="6" name="Footer Placeholder 5"/>
          <p:cNvSpPr>
            <a:spLocks noGrp="1"/>
          </p:cNvSpPr>
          <p:nvPr>
            <p:ph type="ftr" sz="quarter" idx="12"/>
          </p:nvPr>
        </p:nvSpPr>
        <p:spPr/>
        <p:txBody>
          <a:bodyPr/>
          <a:lstStyle/>
          <a:p>
            <a:pPr marL="12700">
              <a:lnSpc>
                <a:spcPts val="1240"/>
              </a:lnSpc>
            </a:pPr>
            <a:endParaRPr lang="en-US" spc="10" dirty="0"/>
          </a:p>
        </p:txBody>
      </p:sp>
      <p:pic>
        <p:nvPicPr>
          <p:cNvPr id="5"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22" y="2357430"/>
            <a:ext cx="4071967" cy="2571768"/>
          </a:xfrm>
          <a:prstGeom prst="parallelogram">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1" y="836712"/>
            <a:ext cx="8229600" cy="5289451"/>
          </a:xfrm>
        </p:spPr>
        <p:txBody>
          <a:bodyPr lIns="80001" tIns="40000" rIns="80001" bIns="40000">
            <a:normAutofit/>
          </a:bodyPr>
          <a:lstStyle/>
          <a:p>
            <a:pPr>
              <a:buFont typeface="Wingdings" pitchFamily="2" charset="2"/>
              <a:buChar char="q"/>
            </a:pPr>
            <a:r>
              <a:rPr lang="en-US" sz="2100" dirty="0" smtClean="0">
                <a:latin typeface="Times New Roman" pitchFamily="18" charset="0"/>
                <a:cs typeface="Times New Roman" pitchFamily="18" charset="0"/>
              </a:rPr>
              <a:t>Unexplained investment found during search</a:t>
            </a:r>
          </a:p>
          <a:p>
            <a:pPr>
              <a:buFont typeface="Wingdings" pitchFamily="2" charset="2"/>
              <a:buChar char="q"/>
            </a:pPr>
            <a:endParaRPr lang="en-US" sz="2100" dirty="0" smtClean="0">
              <a:latin typeface="Times New Roman" pitchFamily="18" charset="0"/>
              <a:cs typeface="Times New Roman" pitchFamily="18" charset="0"/>
            </a:endParaRPr>
          </a:p>
          <a:p>
            <a:pPr>
              <a:buFont typeface="Wingdings" pitchFamily="2" charset="2"/>
              <a:buChar char="q"/>
            </a:pPr>
            <a:r>
              <a:rPr lang="en-US" sz="2100" dirty="0" smtClean="0">
                <a:latin typeface="Times New Roman" pitchFamily="18" charset="0"/>
                <a:cs typeface="Times New Roman" pitchFamily="18" charset="0"/>
              </a:rPr>
              <a:t>Cash shortage as per books of accounts, ITAT allowed set off to extend of cash shortage.</a:t>
            </a:r>
          </a:p>
          <a:p>
            <a:pPr>
              <a:buFont typeface="Wingdings" pitchFamily="2" charset="2"/>
              <a:buChar char="q"/>
            </a:pPr>
            <a:r>
              <a:rPr lang="en-US" sz="2100" dirty="0" smtClean="0">
                <a:latin typeface="Times New Roman" pitchFamily="18" charset="0"/>
                <a:cs typeface="Times New Roman" pitchFamily="18" charset="0"/>
              </a:rPr>
              <a:t>On appeal to High court , held that where undisclosed income remained unexplained by the assessee, there is no reason to give setoff on presumption that said amount would have gone towards unexplained investment</a:t>
            </a:r>
          </a:p>
          <a:p>
            <a:pPr marL="0" indent="0">
              <a:buNone/>
            </a:pPr>
            <a:endParaRPr lang="en-US" sz="2100" dirty="0">
              <a:latin typeface="Times New Roman" pitchFamily="18" charset="0"/>
              <a:cs typeface="Times New Roman" pitchFamily="18" charset="0"/>
            </a:endParaRPr>
          </a:p>
          <a:p>
            <a:pPr marL="0" indent="0">
              <a:buNone/>
            </a:pPr>
            <a:r>
              <a:rPr lang="en-US" sz="2100" dirty="0" smtClean="0">
                <a:latin typeface="Times New Roman" pitchFamily="18" charset="0"/>
                <a:cs typeface="Times New Roman" pitchFamily="18" charset="0"/>
              </a:rPr>
              <a:t>-</a:t>
            </a:r>
            <a:r>
              <a:rPr lang="en-US" sz="2100" b="1" i="1" dirty="0" smtClean="0">
                <a:latin typeface="Times New Roman" pitchFamily="18" charset="0"/>
                <a:cs typeface="Times New Roman" pitchFamily="18" charset="0"/>
              </a:rPr>
              <a:t>CIT vs. </a:t>
            </a:r>
            <a:r>
              <a:rPr lang="en-US" sz="2100" b="1" i="1" dirty="0" err="1" smtClean="0">
                <a:latin typeface="Times New Roman" pitchFamily="18" charset="0"/>
                <a:cs typeface="Times New Roman" pitchFamily="18" charset="0"/>
              </a:rPr>
              <a:t>Meriya</a:t>
            </a:r>
            <a:r>
              <a:rPr lang="en-US" sz="2100" b="1" i="1" dirty="0" smtClean="0">
                <a:latin typeface="Times New Roman" pitchFamily="18" charset="0"/>
                <a:cs typeface="Times New Roman" pitchFamily="18" charset="0"/>
              </a:rPr>
              <a:t> Bankers Chits and Investment 232    </a:t>
            </a:r>
          </a:p>
          <a:p>
            <a:pPr marL="0" indent="0">
              <a:buNone/>
            </a:pPr>
            <a:r>
              <a:rPr lang="en-US" sz="2100" b="1" i="1" dirty="0">
                <a:latin typeface="Times New Roman" pitchFamily="18" charset="0"/>
                <a:cs typeface="Times New Roman" pitchFamily="18" charset="0"/>
              </a:rPr>
              <a:t> </a:t>
            </a:r>
            <a:r>
              <a:rPr lang="en-US" sz="2100" b="1" i="1" dirty="0" err="1" smtClean="0">
                <a:latin typeface="Times New Roman" pitchFamily="18" charset="0"/>
                <a:cs typeface="Times New Roman" pitchFamily="18" charset="0"/>
              </a:rPr>
              <a:t>Taxmann</a:t>
            </a:r>
            <a:r>
              <a:rPr lang="en-US" sz="2100" b="1" i="1" dirty="0" smtClean="0">
                <a:latin typeface="Times New Roman" pitchFamily="18" charset="0"/>
                <a:cs typeface="Times New Roman" pitchFamily="18" charset="0"/>
              </a:rPr>
              <a:t> 117 (Ker)</a:t>
            </a:r>
            <a:endParaRPr lang="en-US" sz="2100" dirty="0">
              <a:latin typeface="Times New Roman" pitchFamily="18" charset="0"/>
              <a:cs typeface="Times New Roman" pitchFamily="18" charset="0"/>
            </a:endParaRPr>
          </a:p>
        </p:txBody>
      </p:sp>
      <p:sp>
        <p:nvSpPr>
          <p:cNvPr id="4" name="Title 3"/>
          <p:cNvSpPr>
            <a:spLocks noGrp="1"/>
          </p:cNvSpPr>
          <p:nvPr>
            <p:ph type="title"/>
          </p:nvPr>
        </p:nvSpPr>
        <p:spPr/>
        <p:txBody>
          <a:bodyPr lIns="80001" tIns="40000" rIns="80001" bIns="40000"/>
          <a:lstStyle/>
          <a:p>
            <a:endParaRPr lang="en-US" dirty="0"/>
          </a:p>
        </p:txBody>
      </p:sp>
      <p:sp>
        <p:nvSpPr>
          <p:cNvPr id="5" name="Title 1"/>
          <p:cNvSpPr txBox="1">
            <a:spLocks/>
          </p:cNvSpPr>
          <p:nvPr/>
        </p:nvSpPr>
        <p:spPr>
          <a:xfrm>
            <a:off x="-180528" y="297197"/>
            <a:ext cx="9144000" cy="548640"/>
          </a:xfrm>
          <a:prstGeom prst="rect">
            <a:avLst/>
          </a:prstGeom>
        </p:spPr>
        <p:txBody>
          <a:bodyPr vert="horz" lIns="80001" tIns="40000" rIns="80001" bIns="40000" anchor="b">
            <a:normAutofit fontScale="75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500" b="1" u="sng" dirty="0" smtClean="0">
                <a:effectLst>
                  <a:outerShdw blurRad="38100" dist="38100" dir="2700000" algn="tl">
                    <a:srgbClr val="000000">
                      <a:alpha val="43137"/>
                    </a:srgbClr>
                  </a:outerShdw>
                </a:effectLst>
                <a:latin typeface="Times New Roman" pitchFamily="18" charset="0"/>
                <a:cs typeface="Times New Roman" pitchFamily="18" charset="0"/>
              </a:rPr>
              <a:t>IMPORTANT CASE LAWS RELATING TO TAXABILITY OF BLACK MONEY</a:t>
            </a:r>
            <a:endParaRPr lang="en-US" sz="25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983194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smtClean="0">
                <a:effectLst>
                  <a:outerShdw blurRad="38100" dist="38100" dir="2700000" algn="tl">
                    <a:srgbClr val="000000">
                      <a:alpha val="43137"/>
                    </a:srgbClr>
                  </a:outerShdw>
                </a:effectLst>
                <a:latin typeface="Times New Roman" pitchFamily="18" charset="0"/>
                <a:cs typeface="Times New Roman" pitchFamily="18" charset="0"/>
              </a:rPr>
              <a:t>IMPORTANT CASE LAWS RELATING TO TAXABILITY OF BLACK MONEY</a:t>
            </a:r>
            <a:endParaRPr lang="en-IN"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q"/>
            </a:pPr>
            <a:r>
              <a:rPr lang="en-US" dirty="0" smtClean="0"/>
              <a:t>Books of Accounts of </a:t>
            </a:r>
            <a:r>
              <a:rPr lang="en-US" dirty="0" err="1" smtClean="0"/>
              <a:t>Assessee</a:t>
            </a:r>
            <a:r>
              <a:rPr lang="en-US" dirty="0" smtClean="0"/>
              <a:t> accepted by revenue as genuine </a:t>
            </a:r>
          </a:p>
          <a:p>
            <a:pPr>
              <a:buFont typeface="Wingdings" pitchFamily="2" charset="2"/>
              <a:buChar char="q"/>
            </a:pPr>
            <a:r>
              <a:rPr lang="en-US" dirty="0" err="1" smtClean="0"/>
              <a:t>Assessee</a:t>
            </a:r>
            <a:r>
              <a:rPr lang="en-US" dirty="0" smtClean="0"/>
              <a:t> not required to prove source of receipt of high denomination notes, which were legal tender at that time.</a:t>
            </a:r>
          </a:p>
          <a:p>
            <a:pPr>
              <a:buFont typeface="Wingdings" pitchFamily="2" charset="2"/>
              <a:buChar char="q"/>
            </a:pPr>
            <a:r>
              <a:rPr lang="en-US" dirty="0" smtClean="0"/>
              <a:t>Where there is sufficient balance at hand to cover the value of high denomination notes subsequently demonetized and even more, in the absence of any finding that books of accounts are not genuine, the source is disclosed.</a:t>
            </a:r>
          </a:p>
          <a:p>
            <a:pPr>
              <a:buFont typeface="Wingdings" pitchFamily="2" charset="2"/>
              <a:buChar char="q"/>
            </a:pPr>
            <a:r>
              <a:rPr lang="en-US" dirty="0" smtClean="0"/>
              <a:t>What has to be disclosed and established is the source of income/receipts of money, not the source of HD notes-AY 46-47</a:t>
            </a:r>
          </a:p>
          <a:p>
            <a:pPr>
              <a:buNone/>
            </a:pPr>
            <a:r>
              <a:rPr lang="en-US" sz="2000" b="1" i="1" dirty="0" smtClean="0"/>
              <a:t> - </a:t>
            </a:r>
            <a:r>
              <a:rPr lang="en-US" sz="2000" b="1" i="1" dirty="0" err="1" smtClean="0"/>
              <a:t>Lakshmi</a:t>
            </a:r>
            <a:r>
              <a:rPr lang="en-US" sz="2000" b="1" i="1" dirty="0" smtClean="0"/>
              <a:t> Rice Mills Vs. CIT 97 ITR 258 (Pat HC)</a:t>
            </a:r>
          </a:p>
          <a:p>
            <a:pPr>
              <a:buNone/>
            </a:pPr>
            <a:endParaRPr lang="en-US" dirty="0" smtClean="0"/>
          </a:p>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endParaRPr lang="en-IN" dirty="0"/>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smtClean="0">
                <a:effectLst>
                  <a:outerShdw blurRad="38100" dist="38100" dir="2700000" algn="tl">
                    <a:srgbClr val="000000">
                      <a:alpha val="43137"/>
                    </a:srgbClr>
                  </a:outerShdw>
                </a:effectLst>
                <a:latin typeface="Times New Roman" pitchFamily="18" charset="0"/>
                <a:cs typeface="Times New Roman" pitchFamily="18" charset="0"/>
              </a:rPr>
              <a:t>IMPORTANT CASE LAWS RELATING TO TAXABILITY OF BLACK MONEY</a:t>
            </a:r>
            <a:endParaRPr lang="en-IN" dirty="0"/>
          </a:p>
        </p:txBody>
      </p:sp>
      <p:sp>
        <p:nvSpPr>
          <p:cNvPr id="3" name="Content Placeholder 2"/>
          <p:cNvSpPr>
            <a:spLocks noGrp="1"/>
          </p:cNvSpPr>
          <p:nvPr>
            <p:ph sz="quarter" idx="1"/>
          </p:nvPr>
        </p:nvSpPr>
        <p:spPr/>
        <p:txBody>
          <a:bodyPr>
            <a:normAutofit fontScale="92500"/>
          </a:bodyPr>
          <a:lstStyle/>
          <a:p>
            <a:pPr lvl="1">
              <a:buNone/>
            </a:pPr>
            <a:endParaRPr lang="en-US" dirty="0" smtClean="0"/>
          </a:p>
          <a:p>
            <a:r>
              <a:rPr lang="en-US" dirty="0" smtClean="0"/>
              <a:t>Addition made to income u/s 69A for the reason the same was not recorded in the books of accounts and failed to offer explanation.</a:t>
            </a:r>
          </a:p>
          <a:p>
            <a:r>
              <a:rPr lang="en-US" dirty="0" smtClean="0"/>
              <a:t>Penalty u/s 271(1)(c) was also levied.</a:t>
            </a:r>
          </a:p>
          <a:p>
            <a:r>
              <a:rPr lang="en-US" dirty="0" smtClean="0"/>
              <a:t>Held that the </a:t>
            </a:r>
            <a:r>
              <a:rPr lang="en-US" dirty="0" err="1" smtClean="0"/>
              <a:t>Asseesee</a:t>
            </a:r>
            <a:r>
              <a:rPr lang="en-US" dirty="0" smtClean="0"/>
              <a:t>  was found in possession of high denomination notes, which ceased to be legal tender and had no value in the market.</a:t>
            </a:r>
          </a:p>
          <a:p>
            <a:r>
              <a:rPr lang="en-US" dirty="0" smtClean="0"/>
              <a:t>Addition u/s 69A itself is unsupportable. Question of levying penalty u/s 271(1)(c) cannot arise.</a:t>
            </a:r>
          </a:p>
          <a:p>
            <a:endParaRPr lang="en-US" dirty="0" smtClean="0"/>
          </a:p>
          <a:p>
            <a:pPr>
              <a:buNone/>
            </a:pPr>
            <a:r>
              <a:rPr lang="en-US" dirty="0" smtClean="0"/>
              <a:t>- </a:t>
            </a:r>
            <a:r>
              <a:rPr lang="en-US" b="1" i="1" dirty="0" smtClean="0"/>
              <a:t>CIT Vs. Andhra Pradesh Yarn Combines (P) Ltd. 282 ITR 490 ( Ker. </a:t>
            </a:r>
            <a:r>
              <a:rPr lang="en-US" b="1" i="1" dirty="0" err="1" smtClean="0"/>
              <a:t>Hc</a:t>
            </a:r>
            <a:r>
              <a:rPr lang="en-US" b="1" i="1" dirty="0" smtClean="0"/>
              <a:t>)  </a:t>
            </a:r>
          </a:p>
          <a:p>
            <a:pPr>
              <a:buNone/>
            </a:pPr>
            <a:endParaRPr lang="en-IN" dirty="0"/>
          </a:p>
        </p:txBody>
      </p:sp>
      <p:sp>
        <p:nvSpPr>
          <p:cNvPr id="4" name="Footer Placeholder 3"/>
          <p:cNvSpPr>
            <a:spLocks noGrp="1"/>
          </p:cNvSpPr>
          <p:nvPr>
            <p:ph type="ftr" sz="quarter" idx="16"/>
          </p:nvPr>
        </p:nvSpPr>
        <p:spPr/>
        <p:txBody>
          <a:bodyPr/>
          <a:lstStyle/>
          <a:p>
            <a:pPr marL="12700">
              <a:lnSpc>
                <a:spcPts val="1240"/>
              </a:lnSpc>
            </a:pPr>
            <a:endParaRPr lang="en-US" spc="1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pPr marL="12700">
              <a:lnSpc>
                <a:spcPts val="1240"/>
              </a:lnSpc>
            </a:pPr>
            <a:endParaRPr lang="en-US" spc="10" dirty="0"/>
          </a:p>
        </p:txBody>
      </p:sp>
      <p:pic>
        <p:nvPicPr>
          <p:cNvPr id="76802" name="Picture 2" descr="Image result for question"/>
          <p:cNvPicPr>
            <a:picLocks noChangeAspect="1" noChangeArrowheads="1"/>
          </p:cNvPicPr>
          <p:nvPr/>
        </p:nvPicPr>
        <p:blipFill>
          <a:blip r:embed="rId2" cstate="print"/>
          <a:srcRect/>
          <a:stretch>
            <a:fillRect/>
          </a:stretch>
        </p:blipFill>
        <p:spPr bwMode="auto">
          <a:xfrm>
            <a:off x="2285984" y="1643050"/>
            <a:ext cx="4844303" cy="2214554"/>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pPr marL="12700">
              <a:lnSpc>
                <a:spcPts val="1240"/>
              </a:lnSpc>
            </a:pPr>
            <a:endParaRPr lang="en-US" spc="10" dirty="0"/>
          </a:p>
        </p:txBody>
      </p:sp>
      <p:pic>
        <p:nvPicPr>
          <p:cNvPr id="77826" name="Picture 2" descr="Image result for thank you"/>
          <p:cNvPicPr>
            <a:picLocks noChangeAspect="1" noChangeArrowheads="1"/>
          </p:cNvPicPr>
          <p:nvPr/>
        </p:nvPicPr>
        <p:blipFill>
          <a:blip r:embed="rId2"/>
          <a:srcRect/>
          <a:stretch>
            <a:fillRect/>
          </a:stretch>
        </p:blipFill>
        <p:spPr bwMode="auto">
          <a:xfrm rot="20644268">
            <a:off x="538077" y="912087"/>
            <a:ext cx="7610007" cy="498592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7356" y="285728"/>
            <a:ext cx="9144000" cy="878446"/>
          </a:xfrm>
          <a:prstGeom prst="rect">
            <a:avLst/>
          </a:prstGeom>
        </p:spPr>
        <p:txBody>
          <a:bodyPr vert="horz" wrap="square" lIns="0" tIns="16510" rIns="0" bIns="0" rtlCol="0">
            <a:spAutoFit/>
          </a:bodyPr>
          <a:lstStyle/>
          <a:p>
            <a:pPr marL="12700" algn="ctr">
              <a:lnSpc>
                <a:spcPct val="100000"/>
              </a:lnSpc>
              <a:spcBef>
                <a:spcPts val="130"/>
              </a:spcBef>
            </a:pPr>
            <a:r>
              <a:rPr b="1" u="sng" spc="15" dirty="0">
                <a:latin typeface="Times New Roman" pitchFamily="18" charset="0"/>
                <a:cs typeface="Times New Roman" pitchFamily="18" charset="0"/>
              </a:rPr>
              <a:t>INGREDIENTS </a:t>
            </a:r>
            <a:r>
              <a:rPr b="1" u="sng" spc="10">
                <a:latin typeface="Times New Roman" pitchFamily="18" charset="0"/>
                <a:cs typeface="Times New Roman" pitchFamily="18" charset="0"/>
              </a:rPr>
              <a:t>OF </a:t>
            </a:r>
            <a:r>
              <a:rPr lang="en-US" b="1" u="sng" spc="10" dirty="0" smtClean="0">
                <a:latin typeface="Times New Roman" pitchFamily="18" charset="0"/>
                <a:cs typeface="Times New Roman" pitchFamily="18" charset="0"/>
              </a:rPr>
              <a:t/>
            </a:r>
            <a:br>
              <a:rPr lang="en-US" b="1" u="sng" spc="10" dirty="0" smtClean="0">
                <a:latin typeface="Times New Roman" pitchFamily="18" charset="0"/>
                <a:cs typeface="Times New Roman" pitchFamily="18" charset="0"/>
              </a:rPr>
            </a:br>
            <a:r>
              <a:rPr b="1" u="sng" spc="5" smtClean="0">
                <a:latin typeface="Times New Roman" pitchFamily="18" charset="0"/>
                <a:cs typeface="Times New Roman" pitchFamily="18" charset="0"/>
              </a:rPr>
              <a:t>SECTION</a:t>
            </a:r>
            <a:r>
              <a:rPr b="1" u="sng" spc="375" smtClean="0">
                <a:latin typeface="Times New Roman" pitchFamily="18" charset="0"/>
                <a:cs typeface="Times New Roman" pitchFamily="18" charset="0"/>
              </a:rPr>
              <a:t> </a:t>
            </a:r>
            <a:r>
              <a:rPr b="1" u="sng" spc="30" dirty="0">
                <a:latin typeface="Times New Roman" pitchFamily="18" charset="0"/>
                <a:cs typeface="Times New Roman" pitchFamily="18" charset="0"/>
              </a:rPr>
              <a:t>68:</a:t>
            </a:r>
            <a:endParaRPr b="1" u="sng">
              <a:latin typeface="Times New Roman" pitchFamily="18" charset="0"/>
              <a:cs typeface="Times New Roman" pitchFamily="18" charset="0"/>
            </a:endParaRPr>
          </a:p>
        </p:txBody>
      </p:sp>
      <p:sp>
        <p:nvSpPr>
          <p:cNvPr id="8" name="Footer Placeholder 7"/>
          <p:cNvSpPr>
            <a:spLocks noGrp="1"/>
          </p:cNvSpPr>
          <p:nvPr>
            <p:ph type="ftr" sz="quarter" idx="16"/>
          </p:nvPr>
        </p:nvSpPr>
        <p:spPr/>
        <p:txBody>
          <a:bodyPr/>
          <a:lstStyle/>
          <a:p>
            <a:pPr marL="12700">
              <a:lnSpc>
                <a:spcPts val="1240"/>
              </a:lnSpc>
            </a:pPr>
            <a:endParaRPr lang="en-US" spc="10" dirty="0"/>
          </a:p>
        </p:txBody>
      </p:sp>
      <p:sp>
        <p:nvSpPr>
          <p:cNvPr id="3" name="object 3"/>
          <p:cNvSpPr txBox="1"/>
          <p:nvPr/>
        </p:nvSpPr>
        <p:spPr>
          <a:xfrm>
            <a:off x="214283" y="1120466"/>
            <a:ext cx="9215503" cy="3724096"/>
          </a:xfrm>
          <a:prstGeom prst="rect">
            <a:avLst/>
          </a:prstGeom>
        </p:spPr>
        <p:txBody>
          <a:bodyPr vert="horz" wrap="square" lIns="0" tIns="12700" rIns="0" bIns="0" rtlCol="0">
            <a:spAutoFit/>
          </a:bodyPr>
          <a:lstStyle/>
          <a:p>
            <a:pPr marL="393700" indent="-381635" algn="just">
              <a:lnSpc>
                <a:spcPct val="100000"/>
              </a:lnSpc>
              <a:spcBef>
                <a:spcPts val="100"/>
              </a:spcBef>
              <a:buAutoNum type="arabicPeriod"/>
              <a:tabLst>
                <a:tab pos="394335" algn="l"/>
              </a:tabLst>
            </a:pPr>
            <a:endParaRPr lang="en-US" sz="2000" spc="5" dirty="0" smtClean="0">
              <a:latin typeface="Book Antiqua"/>
              <a:cs typeface="Book Antiqua"/>
            </a:endParaRPr>
          </a:p>
          <a:p>
            <a:pPr marL="393700" indent="-381635" algn="just">
              <a:lnSpc>
                <a:spcPct val="100000"/>
              </a:lnSpc>
              <a:spcBef>
                <a:spcPts val="100"/>
              </a:spcBef>
              <a:buAutoNum type="arabicPeriod"/>
              <a:tabLst>
                <a:tab pos="394335" algn="l"/>
              </a:tabLst>
            </a:pPr>
            <a:endParaRPr lang="en-US" sz="2000" spc="5" dirty="0" smtClean="0">
              <a:latin typeface="Book Antiqua"/>
              <a:cs typeface="Book Antiqua"/>
            </a:endParaRPr>
          </a:p>
          <a:p>
            <a:pPr marL="393700" indent="-381635" algn="just">
              <a:lnSpc>
                <a:spcPct val="100000"/>
              </a:lnSpc>
              <a:spcBef>
                <a:spcPts val="100"/>
              </a:spcBef>
              <a:buAutoNum type="arabicPeriod"/>
              <a:tabLst>
                <a:tab pos="394335" algn="l"/>
              </a:tabLst>
            </a:pPr>
            <a:endParaRPr lang="en-US" sz="2000" spc="5" dirty="0" smtClean="0">
              <a:latin typeface="Book Antiqua"/>
              <a:cs typeface="Book Antiqua"/>
            </a:endParaRPr>
          </a:p>
          <a:p>
            <a:pPr marL="393700" indent="-381635" algn="just">
              <a:lnSpc>
                <a:spcPct val="100000"/>
              </a:lnSpc>
              <a:spcBef>
                <a:spcPts val="100"/>
              </a:spcBef>
              <a:buAutoNum type="arabicPeriod"/>
              <a:tabLst>
                <a:tab pos="394335" algn="l"/>
              </a:tabLst>
            </a:pPr>
            <a:r>
              <a:rPr sz="2000" spc="5" smtClean="0">
                <a:latin typeface="Book Antiqua"/>
                <a:cs typeface="Book Antiqua"/>
              </a:rPr>
              <a:t>Any </a:t>
            </a:r>
            <a:r>
              <a:rPr sz="2000" dirty="0">
                <a:latin typeface="Book Antiqua"/>
                <a:cs typeface="Book Antiqua"/>
              </a:rPr>
              <a:t>sum </a:t>
            </a:r>
            <a:r>
              <a:rPr sz="2000" spc="-5" dirty="0">
                <a:latin typeface="Book Antiqua"/>
                <a:cs typeface="Book Antiqua"/>
              </a:rPr>
              <a:t>found </a:t>
            </a:r>
            <a:r>
              <a:rPr sz="2000" spc="-15" dirty="0">
                <a:latin typeface="Book Antiqua"/>
                <a:cs typeface="Book Antiqua"/>
              </a:rPr>
              <a:t>credited in </a:t>
            </a:r>
            <a:r>
              <a:rPr sz="2000" spc="-5" dirty="0">
                <a:latin typeface="Book Antiqua"/>
                <a:cs typeface="Book Antiqua"/>
              </a:rPr>
              <a:t>the </a:t>
            </a:r>
            <a:r>
              <a:rPr sz="2000" b="1" spc="15" dirty="0">
                <a:latin typeface="Book Antiqua"/>
                <a:cs typeface="Book Antiqua"/>
              </a:rPr>
              <a:t>books </a:t>
            </a:r>
            <a:r>
              <a:rPr sz="2000" b="1" spc="5" dirty="0">
                <a:latin typeface="Book Antiqua"/>
                <a:cs typeface="Book Antiqua"/>
              </a:rPr>
              <a:t>of </a:t>
            </a:r>
            <a:r>
              <a:rPr sz="2000" b="1" spc="-5" dirty="0">
                <a:latin typeface="Book Antiqua"/>
                <a:cs typeface="Book Antiqua"/>
              </a:rPr>
              <a:t>an</a:t>
            </a:r>
            <a:r>
              <a:rPr sz="2000" b="1" spc="35" dirty="0">
                <a:latin typeface="Book Antiqua"/>
                <a:cs typeface="Book Antiqua"/>
              </a:rPr>
              <a:t> </a:t>
            </a:r>
            <a:r>
              <a:rPr sz="2000" b="1" spc="-10" dirty="0">
                <a:latin typeface="Book Antiqua"/>
                <a:cs typeface="Book Antiqua"/>
              </a:rPr>
              <a:t>assessee</a:t>
            </a:r>
            <a:endParaRPr sz="2000">
              <a:latin typeface="Book Antiqua"/>
              <a:cs typeface="Book Antiqua"/>
            </a:endParaRPr>
          </a:p>
          <a:p>
            <a:pPr>
              <a:lnSpc>
                <a:spcPct val="100000"/>
              </a:lnSpc>
              <a:spcBef>
                <a:spcPts val="40"/>
              </a:spcBef>
              <a:buFont typeface="Book Antiqua"/>
              <a:buAutoNum type="arabicPeriod"/>
            </a:pPr>
            <a:endParaRPr sz="2800">
              <a:latin typeface="Times New Roman"/>
              <a:cs typeface="Times New Roman"/>
            </a:endParaRPr>
          </a:p>
          <a:p>
            <a:pPr marL="327025" indent="-314960" algn="just">
              <a:lnSpc>
                <a:spcPts val="2755"/>
              </a:lnSpc>
              <a:buAutoNum type="arabicPeriod"/>
              <a:tabLst>
                <a:tab pos="327660" algn="l"/>
              </a:tabLst>
            </a:pPr>
            <a:r>
              <a:rPr sz="2000" spc="-5" dirty="0">
                <a:latin typeface="Book Antiqua"/>
                <a:cs typeface="Book Antiqua"/>
              </a:rPr>
              <a:t>Assessee </a:t>
            </a:r>
            <a:r>
              <a:rPr sz="2000" spc="-15" dirty="0">
                <a:latin typeface="Book Antiqua"/>
                <a:cs typeface="Book Antiqua"/>
              </a:rPr>
              <a:t>offers </a:t>
            </a:r>
            <a:r>
              <a:rPr sz="2000" spc="15" dirty="0">
                <a:latin typeface="Book Antiqua"/>
                <a:cs typeface="Book Antiqua"/>
              </a:rPr>
              <a:t>no </a:t>
            </a:r>
            <a:r>
              <a:rPr sz="2000" spc="-10" dirty="0">
                <a:latin typeface="Book Antiqua"/>
                <a:cs typeface="Book Antiqua"/>
              </a:rPr>
              <a:t>explanation about </a:t>
            </a:r>
            <a:r>
              <a:rPr sz="2000" spc="-5" dirty="0">
                <a:latin typeface="Book Antiqua"/>
                <a:cs typeface="Book Antiqua"/>
              </a:rPr>
              <a:t>the nature </a:t>
            </a:r>
            <a:r>
              <a:rPr sz="2000">
                <a:latin typeface="Book Antiqua"/>
                <a:cs typeface="Book Antiqua"/>
              </a:rPr>
              <a:t>&amp;</a:t>
            </a:r>
            <a:r>
              <a:rPr sz="2000" spc="515">
                <a:latin typeface="Book Antiqua"/>
                <a:cs typeface="Book Antiqua"/>
              </a:rPr>
              <a:t> </a:t>
            </a:r>
            <a:r>
              <a:rPr sz="2000" spc="-5" smtClean="0">
                <a:latin typeface="Book Antiqua"/>
                <a:cs typeface="Book Antiqua"/>
              </a:rPr>
              <a:t>source</a:t>
            </a:r>
            <a:r>
              <a:rPr lang="en-US" sz="2000" spc="-5" dirty="0" smtClean="0">
                <a:latin typeface="Book Antiqua"/>
                <a:cs typeface="Book Antiqua"/>
              </a:rPr>
              <a:t> </a:t>
            </a:r>
            <a:r>
              <a:rPr sz="2000" spc="-10" smtClean="0">
                <a:latin typeface="Book Antiqua"/>
                <a:cs typeface="Book Antiqua"/>
              </a:rPr>
              <a:t>thereof</a:t>
            </a:r>
            <a:r>
              <a:rPr sz="2000" spc="-10" dirty="0">
                <a:latin typeface="Book Antiqua"/>
                <a:cs typeface="Book Antiqua"/>
              </a:rPr>
              <a:t>,</a:t>
            </a:r>
            <a:r>
              <a:rPr sz="2000" spc="85" dirty="0">
                <a:latin typeface="Book Antiqua"/>
                <a:cs typeface="Book Antiqua"/>
              </a:rPr>
              <a:t> </a:t>
            </a:r>
            <a:r>
              <a:rPr sz="2000" spc="-40" dirty="0">
                <a:latin typeface="Book Antiqua"/>
                <a:cs typeface="Book Antiqua"/>
              </a:rPr>
              <a:t>or</a:t>
            </a:r>
            <a:endParaRPr sz="2000">
              <a:latin typeface="Book Antiqua"/>
              <a:cs typeface="Book Antiqua"/>
            </a:endParaRPr>
          </a:p>
          <a:p>
            <a:pPr>
              <a:lnSpc>
                <a:spcPct val="100000"/>
              </a:lnSpc>
              <a:spcBef>
                <a:spcPts val="35"/>
              </a:spcBef>
            </a:pPr>
            <a:endParaRPr sz="2800">
              <a:latin typeface="Times New Roman"/>
              <a:cs typeface="Times New Roman"/>
            </a:endParaRPr>
          </a:p>
          <a:p>
            <a:pPr marL="355600" indent="-343535" algn="just">
              <a:lnSpc>
                <a:spcPts val="2755"/>
              </a:lnSpc>
              <a:spcBef>
                <a:spcPts val="5"/>
              </a:spcBef>
              <a:buAutoNum type="arabicPeriod" startAt="3"/>
              <a:tabLst>
                <a:tab pos="356235" algn="l"/>
              </a:tabLst>
            </a:pPr>
            <a:r>
              <a:rPr sz="2000" spc="-5" dirty="0">
                <a:latin typeface="Book Antiqua"/>
                <a:cs typeface="Book Antiqua"/>
              </a:rPr>
              <a:t>Explanation offered </a:t>
            </a:r>
            <a:r>
              <a:rPr sz="2000" spc="-15" dirty="0">
                <a:latin typeface="Book Antiqua"/>
                <a:cs typeface="Book Antiqua"/>
              </a:rPr>
              <a:t>is </a:t>
            </a:r>
            <a:r>
              <a:rPr sz="2000" spc="-5" dirty="0">
                <a:latin typeface="Book Antiqua"/>
                <a:cs typeface="Book Antiqua"/>
              </a:rPr>
              <a:t>not satisfactory </a:t>
            </a:r>
            <a:r>
              <a:rPr sz="2000" spc="-15" dirty="0">
                <a:latin typeface="Book Antiqua"/>
                <a:cs typeface="Book Antiqua"/>
              </a:rPr>
              <a:t>in </a:t>
            </a:r>
            <a:r>
              <a:rPr sz="2000" spc="-5" dirty="0">
                <a:latin typeface="Book Antiqua"/>
                <a:cs typeface="Book Antiqua"/>
              </a:rPr>
              <a:t>the </a:t>
            </a:r>
            <a:r>
              <a:rPr sz="2000" spc="-20">
                <a:latin typeface="Book Antiqua"/>
                <a:cs typeface="Book Antiqua"/>
              </a:rPr>
              <a:t>opinion</a:t>
            </a:r>
            <a:r>
              <a:rPr sz="2000" spc="140">
                <a:latin typeface="Book Antiqua"/>
                <a:cs typeface="Book Antiqua"/>
              </a:rPr>
              <a:t> </a:t>
            </a:r>
            <a:r>
              <a:rPr sz="2000" spc="-40" smtClean="0">
                <a:latin typeface="Book Antiqua"/>
                <a:cs typeface="Book Antiqua"/>
              </a:rPr>
              <a:t>of</a:t>
            </a:r>
            <a:r>
              <a:rPr lang="en-US" sz="2000" spc="-40" dirty="0" smtClean="0">
                <a:latin typeface="Book Antiqua"/>
                <a:cs typeface="Book Antiqua"/>
              </a:rPr>
              <a:t> </a:t>
            </a:r>
            <a:r>
              <a:rPr sz="2000" spc="-5" smtClean="0">
                <a:latin typeface="Book Antiqua"/>
                <a:cs typeface="Book Antiqua"/>
              </a:rPr>
              <a:t>the</a:t>
            </a:r>
            <a:r>
              <a:rPr sz="2000" spc="-25" smtClean="0">
                <a:latin typeface="Book Antiqua"/>
                <a:cs typeface="Book Antiqua"/>
              </a:rPr>
              <a:t> </a:t>
            </a:r>
            <a:r>
              <a:rPr sz="2000" spc="-5" smtClean="0">
                <a:latin typeface="Book Antiqua"/>
                <a:cs typeface="Book Antiqua"/>
              </a:rPr>
              <a:t>A</a:t>
            </a:r>
            <a:r>
              <a:rPr lang="en-US" sz="2000" spc="-5" dirty="0" smtClean="0">
                <a:latin typeface="Book Antiqua"/>
                <a:cs typeface="Book Antiqua"/>
              </a:rPr>
              <a:t>O</a:t>
            </a:r>
            <a:endParaRPr sz="2000">
              <a:latin typeface="Book Antiqua"/>
              <a:cs typeface="Book Antiqua"/>
            </a:endParaRPr>
          </a:p>
          <a:p>
            <a:pPr>
              <a:lnSpc>
                <a:spcPct val="100000"/>
              </a:lnSpc>
            </a:pPr>
            <a:endParaRPr sz="2800">
              <a:latin typeface="Times New Roman"/>
              <a:cs typeface="Times New Roman"/>
            </a:endParaRPr>
          </a:p>
          <a:p>
            <a:pPr>
              <a:lnSpc>
                <a:spcPct val="100000"/>
              </a:lnSpc>
              <a:spcBef>
                <a:spcPts val="40"/>
              </a:spcBef>
            </a:pPr>
            <a:endParaRPr sz="2800">
              <a:latin typeface="Times New Roman"/>
              <a:cs typeface="Times New Roman"/>
            </a:endParaRPr>
          </a:p>
        </p:txBody>
      </p:sp>
      <p:sp>
        <p:nvSpPr>
          <p:cNvPr id="6" name="TextBox 5"/>
          <p:cNvSpPr txBox="1"/>
          <p:nvPr/>
        </p:nvSpPr>
        <p:spPr>
          <a:xfrm>
            <a:off x="214282" y="4500570"/>
            <a:ext cx="7929617" cy="122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55600" indent="-343535" algn="just">
              <a:lnSpc>
                <a:spcPct val="100000"/>
              </a:lnSpc>
              <a:spcBef>
                <a:spcPts val="5"/>
              </a:spcBef>
              <a:tabLst>
                <a:tab pos="356235" algn="l"/>
              </a:tabLst>
            </a:pPr>
            <a:r>
              <a:rPr lang="en-IN" b="1" spc="5" dirty="0" smtClean="0">
                <a:latin typeface="Book Antiqua"/>
                <a:cs typeface="Book Antiqua"/>
              </a:rPr>
              <a:t>Consequences:</a:t>
            </a:r>
            <a:endParaRPr lang="en-IN" dirty="0" smtClean="0">
              <a:latin typeface="Book Antiqua"/>
              <a:cs typeface="Book Antiqua"/>
            </a:endParaRPr>
          </a:p>
          <a:p>
            <a:pPr marL="355600" marR="5080" algn="just">
              <a:lnSpc>
                <a:spcPct val="90000"/>
              </a:lnSpc>
              <a:spcBef>
                <a:spcPts val="560"/>
              </a:spcBef>
            </a:pPr>
            <a:r>
              <a:rPr lang="en-IN" spc="-5" dirty="0" smtClean="0">
                <a:latin typeface="Book Antiqua"/>
                <a:cs typeface="Book Antiqua"/>
              </a:rPr>
              <a:t>The </a:t>
            </a:r>
            <a:r>
              <a:rPr lang="en-IN" dirty="0" smtClean="0">
                <a:latin typeface="Book Antiqua"/>
                <a:cs typeface="Book Antiqua"/>
              </a:rPr>
              <a:t>sum </a:t>
            </a:r>
            <a:r>
              <a:rPr lang="en-IN" spc="15" dirty="0" smtClean="0">
                <a:latin typeface="Book Antiqua"/>
                <a:cs typeface="Book Antiqua"/>
              </a:rPr>
              <a:t>so </a:t>
            </a:r>
            <a:r>
              <a:rPr lang="en-IN" spc="-5" dirty="0" smtClean="0">
                <a:latin typeface="Book Antiqua"/>
                <a:cs typeface="Book Antiqua"/>
              </a:rPr>
              <a:t>credited </a:t>
            </a:r>
            <a:r>
              <a:rPr lang="en-IN" spc="-10" dirty="0" smtClean="0">
                <a:latin typeface="Book Antiqua"/>
                <a:cs typeface="Book Antiqua"/>
              </a:rPr>
              <a:t>may </a:t>
            </a:r>
            <a:r>
              <a:rPr lang="en-IN" spc="10" dirty="0" smtClean="0">
                <a:latin typeface="Book Antiqua"/>
                <a:cs typeface="Book Antiqua"/>
              </a:rPr>
              <a:t>be </a:t>
            </a:r>
            <a:r>
              <a:rPr lang="en-IN" dirty="0" smtClean="0">
                <a:latin typeface="Book Antiqua"/>
                <a:cs typeface="Book Antiqua"/>
              </a:rPr>
              <a:t>charged </a:t>
            </a:r>
            <a:r>
              <a:rPr lang="en-IN" spc="-5" dirty="0" smtClean="0">
                <a:latin typeface="Book Antiqua"/>
                <a:cs typeface="Book Antiqua"/>
              </a:rPr>
              <a:t>as </a:t>
            </a:r>
            <a:r>
              <a:rPr lang="en-IN" spc="-15" dirty="0" smtClean="0">
                <a:latin typeface="Book Antiqua"/>
                <a:cs typeface="Book Antiqua"/>
              </a:rPr>
              <a:t>income </a:t>
            </a:r>
            <a:r>
              <a:rPr lang="en-IN" spc="-20" dirty="0" smtClean="0">
                <a:latin typeface="Book Antiqua"/>
                <a:cs typeface="Book Antiqua"/>
              </a:rPr>
              <a:t>of </a:t>
            </a:r>
            <a:r>
              <a:rPr lang="en-IN" spc="-5" dirty="0" smtClean="0">
                <a:latin typeface="Book Antiqua"/>
                <a:cs typeface="Book Antiqua"/>
              </a:rPr>
              <a:t>the  </a:t>
            </a:r>
            <a:r>
              <a:rPr lang="en-IN" spc="-5" dirty="0" err="1" smtClean="0">
                <a:latin typeface="Book Antiqua"/>
                <a:cs typeface="Book Antiqua"/>
              </a:rPr>
              <a:t>assessee</a:t>
            </a:r>
            <a:r>
              <a:rPr lang="en-IN" spc="-5" dirty="0" smtClean="0">
                <a:latin typeface="Book Antiqua"/>
                <a:cs typeface="Book Antiqua"/>
              </a:rPr>
              <a:t> </a:t>
            </a:r>
            <a:r>
              <a:rPr lang="en-IN" b="1" spc="-10" dirty="0" smtClean="0">
                <a:latin typeface="Book Antiqua"/>
                <a:cs typeface="Book Antiqua"/>
              </a:rPr>
              <a:t>for </a:t>
            </a:r>
            <a:r>
              <a:rPr lang="en-IN" b="1" spc="10" dirty="0" smtClean="0">
                <a:latin typeface="Book Antiqua"/>
                <a:cs typeface="Book Antiqua"/>
              </a:rPr>
              <a:t>that  </a:t>
            </a:r>
            <a:r>
              <a:rPr lang="en-IN" b="1" dirty="0" smtClean="0">
                <a:latin typeface="Book Antiqua"/>
                <a:cs typeface="Book Antiqua"/>
              </a:rPr>
              <a:t>P.Y. </a:t>
            </a:r>
            <a:r>
              <a:rPr lang="en-IN" b="1" spc="5" dirty="0" smtClean="0">
                <a:latin typeface="Book Antiqua"/>
                <a:cs typeface="Book Antiqua"/>
              </a:rPr>
              <a:t>(year </a:t>
            </a:r>
            <a:r>
              <a:rPr lang="en-IN" b="1" spc="10" dirty="0" smtClean="0">
                <a:latin typeface="Book Antiqua"/>
                <a:cs typeface="Book Antiqua"/>
              </a:rPr>
              <a:t>in  </a:t>
            </a:r>
            <a:r>
              <a:rPr lang="en-IN" b="1" spc="-5" dirty="0" smtClean="0">
                <a:latin typeface="Book Antiqua"/>
                <a:cs typeface="Book Antiqua"/>
              </a:rPr>
              <a:t>which </a:t>
            </a:r>
            <a:r>
              <a:rPr lang="en-IN" b="1" spc="10" dirty="0" smtClean="0">
                <a:latin typeface="Book Antiqua"/>
                <a:cs typeface="Book Antiqua"/>
              </a:rPr>
              <a:t>it</a:t>
            </a:r>
            <a:r>
              <a:rPr lang="en-IN" b="1" spc="620" dirty="0" smtClean="0">
                <a:latin typeface="Book Antiqua"/>
                <a:cs typeface="Book Antiqua"/>
              </a:rPr>
              <a:t> </a:t>
            </a:r>
            <a:r>
              <a:rPr lang="en-IN" b="1" spc="10" dirty="0" smtClean="0">
                <a:latin typeface="Book Antiqua"/>
                <a:cs typeface="Book Antiqua"/>
              </a:rPr>
              <a:t>is </a:t>
            </a:r>
            <a:r>
              <a:rPr lang="en-IN" b="1" spc="-10" dirty="0" smtClean="0">
                <a:latin typeface="Book Antiqua"/>
                <a:cs typeface="Book Antiqua"/>
              </a:rPr>
              <a:t>found  </a:t>
            </a:r>
            <a:r>
              <a:rPr lang="en-IN" b="1" spc="5" dirty="0" smtClean="0">
                <a:latin typeface="Book Antiqua"/>
                <a:cs typeface="Book Antiqua"/>
              </a:rPr>
              <a:t>credited)</a:t>
            </a:r>
            <a:endParaRPr lang="en-IN" dirty="0" smtClean="0">
              <a:latin typeface="Book Antiqua"/>
              <a:cs typeface="Book Antiqua"/>
            </a:endParaRPr>
          </a:p>
          <a:p>
            <a:endParaRPr lang="en-IN" dirty="0"/>
          </a:p>
        </p:txBody>
      </p:sp>
      <p:pic>
        <p:nvPicPr>
          <p:cNvPr id="46082" name="Picture 2" descr="Image result for cash credits"/>
          <p:cNvPicPr>
            <a:picLocks noChangeAspect="1" noChangeArrowheads="1"/>
          </p:cNvPicPr>
          <p:nvPr/>
        </p:nvPicPr>
        <p:blipFill>
          <a:blip r:embed="rId2"/>
          <a:srcRect/>
          <a:stretch>
            <a:fillRect/>
          </a:stretch>
        </p:blipFill>
        <p:spPr bwMode="auto">
          <a:xfrm>
            <a:off x="1" y="0"/>
            <a:ext cx="3835227" cy="150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916" y="395538"/>
            <a:ext cx="8442325" cy="874598"/>
          </a:xfrm>
          <a:prstGeom prst="rect">
            <a:avLst/>
          </a:prstGeom>
        </p:spPr>
        <p:txBody>
          <a:bodyPr vert="horz" wrap="square" lIns="0" tIns="12700" rIns="0" bIns="0" rtlCol="0">
            <a:spAutoFit/>
          </a:bodyPr>
          <a:lstStyle/>
          <a:p>
            <a:pPr marL="12700" algn="ctr">
              <a:lnSpc>
                <a:spcPct val="100000"/>
              </a:lnSpc>
              <a:spcBef>
                <a:spcPts val="100"/>
              </a:spcBef>
            </a:pPr>
            <a:r>
              <a:rPr b="1" u="sng" spc="10" dirty="0">
                <a:latin typeface="Times New Roman" pitchFamily="18" charset="0"/>
                <a:cs typeface="Times New Roman" pitchFamily="18" charset="0"/>
              </a:rPr>
              <a:t>ONUS </a:t>
            </a:r>
            <a:r>
              <a:rPr b="1" u="sng" spc="-25" dirty="0">
                <a:latin typeface="Times New Roman" pitchFamily="18" charset="0"/>
                <a:cs typeface="Times New Roman" pitchFamily="18" charset="0"/>
              </a:rPr>
              <a:t>LIES </a:t>
            </a:r>
            <a:r>
              <a:rPr b="1" u="sng" spc="10" dirty="0">
                <a:latin typeface="Times New Roman" pitchFamily="18" charset="0"/>
                <a:cs typeface="Times New Roman" pitchFamily="18" charset="0"/>
              </a:rPr>
              <a:t>ON </a:t>
            </a:r>
            <a:r>
              <a:rPr b="1" u="sng" spc="5" dirty="0">
                <a:latin typeface="Times New Roman" pitchFamily="18" charset="0"/>
                <a:cs typeface="Times New Roman" pitchFamily="18" charset="0"/>
              </a:rPr>
              <a:t>ASSESSEE </a:t>
            </a:r>
            <a:r>
              <a:rPr b="1" u="sng" spc="-15" dirty="0">
                <a:latin typeface="Times New Roman" pitchFamily="18" charset="0"/>
                <a:cs typeface="Times New Roman" pitchFamily="18" charset="0"/>
              </a:rPr>
              <a:t>TO </a:t>
            </a:r>
            <a:r>
              <a:rPr b="1" u="sng" spc="10" dirty="0">
                <a:latin typeface="Times New Roman" pitchFamily="18" charset="0"/>
                <a:cs typeface="Times New Roman" pitchFamily="18" charset="0"/>
              </a:rPr>
              <a:t>PROVE </a:t>
            </a:r>
            <a:r>
              <a:rPr b="1" u="sng" dirty="0">
                <a:latin typeface="Times New Roman" pitchFamily="18" charset="0"/>
                <a:cs typeface="Times New Roman" pitchFamily="18" charset="0"/>
              </a:rPr>
              <a:t>THE</a:t>
            </a:r>
            <a:r>
              <a:rPr b="1" u="sng" spc="-195" dirty="0">
                <a:latin typeface="Times New Roman" pitchFamily="18" charset="0"/>
                <a:cs typeface="Times New Roman" pitchFamily="18" charset="0"/>
              </a:rPr>
              <a:t> </a:t>
            </a:r>
            <a:r>
              <a:rPr b="1" u="sng" dirty="0">
                <a:latin typeface="Times New Roman" pitchFamily="18" charset="0"/>
                <a:cs typeface="Times New Roman" pitchFamily="18" charset="0"/>
              </a:rPr>
              <a:t>FOLLOWING:</a:t>
            </a:r>
            <a:endParaRPr b="1" u="sng">
              <a:latin typeface="Times New Roman" pitchFamily="18" charset="0"/>
              <a:cs typeface="Times New Roman" pitchFamily="18" charset="0"/>
            </a:endParaRPr>
          </a:p>
        </p:txBody>
      </p:sp>
      <p:sp>
        <p:nvSpPr>
          <p:cNvPr id="3" name="object 3"/>
          <p:cNvSpPr txBox="1">
            <a:spLocks noGrp="1"/>
          </p:cNvSpPr>
          <p:nvPr>
            <p:ph sz="quarter" idx="1"/>
          </p:nvPr>
        </p:nvSpPr>
        <p:spPr>
          <a:xfrm>
            <a:off x="428596" y="1785927"/>
            <a:ext cx="8501123" cy="1649811"/>
          </a:xfrm>
          <a:prstGeom prst="rect">
            <a:avLst/>
          </a:prstGeom>
        </p:spPr>
        <p:txBody>
          <a:bodyPr vert="horz" wrap="square" lIns="0" tIns="13335" rIns="0" bIns="0" rtlCol="0">
            <a:spAutoFit/>
          </a:bodyPr>
          <a:lstStyle/>
          <a:p>
            <a:pPr marL="485775" indent="-457834">
              <a:lnSpc>
                <a:spcPct val="100000"/>
              </a:lnSpc>
              <a:spcBef>
                <a:spcPts val="105"/>
              </a:spcBef>
              <a:buAutoNum type="alphaLcParenR"/>
              <a:tabLst>
                <a:tab pos="486409" algn="l"/>
                <a:tab pos="487045" algn="l"/>
              </a:tabLst>
            </a:pPr>
            <a:endParaRPr lang="en-US" sz="2000" spc="15" dirty="0" smtClean="0">
              <a:latin typeface="Times New Roman" pitchFamily="18" charset="0"/>
              <a:cs typeface="Times New Roman" pitchFamily="18" charset="0"/>
            </a:endParaRPr>
          </a:p>
          <a:p>
            <a:pPr marL="485775" indent="-457834">
              <a:lnSpc>
                <a:spcPct val="100000"/>
              </a:lnSpc>
              <a:spcBef>
                <a:spcPts val="105"/>
              </a:spcBef>
              <a:buAutoNum type="alphaLcParenR"/>
              <a:tabLst>
                <a:tab pos="486409" algn="l"/>
                <a:tab pos="487045" algn="l"/>
              </a:tabLst>
            </a:pPr>
            <a:r>
              <a:rPr sz="2400" b="0" spc="15" smtClean="0">
                <a:latin typeface="Times New Roman" pitchFamily="18" charset="0"/>
                <a:cs typeface="Times New Roman" pitchFamily="18" charset="0"/>
              </a:rPr>
              <a:t>The </a:t>
            </a:r>
            <a:r>
              <a:rPr sz="2400" b="0" spc="-15" dirty="0">
                <a:latin typeface="Times New Roman" pitchFamily="18" charset="0"/>
                <a:cs typeface="Times New Roman" pitchFamily="18" charset="0"/>
              </a:rPr>
              <a:t>identity </a:t>
            </a:r>
            <a:r>
              <a:rPr sz="2400" b="0" spc="-20" dirty="0">
                <a:latin typeface="Times New Roman" pitchFamily="18" charset="0"/>
                <a:cs typeface="Times New Roman" pitchFamily="18" charset="0"/>
              </a:rPr>
              <a:t>of </a:t>
            </a:r>
            <a:r>
              <a:rPr sz="2400" b="0" spc="-5" dirty="0">
                <a:latin typeface="Times New Roman" pitchFamily="18" charset="0"/>
                <a:cs typeface="Times New Roman" pitchFamily="18" charset="0"/>
              </a:rPr>
              <a:t>the </a:t>
            </a:r>
            <a:r>
              <a:rPr sz="2400" b="0" spc="-15" dirty="0">
                <a:latin typeface="Times New Roman" pitchFamily="18" charset="0"/>
                <a:cs typeface="Times New Roman" pitchFamily="18" charset="0"/>
              </a:rPr>
              <a:t>creditor is</a:t>
            </a:r>
            <a:r>
              <a:rPr sz="2400" b="0" spc="245" dirty="0">
                <a:latin typeface="Times New Roman" pitchFamily="18" charset="0"/>
                <a:cs typeface="Times New Roman" pitchFamily="18" charset="0"/>
              </a:rPr>
              <a:t> </a:t>
            </a:r>
            <a:r>
              <a:rPr sz="2400" b="0" dirty="0">
                <a:latin typeface="Times New Roman" pitchFamily="18" charset="0"/>
                <a:cs typeface="Times New Roman" pitchFamily="18" charset="0"/>
              </a:rPr>
              <a:t>established;</a:t>
            </a:r>
          </a:p>
          <a:p>
            <a:pPr marL="485775" marR="25400" indent="-457834">
              <a:lnSpc>
                <a:spcPts val="2860"/>
              </a:lnSpc>
              <a:buAutoNum type="alphaLcParenR"/>
              <a:tabLst>
                <a:tab pos="486409" algn="l"/>
                <a:tab pos="487045" algn="l"/>
              </a:tabLst>
            </a:pPr>
            <a:r>
              <a:rPr sz="2400" b="0" spc="15" smtClean="0">
                <a:latin typeface="Times New Roman" pitchFamily="18" charset="0"/>
                <a:cs typeface="Times New Roman" pitchFamily="18" charset="0"/>
              </a:rPr>
              <a:t>The </a:t>
            </a:r>
            <a:r>
              <a:rPr sz="2400" b="0" spc="-10" dirty="0">
                <a:latin typeface="Times New Roman" pitchFamily="18" charset="0"/>
                <a:cs typeface="Times New Roman" pitchFamily="18" charset="0"/>
              </a:rPr>
              <a:t>capacity/creditworthiness </a:t>
            </a:r>
            <a:r>
              <a:rPr sz="2400" b="0" spc="-20" dirty="0">
                <a:latin typeface="Times New Roman" pitchFamily="18" charset="0"/>
                <a:cs typeface="Times New Roman" pitchFamily="18" charset="0"/>
              </a:rPr>
              <a:t>of </a:t>
            </a:r>
            <a:r>
              <a:rPr sz="2400" b="0" spc="-5" dirty="0">
                <a:latin typeface="Times New Roman" pitchFamily="18" charset="0"/>
                <a:cs typeface="Times New Roman" pitchFamily="18" charset="0"/>
              </a:rPr>
              <a:t>the creditor </a:t>
            </a:r>
            <a:r>
              <a:rPr sz="2400" b="0" spc="-15" dirty="0">
                <a:latin typeface="Times New Roman" pitchFamily="18" charset="0"/>
                <a:cs typeface="Times New Roman" pitchFamily="18" charset="0"/>
              </a:rPr>
              <a:t>is </a:t>
            </a:r>
            <a:r>
              <a:rPr sz="2400" b="0" spc="-5" dirty="0">
                <a:latin typeface="Times New Roman" pitchFamily="18" charset="0"/>
                <a:cs typeface="Times New Roman" pitchFamily="18" charset="0"/>
              </a:rPr>
              <a:t>beyond  </a:t>
            </a:r>
            <a:r>
              <a:rPr sz="2400" b="0" spc="-10" dirty="0">
                <a:latin typeface="Times New Roman" pitchFamily="18" charset="0"/>
                <a:cs typeface="Times New Roman" pitchFamily="18" charset="0"/>
              </a:rPr>
              <a:t>doubt;</a:t>
            </a:r>
          </a:p>
          <a:p>
            <a:pPr marL="495300" indent="-467359">
              <a:lnSpc>
                <a:spcPct val="100000"/>
              </a:lnSpc>
              <a:buAutoNum type="alphaLcParenR"/>
              <a:tabLst>
                <a:tab pos="495934" algn="l"/>
                <a:tab pos="496570" algn="l"/>
              </a:tabLst>
            </a:pPr>
            <a:r>
              <a:rPr sz="2400" b="0" spc="15" smtClean="0">
                <a:latin typeface="Times New Roman" pitchFamily="18" charset="0"/>
                <a:cs typeface="Times New Roman" pitchFamily="18" charset="0"/>
              </a:rPr>
              <a:t>The </a:t>
            </a:r>
            <a:r>
              <a:rPr sz="2400" b="0" spc="-10" dirty="0">
                <a:latin typeface="Times New Roman" pitchFamily="18" charset="0"/>
                <a:cs typeface="Times New Roman" pitchFamily="18" charset="0"/>
              </a:rPr>
              <a:t>transaction </a:t>
            </a:r>
            <a:r>
              <a:rPr sz="2400" b="0" spc="-15" dirty="0">
                <a:latin typeface="Times New Roman" pitchFamily="18" charset="0"/>
                <a:cs typeface="Times New Roman" pitchFamily="18" charset="0"/>
              </a:rPr>
              <a:t>is</a:t>
            </a:r>
            <a:r>
              <a:rPr sz="2400" b="0" spc="35" dirty="0">
                <a:latin typeface="Times New Roman" pitchFamily="18" charset="0"/>
                <a:cs typeface="Times New Roman" pitchFamily="18" charset="0"/>
              </a:rPr>
              <a:t> </a:t>
            </a:r>
            <a:r>
              <a:rPr sz="2400" b="0" spc="-5">
                <a:latin typeface="Times New Roman" pitchFamily="18" charset="0"/>
                <a:cs typeface="Times New Roman" pitchFamily="18" charset="0"/>
              </a:rPr>
              <a:t>genuine</a:t>
            </a:r>
            <a:r>
              <a:rPr sz="2000" b="0" spc="-5" smtClean="0">
                <a:latin typeface="Times New Roman" pitchFamily="18" charset="0"/>
                <a:cs typeface="Times New Roman" pitchFamily="18" charset="0"/>
              </a:rPr>
              <a:t>.</a:t>
            </a:r>
            <a:endParaRPr sz="2000" b="0" spc="-5" dirty="0">
              <a:latin typeface="Times New Roman" pitchFamily="18" charset="0"/>
              <a:cs typeface="Times New Roman" pitchFamily="18" charset="0"/>
            </a:endParaRPr>
          </a:p>
        </p:txBody>
      </p:sp>
      <p:sp>
        <p:nvSpPr>
          <p:cNvPr id="8" name="Footer Placeholder 7"/>
          <p:cNvSpPr>
            <a:spLocks noGrp="1"/>
          </p:cNvSpPr>
          <p:nvPr>
            <p:ph type="ftr" sz="quarter" idx="16"/>
          </p:nvPr>
        </p:nvSpPr>
        <p:spPr/>
        <p:txBody>
          <a:bodyPr/>
          <a:lstStyle/>
          <a:p>
            <a:pPr marL="12700">
              <a:lnSpc>
                <a:spcPts val="1240"/>
              </a:lnSpc>
            </a:pPr>
            <a:endParaRPr lang="en-US" spc="10" dirty="0"/>
          </a:p>
        </p:txBody>
      </p:sp>
      <p:sp>
        <p:nvSpPr>
          <p:cNvPr id="7" name="TextBox 6"/>
          <p:cNvSpPr txBox="1"/>
          <p:nvPr/>
        </p:nvSpPr>
        <p:spPr>
          <a:xfrm>
            <a:off x="857224" y="3929066"/>
            <a:ext cx="7000924"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IN" sz="2400" spc="-5" dirty="0" smtClean="0">
                <a:latin typeface="Times New Roman" pitchFamily="18" charset="0"/>
                <a:cs typeface="Times New Roman" pitchFamily="18" charset="0"/>
              </a:rPr>
              <a:t>Once an </a:t>
            </a:r>
            <a:r>
              <a:rPr lang="en-IN" sz="2400" spc="-5" dirty="0" err="1" smtClean="0">
                <a:latin typeface="Times New Roman" pitchFamily="18" charset="0"/>
                <a:cs typeface="Times New Roman" pitchFamily="18" charset="0"/>
              </a:rPr>
              <a:t>assessee</a:t>
            </a:r>
            <a:r>
              <a:rPr lang="en-IN" sz="2400" spc="-5" dirty="0" smtClean="0">
                <a:latin typeface="Times New Roman" pitchFamily="18" charset="0"/>
                <a:cs typeface="Times New Roman" pitchFamily="18" charset="0"/>
              </a:rPr>
              <a:t> </a:t>
            </a:r>
            <a:r>
              <a:rPr lang="en-IN" sz="2400" spc="-15" dirty="0" smtClean="0">
                <a:latin typeface="Times New Roman" pitchFamily="18" charset="0"/>
                <a:cs typeface="Times New Roman" pitchFamily="18" charset="0"/>
              </a:rPr>
              <a:t>proves </a:t>
            </a:r>
            <a:r>
              <a:rPr lang="en-IN" sz="2400" spc="-5" dirty="0" smtClean="0">
                <a:latin typeface="Times New Roman" pitchFamily="18" charset="0"/>
                <a:cs typeface="Times New Roman" pitchFamily="18" charset="0"/>
              </a:rPr>
              <a:t>the </a:t>
            </a:r>
            <a:r>
              <a:rPr lang="en-IN" sz="2400" spc="-10" dirty="0" smtClean="0">
                <a:latin typeface="Times New Roman" pitchFamily="18" charset="0"/>
                <a:cs typeface="Times New Roman" pitchFamily="18" charset="0"/>
              </a:rPr>
              <a:t>identity, </a:t>
            </a:r>
            <a:r>
              <a:rPr lang="en-IN" sz="2400" dirty="0" smtClean="0">
                <a:latin typeface="Times New Roman" pitchFamily="18" charset="0"/>
                <a:cs typeface="Times New Roman" pitchFamily="18" charset="0"/>
              </a:rPr>
              <a:t>creditworthiness </a:t>
            </a:r>
            <a:r>
              <a:rPr lang="en-IN" sz="2400" spc="5" dirty="0" smtClean="0">
                <a:latin typeface="Times New Roman" pitchFamily="18" charset="0"/>
                <a:cs typeface="Times New Roman" pitchFamily="18" charset="0"/>
              </a:rPr>
              <a:t>and  </a:t>
            </a:r>
            <a:r>
              <a:rPr lang="en-IN" sz="2400" spc="-5" dirty="0" smtClean="0">
                <a:latin typeface="Times New Roman" pitchFamily="18" charset="0"/>
                <a:cs typeface="Times New Roman" pitchFamily="18" charset="0"/>
              </a:rPr>
              <a:t>genuineness </a:t>
            </a:r>
            <a:r>
              <a:rPr lang="en-IN" sz="2400" spc="-20" dirty="0" smtClean="0">
                <a:latin typeface="Times New Roman" pitchFamily="18" charset="0"/>
                <a:cs typeface="Times New Roman" pitchFamily="18" charset="0"/>
              </a:rPr>
              <a:t>of </a:t>
            </a:r>
            <a:r>
              <a:rPr lang="en-IN" sz="2400" spc="-5" dirty="0" smtClean="0">
                <a:latin typeface="Times New Roman" pitchFamily="18" charset="0"/>
                <a:cs typeface="Times New Roman" pitchFamily="18" charset="0"/>
              </a:rPr>
              <a:t>the </a:t>
            </a:r>
            <a:r>
              <a:rPr lang="en-IN" sz="2400" spc="-10" dirty="0" smtClean="0">
                <a:latin typeface="Times New Roman" pitchFamily="18" charset="0"/>
                <a:cs typeface="Times New Roman" pitchFamily="18" charset="0"/>
              </a:rPr>
              <a:t>creditor, </a:t>
            </a:r>
            <a:r>
              <a:rPr lang="en-IN" sz="2400" spc="-5" dirty="0" smtClean="0">
                <a:latin typeface="Times New Roman" pitchFamily="18" charset="0"/>
                <a:cs typeface="Times New Roman" pitchFamily="18" charset="0"/>
              </a:rPr>
              <a:t>the </a:t>
            </a:r>
            <a:r>
              <a:rPr lang="en-IN" sz="2400" spc="-10" dirty="0" smtClean="0">
                <a:latin typeface="Times New Roman" pitchFamily="18" charset="0"/>
                <a:cs typeface="Times New Roman" pitchFamily="18" charset="0"/>
              </a:rPr>
              <a:t>onus </a:t>
            </a:r>
            <a:r>
              <a:rPr lang="en-IN" sz="2400" dirty="0" smtClean="0">
                <a:latin typeface="Times New Roman" pitchFamily="18" charset="0"/>
                <a:cs typeface="Times New Roman" pitchFamily="18" charset="0"/>
              </a:rPr>
              <a:t>shifts </a:t>
            </a:r>
            <a:r>
              <a:rPr lang="en-IN" sz="2400" spc="-20" dirty="0" smtClean="0">
                <a:latin typeface="Times New Roman" pitchFamily="18" charset="0"/>
                <a:cs typeface="Times New Roman" pitchFamily="18" charset="0"/>
              </a:rPr>
              <a:t>on </a:t>
            </a:r>
            <a:r>
              <a:rPr lang="en-IN" sz="2400" spc="-5" dirty="0" smtClean="0">
                <a:latin typeface="Times New Roman" pitchFamily="18" charset="0"/>
                <a:cs typeface="Times New Roman" pitchFamily="18" charset="0"/>
              </a:rPr>
              <a:t>the</a:t>
            </a:r>
            <a:r>
              <a:rPr lang="en-IN" sz="2400" spc="28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AO</a:t>
            </a: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7467600" cy="952825"/>
          </a:xfrm>
          <a:prstGeom prst="rect">
            <a:avLst/>
          </a:prstGeom>
        </p:spPr>
        <p:txBody>
          <a:bodyPr vert="horz" wrap="square" lIns="0" tIns="16510" rIns="0" bIns="0" rtlCol="0">
            <a:spAutoFit/>
          </a:bodyPr>
          <a:lstStyle/>
          <a:p>
            <a:pPr algn="ctr">
              <a:lnSpc>
                <a:spcPct val="100000"/>
              </a:lnSpc>
              <a:spcBef>
                <a:spcPts val="130"/>
              </a:spcBef>
            </a:pPr>
            <a:r>
              <a:rPr spc="10" smtClean="0">
                <a:latin typeface="Times New Roman" pitchFamily="18" charset="0"/>
                <a:cs typeface="Times New Roman" pitchFamily="18" charset="0"/>
              </a:rPr>
              <a:t>A</a:t>
            </a:r>
            <a:r>
              <a:rPr lang="en-US" spc="10" dirty="0" smtClean="0">
                <a:latin typeface="Times New Roman" pitchFamily="18" charset="0"/>
                <a:cs typeface="Times New Roman" pitchFamily="18" charset="0"/>
              </a:rPr>
              <a:t>O</a:t>
            </a:r>
            <a:r>
              <a:rPr spc="10" smtClean="0">
                <a:latin typeface="Times New Roman" pitchFamily="18" charset="0"/>
                <a:cs typeface="Times New Roman" pitchFamily="18" charset="0"/>
              </a:rPr>
              <a:t> </a:t>
            </a:r>
            <a:r>
              <a:rPr spc="30" dirty="0">
                <a:latin typeface="Times New Roman" pitchFamily="18" charset="0"/>
                <a:cs typeface="Times New Roman" pitchFamily="18" charset="0"/>
              </a:rPr>
              <a:t>TO CONDUCT </a:t>
            </a:r>
            <a:r>
              <a:rPr spc="15" dirty="0">
                <a:latin typeface="Times New Roman" pitchFamily="18" charset="0"/>
                <a:cs typeface="Times New Roman" pitchFamily="18" charset="0"/>
              </a:rPr>
              <a:t>PROPER</a:t>
            </a:r>
            <a:r>
              <a:rPr spc="105" dirty="0">
                <a:latin typeface="Times New Roman" pitchFamily="18" charset="0"/>
                <a:cs typeface="Times New Roman" pitchFamily="18" charset="0"/>
              </a:rPr>
              <a:t> </a:t>
            </a:r>
            <a:r>
              <a:rPr dirty="0">
                <a:latin typeface="Times New Roman" pitchFamily="18" charset="0"/>
                <a:cs typeface="Times New Roman" pitchFamily="18" charset="0"/>
              </a:rPr>
              <a:t>ENQUIRIES</a:t>
            </a:r>
            <a:endParaRPr>
              <a:latin typeface="Times New Roman" pitchFamily="18" charset="0"/>
              <a:cs typeface="Times New Roman" pitchFamily="18" charset="0"/>
            </a:endParaRPr>
          </a:p>
          <a:p>
            <a:pPr marL="2540" algn="ctr">
              <a:lnSpc>
                <a:spcPct val="100000"/>
              </a:lnSpc>
              <a:spcBef>
                <a:spcPts val="80"/>
              </a:spcBef>
            </a:pPr>
            <a:r>
              <a:rPr b="0" spc="-685" dirty="0">
                <a:latin typeface="Times New Roman" pitchFamily="18" charset="0"/>
                <a:cs typeface="Times New Roman" pitchFamily="18" charset="0"/>
              </a:rPr>
              <a:t> </a:t>
            </a:r>
            <a:r>
              <a:rPr spc="5" dirty="0">
                <a:latin typeface="Times New Roman" pitchFamily="18" charset="0"/>
                <a:cs typeface="Times New Roman" pitchFamily="18" charset="0"/>
              </a:rPr>
              <a:t>BEFORE </a:t>
            </a:r>
            <a:r>
              <a:rPr spc="10" dirty="0">
                <a:latin typeface="Times New Roman" pitchFamily="18" charset="0"/>
                <a:cs typeface="Times New Roman" pitchFamily="18" charset="0"/>
              </a:rPr>
              <a:t>MAKING </a:t>
            </a:r>
            <a:r>
              <a:rPr spc="25" dirty="0">
                <a:latin typeface="Times New Roman" pitchFamily="18" charset="0"/>
                <a:cs typeface="Times New Roman" pitchFamily="18" charset="0"/>
              </a:rPr>
              <a:t>ANY</a:t>
            </a:r>
            <a:r>
              <a:rPr spc="285" dirty="0">
                <a:latin typeface="Times New Roman" pitchFamily="18" charset="0"/>
                <a:cs typeface="Times New Roman" pitchFamily="18" charset="0"/>
              </a:rPr>
              <a:t> </a:t>
            </a:r>
            <a:r>
              <a:rPr spc="15" dirty="0">
                <a:latin typeface="Times New Roman" pitchFamily="18" charset="0"/>
                <a:cs typeface="Times New Roman" pitchFamily="18" charset="0"/>
              </a:rPr>
              <a:t>ADDITION…</a:t>
            </a:r>
            <a:endParaRPr>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pPr marL="12700">
              <a:lnSpc>
                <a:spcPts val="1240"/>
              </a:lnSpc>
            </a:pPr>
            <a:endParaRPr lang="en-US" spc="10" dirty="0"/>
          </a:p>
        </p:txBody>
      </p:sp>
      <p:sp>
        <p:nvSpPr>
          <p:cNvPr id="6" name="Content Placeholder 5"/>
          <p:cNvSpPr>
            <a:spLocks noGrp="1"/>
          </p:cNvSpPr>
          <p:nvPr>
            <p:ph sz="quarter" idx="1"/>
          </p:nvPr>
        </p:nvSpPr>
        <p:spPr>
          <a:xfrm>
            <a:off x="428596" y="1785926"/>
            <a:ext cx="3523326" cy="4286280"/>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marL="174625" indent="-162560">
              <a:lnSpc>
                <a:spcPct val="100000"/>
              </a:lnSpc>
              <a:spcBef>
                <a:spcPts val="100"/>
              </a:spcBef>
              <a:buFont typeface="Wingdings"/>
              <a:buChar char=""/>
              <a:tabLst>
                <a:tab pos="175260" algn="l"/>
              </a:tabLst>
            </a:pPr>
            <a:r>
              <a:rPr lang="en-IN" spc="-5" dirty="0" smtClean="0">
                <a:latin typeface="Times New Roman" pitchFamily="18" charset="0"/>
                <a:cs typeface="Times New Roman" pitchFamily="18" charset="0"/>
              </a:rPr>
              <a:t>CIT </a:t>
            </a:r>
            <a:r>
              <a:rPr lang="en-IN" spc="-15" dirty="0" smtClean="0">
                <a:latin typeface="Times New Roman" pitchFamily="18" charset="0"/>
                <a:cs typeface="Times New Roman" pitchFamily="18" charset="0"/>
              </a:rPr>
              <a:t>Vs. </a:t>
            </a:r>
            <a:r>
              <a:rPr lang="en-IN" spc="5" dirty="0" smtClean="0">
                <a:latin typeface="Times New Roman" pitchFamily="18" charset="0"/>
                <a:cs typeface="Times New Roman" pitchFamily="18" charset="0"/>
              </a:rPr>
              <a:t>United </a:t>
            </a:r>
            <a:r>
              <a:rPr lang="en-IN" spc="-5" dirty="0" smtClean="0">
                <a:latin typeface="Times New Roman" pitchFamily="18" charset="0"/>
                <a:cs typeface="Times New Roman" pitchFamily="18" charset="0"/>
              </a:rPr>
              <a:t>Commercial </a:t>
            </a:r>
            <a:r>
              <a:rPr lang="en-IN" dirty="0" smtClean="0">
                <a:latin typeface="Times New Roman" pitchFamily="18" charset="0"/>
                <a:cs typeface="Times New Roman" pitchFamily="18" charset="0"/>
              </a:rPr>
              <a:t>and </a:t>
            </a:r>
            <a:r>
              <a:rPr lang="en-IN" spc="-10" dirty="0" smtClean="0">
                <a:latin typeface="Times New Roman" pitchFamily="18" charset="0"/>
                <a:cs typeface="Times New Roman" pitchFamily="18" charset="0"/>
              </a:rPr>
              <a:t>Industrial </a:t>
            </a:r>
            <a:r>
              <a:rPr lang="en-IN" spc="-5" dirty="0" smtClean="0">
                <a:latin typeface="Times New Roman" pitchFamily="18" charset="0"/>
                <a:cs typeface="Times New Roman" pitchFamily="18" charset="0"/>
              </a:rPr>
              <a:t>Co. </a:t>
            </a:r>
            <a:r>
              <a:rPr lang="en-IN" spc="10" dirty="0" smtClean="0">
                <a:latin typeface="Times New Roman" pitchFamily="18" charset="0"/>
                <a:cs typeface="Times New Roman" pitchFamily="18" charset="0"/>
              </a:rPr>
              <a:t>(Pvt.) </a:t>
            </a:r>
            <a:r>
              <a:rPr lang="en-IN" spc="15" dirty="0" smtClean="0">
                <a:latin typeface="Times New Roman" pitchFamily="18" charset="0"/>
                <a:cs typeface="Times New Roman" pitchFamily="18" charset="0"/>
              </a:rPr>
              <a:t>Ltd. </a:t>
            </a:r>
            <a:r>
              <a:rPr lang="en-IN" spc="-5" dirty="0" smtClean="0">
                <a:latin typeface="Times New Roman" pitchFamily="18" charset="0"/>
                <a:cs typeface="Times New Roman" pitchFamily="18" charset="0"/>
              </a:rPr>
              <a:t>(1991) 187 </a:t>
            </a:r>
            <a:r>
              <a:rPr lang="en-IN" dirty="0" smtClean="0">
                <a:latin typeface="Times New Roman" pitchFamily="18" charset="0"/>
                <a:cs typeface="Times New Roman" pitchFamily="18" charset="0"/>
              </a:rPr>
              <a:t>ITR </a:t>
            </a:r>
            <a:r>
              <a:rPr lang="en-IN" spc="-5" dirty="0" smtClean="0">
                <a:latin typeface="Times New Roman" pitchFamily="18" charset="0"/>
                <a:cs typeface="Times New Roman" pitchFamily="18" charset="0"/>
              </a:rPr>
              <a:t>596</a:t>
            </a:r>
            <a:r>
              <a:rPr lang="en-IN" spc="25"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(Cal)</a:t>
            </a:r>
          </a:p>
          <a:p>
            <a:pPr marL="174625" indent="-162560">
              <a:lnSpc>
                <a:spcPct val="100000"/>
              </a:lnSpc>
              <a:spcBef>
                <a:spcPts val="100"/>
              </a:spcBef>
              <a:buFont typeface="Wingdings"/>
              <a:buChar char=""/>
              <a:tabLst>
                <a:tab pos="175260" algn="l"/>
              </a:tabLst>
            </a:pPr>
            <a:endParaRPr lang="en-IN" dirty="0" smtClean="0">
              <a:latin typeface="Times New Roman" pitchFamily="18" charset="0"/>
              <a:cs typeface="Times New Roman" pitchFamily="18" charset="0"/>
            </a:endParaRPr>
          </a:p>
          <a:p>
            <a:pPr marL="174625" indent="-162560">
              <a:lnSpc>
                <a:spcPct val="100000"/>
              </a:lnSpc>
              <a:buFont typeface="Wingdings"/>
              <a:buChar char=""/>
              <a:tabLst>
                <a:tab pos="175260" algn="l"/>
              </a:tabLst>
            </a:pPr>
            <a:r>
              <a:rPr lang="en-IN" spc="-5" dirty="0" smtClean="0">
                <a:latin typeface="Times New Roman" pitchFamily="18" charset="0"/>
                <a:cs typeface="Times New Roman" pitchFamily="18" charset="0"/>
              </a:rPr>
              <a:t>CIT </a:t>
            </a:r>
            <a:r>
              <a:rPr lang="en-IN" spc="5" dirty="0" smtClean="0">
                <a:latin typeface="Times New Roman" pitchFamily="18" charset="0"/>
                <a:cs typeface="Times New Roman" pitchFamily="18" charset="0"/>
              </a:rPr>
              <a:t>vs. </a:t>
            </a:r>
            <a:r>
              <a:rPr lang="en-IN" dirty="0" smtClean="0">
                <a:latin typeface="Times New Roman" pitchFamily="18" charset="0"/>
                <a:cs typeface="Times New Roman" pitchFamily="18" charset="0"/>
              </a:rPr>
              <a:t>Precision </a:t>
            </a:r>
            <a:r>
              <a:rPr lang="en-IN" spc="-5" dirty="0" smtClean="0">
                <a:latin typeface="Times New Roman" pitchFamily="18" charset="0"/>
                <a:cs typeface="Times New Roman" pitchFamily="18" charset="0"/>
              </a:rPr>
              <a:t>Finance </a:t>
            </a:r>
            <a:r>
              <a:rPr lang="en-IN" spc="15" dirty="0" smtClean="0">
                <a:latin typeface="Times New Roman" pitchFamily="18" charset="0"/>
                <a:cs typeface="Times New Roman" pitchFamily="18" charset="0"/>
              </a:rPr>
              <a:t>Pvt. Ltd. </a:t>
            </a:r>
            <a:r>
              <a:rPr lang="en-IN" spc="-5" dirty="0" smtClean="0">
                <a:latin typeface="Times New Roman" pitchFamily="18" charset="0"/>
                <a:cs typeface="Times New Roman" pitchFamily="18" charset="0"/>
              </a:rPr>
              <a:t>(1994) 208 </a:t>
            </a:r>
            <a:r>
              <a:rPr lang="en-IN" dirty="0" smtClean="0">
                <a:latin typeface="Times New Roman" pitchFamily="18" charset="0"/>
                <a:cs typeface="Times New Roman" pitchFamily="18" charset="0"/>
              </a:rPr>
              <a:t>ITR </a:t>
            </a:r>
            <a:r>
              <a:rPr lang="en-IN" spc="-5" dirty="0" smtClean="0">
                <a:latin typeface="Times New Roman" pitchFamily="18" charset="0"/>
                <a:cs typeface="Times New Roman" pitchFamily="18" charset="0"/>
              </a:rPr>
              <a:t>465</a:t>
            </a:r>
            <a:r>
              <a:rPr lang="en-IN" spc="-26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(Cal)</a:t>
            </a:r>
          </a:p>
          <a:p>
            <a:pPr marL="174625" indent="-162560">
              <a:lnSpc>
                <a:spcPct val="100000"/>
              </a:lnSpc>
              <a:buFont typeface="Wingdings"/>
              <a:buChar char=""/>
              <a:tabLst>
                <a:tab pos="175260" algn="l"/>
              </a:tabLst>
            </a:pPr>
            <a:endParaRPr lang="en-IN" spc="-15" dirty="0" smtClean="0">
              <a:latin typeface="Times New Roman" pitchFamily="18" charset="0"/>
              <a:cs typeface="Times New Roman" pitchFamily="18" charset="0"/>
            </a:endParaRPr>
          </a:p>
          <a:p>
            <a:pPr marL="174625" indent="-162560">
              <a:lnSpc>
                <a:spcPct val="100000"/>
              </a:lnSpc>
              <a:buFont typeface="Wingdings"/>
              <a:buChar char=""/>
              <a:tabLst>
                <a:tab pos="175260" algn="l"/>
              </a:tabLst>
            </a:pPr>
            <a:r>
              <a:rPr lang="en-IN" spc="-15" dirty="0" err="1" smtClean="0">
                <a:latin typeface="Times New Roman" pitchFamily="18" charset="0"/>
                <a:cs typeface="Times New Roman" pitchFamily="18" charset="0"/>
              </a:rPr>
              <a:t>Korlay</a:t>
            </a:r>
            <a:r>
              <a:rPr lang="en-IN" spc="-15"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Trading </a:t>
            </a:r>
            <a:r>
              <a:rPr lang="en-IN" spc="-5" dirty="0" smtClean="0">
                <a:latin typeface="Times New Roman" pitchFamily="18" charset="0"/>
                <a:cs typeface="Times New Roman" pitchFamily="18" charset="0"/>
              </a:rPr>
              <a:t>Co.,. </a:t>
            </a:r>
            <a:r>
              <a:rPr lang="en-IN" spc="15" dirty="0" smtClean="0">
                <a:latin typeface="Times New Roman" pitchFamily="18" charset="0"/>
                <a:cs typeface="Times New Roman" pitchFamily="18" charset="0"/>
              </a:rPr>
              <a:t>Ltd. </a:t>
            </a:r>
            <a:r>
              <a:rPr lang="en-IN" spc="-5" dirty="0" smtClean="0">
                <a:latin typeface="Times New Roman" pitchFamily="18" charset="0"/>
                <a:cs typeface="Times New Roman" pitchFamily="18" charset="0"/>
              </a:rPr>
              <a:t>(1998) 232 </a:t>
            </a:r>
            <a:r>
              <a:rPr lang="en-IN" dirty="0" smtClean="0">
                <a:latin typeface="Times New Roman" pitchFamily="18" charset="0"/>
                <a:cs typeface="Times New Roman" pitchFamily="18" charset="0"/>
              </a:rPr>
              <a:t>ITR </a:t>
            </a:r>
            <a:r>
              <a:rPr lang="en-IN" spc="-5" dirty="0" smtClean="0">
                <a:latin typeface="Times New Roman" pitchFamily="18" charset="0"/>
                <a:cs typeface="Times New Roman" pitchFamily="18" charset="0"/>
              </a:rPr>
              <a:t>820</a:t>
            </a:r>
            <a:r>
              <a:rPr lang="en-IN" spc="2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(Cal).</a:t>
            </a:r>
          </a:p>
          <a:p>
            <a:pPr marL="174625" indent="-162560">
              <a:lnSpc>
                <a:spcPct val="100000"/>
              </a:lnSpc>
              <a:buFont typeface="Wingdings"/>
              <a:buChar char=""/>
              <a:tabLst>
                <a:tab pos="175260" algn="l"/>
              </a:tabLst>
            </a:pPr>
            <a:endParaRPr lang="en-IN" spc="-10" dirty="0" smtClean="0">
              <a:latin typeface="Times New Roman" pitchFamily="18" charset="0"/>
              <a:cs typeface="Times New Roman" pitchFamily="18" charset="0"/>
            </a:endParaRPr>
          </a:p>
          <a:p>
            <a:pPr marL="174625" indent="-162560">
              <a:lnSpc>
                <a:spcPct val="100000"/>
              </a:lnSpc>
              <a:buFont typeface="Wingdings"/>
              <a:buChar char=""/>
              <a:tabLst>
                <a:tab pos="175260" algn="l"/>
              </a:tabLst>
            </a:pPr>
            <a:r>
              <a:rPr lang="en-IN" spc="-10" dirty="0" err="1" smtClean="0">
                <a:latin typeface="Times New Roman" pitchFamily="18" charset="0"/>
                <a:cs typeface="Times New Roman" pitchFamily="18" charset="0"/>
              </a:rPr>
              <a:t>Kamal</a:t>
            </a:r>
            <a:r>
              <a:rPr lang="en-IN" spc="-10" dirty="0" smtClean="0">
                <a:latin typeface="Times New Roman" pitchFamily="18" charset="0"/>
                <a:cs typeface="Times New Roman" pitchFamily="18" charset="0"/>
              </a:rPr>
              <a:t> </a:t>
            </a:r>
            <a:r>
              <a:rPr lang="en-IN" spc="-5" dirty="0" smtClean="0">
                <a:latin typeface="Times New Roman" pitchFamily="18" charset="0"/>
                <a:cs typeface="Times New Roman" pitchFamily="18" charset="0"/>
              </a:rPr>
              <a:t>Motors </a:t>
            </a:r>
            <a:r>
              <a:rPr lang="en-IN" spc="15" dirty="0" smtClean="0">
                <a:latin typeface="Times New Roman" pitchFamily="18" charset="0"/>
                <a:cs typeface="Times New Roman" pitchFamily="18" charset="0"/>
              </a:rPr>
              <a:t>v. </a:t>
            </a:r>
            <a:r>
              <a:rPr lang="en-IN" spc="-5" dirty="0" smtClean="0">
                <a:latin typeface="Times New Roman" pitchFamily="18" charset="0"/>
                <a:cs typeface="Times New Roman" pitchFamily="18" charset="0"/>
              </a:rPr>
              <a:t>CIT [2003] 131 Taxman 155</a:t>
            </a:r>
            <a:r>
              <a:rPr lang="en-IN" spc="85"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(Raj.).</a:t>
            </a:r>
          </a:p>
          <a:p>
            <a:endParaRPr lang="en-IN" dirty="0"/>
          </a:p>
        </p:txBody>
      </p:sp>
      <p:sp>
        <p:nvSpPr>
          <p:cNvPr id="7" name="Content Placeholder 6"/>
          <p:cNvSpPr>
            <a:spLocks noGrp="1"/>
          </p:cNvSpPr>
          <p:nvPr>
            <p:ph sz="quarter" idx="2"/>
          </p:nvPr>
        </p:nvSpPr>
        <p:spPr>
          <a:xfrm>
            <a:off x="4143372" y="1857364"/>
            <a:ext cx="3571900" cy="4214842"/>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174625" indent="-162560">
              <a:lnSpc>
                <a:spcPct val="100000"/>
              </a:lnSpc>
              <a:buFont typeface="Wingdings"/>
              <a:buChar char=""/>
              <a:tabLst>
                <a:tab pos="175260" algn="l"/>
              </a:tabLst>
            </a:pPr>
            <a:r>
              <a:rPr lang="en-IN" spc="-5" dirty="0" smtClean="0">
                <a:latin typeface="Times New Roman" pitchFamily="18" charset="0"/>
                <a:cs typeface="Times New Roman" pitchFamily="18" charset="0"/>
              </a:rPr>
              <a:t>CIT </a:t>
            </a:r>
            <a:r>
              <a:rPr lang="en-IN" spc="15" dirty="0" smtClean="0">
                <a:latin typeface="Times New Roman" pitchFamily="18" charset="0"/>
                <a:cs typeface="Times New Roman" pitchFamily="18" charset="0"/>
              </a:rPr>
              <a:t>v. </a:t>
            </a:r>
            <a:r>
              <a:rPr lang="en-IN" spc="5" dirty="0" smtClean="0">
                <a:latin typeface="Times New Roman" pitchFamily="18" charset="0"/>
                <a:cs typeface="Times New Roman" pitchFamily="18" charset="0"/>
              </a:rPr>
              <a:t>R.S. </a:t>
            </a:r>
            <a:r>
              <a:rPr lang="en-IN" spc="-10" dirty="0" err="1" smtClean="0">
                <a:latin typeface="Times New Roman" pitchFamily="18" charset="0"/>
                <a:cs typeface="Times New Roman" pitchFamily="18" charset="0"/>
              </a:rPr>
              <a:t>Rathore</a:t>
            </a:r>
            <a:r>
              <a:rPr lang="en-IN" spc="-10" dirty="0" smtClean="0">
                <a:latin typeface="Times New Roman" pitchFamily="18" charset="0"/>
                <a:cs typeface="Times New Roman" pitchFamily="18" charset="0"/>
              </a:rPr>
              <a:t> </a:t>
            </a:r>
            <a:r>
              <a:rPr lang="en-IN" spc="-5" dirty="0" smtClean="0">
                <a:latin typeface="Times New Roman" pitchFamily="18" charset="0"/>
                <a:cs typeface="Times New Roman" pitchFamily="18" charset="0"/>
              </a:rPr>
              <a:t>[1995] 212 </a:t>
            </a:r>
            <a:r>
              <a:rPr lang="en-IN" dirty="0" smtClean="0">
                <a:latin typeface="Times New Roman" pitchFamily="18" charset="0"/>
                <a:cs typeface="Times New Roman" pitchFamily="18" charset="0"/>
              </a:rPr>
              <a:t>ITR </a:t>
            </a:r>
            <a:r>
              <a:rPr lang="en-IN" spc="-5" dirty="0" smtClean="0">
                <a:latin typeface="Times New Roman" pitchFamily="18" charset="0"/>
                <a:cs typeface="Times New Roman" pitchFamily="18" charset="0"/>
              </a:rPr>
              <a:t>390</a:t>
            </a:r>
            <a:r>
              <a:rPr lang="en-IN" spc="-4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(Raj.),</a:t>
            </a:r>
          </a:p>
          <a:p>
            <a:pPr marL="174625" indent="-162560">
              <a:lnSpc>
                <a:spcPct val="100000"/>
              </a:lnSpc>
              <a:tabLst>
                <a:tab pos="175260" algn="l"/>
              </a:tabLst>
            </a:pPr>
            <a:endParaRPr lang="en-IN" dirty="0" smtClean="0">
              <a:latin typeface="Times New Roman" pitchFamily="18" charset="0"/>
              <a:cs typeface="Times New Roman" pitchFamily="18" charset="0"/>
            </a:endParaRPr>
          </a:p>
          <a:p>
            <a:pPr marL="174625" indent="-162560">
              <a:lnSpc>
                <a:spcPct val="100000"/>
              </a:lnSpc>
              <a:buFont typeface="Wingdings"/>
              <a:buChar char=""/>
              <a:tabLst>
                <a:tab pos="175260" algn="l"/>
              </a:tabLst>
            </a:pPr>
            <a:r>
              <a:rPr lang="en-IN" spc="-5" dirty="0" smtClean="0">
                <a:latin typeface="Times New Roman" pitchFamily="18" charset="0"/>
                <a:cs typeface="Times New Roman" pitchFamily="18" charset="0"/>
              </a:rPr>
              <a:t>Life </a:t>
            </a:r>
            <a:r>
              <a:rPr lang="en-IN" spc="5" dirty="0" smtClean="0">
                <a:latin typeface="Times New Roman" pitchFamily="18" charset="0"/>
                <a:cs typeface="Times New Roman" pitchFamily="18" charset="0"/>
              </a:rPr>
              <a:t>Insurance </a:t>
            </a:r>
            <a:r>
              <a:rPr lang="en-IN" sz="2900" spc="-15" dirty="0" smtClean="0">
                <a:latin typeface="Times New Roman" pitchFamily="18" charset="0"/>
                <a:cs typeface="Times New Roman" pitchFamily="18" charset="0"/>
              </a:rPr>
              <a:t>Corporation</a:t>
            </a:r>
            <a:r>
              <a:rPr lang="en-IN" spc="-15" dirty="0" smtClean="0">
                <a:latin typeface="Times New Roman" pitchFamily="18" charset="0"/>
                <a:cs typeface="Times New Roman" pitchFamily="18" charset="0"/>
              </a:rPr>
              <a:t> of </a:t>
            </a:r>
            <a:r>
              <a:rPr lang="en-IN" spc="5" dirty="0" smtClean="0">
                <a:latin typeface="Times New Roman" pitchFamily="18" charset="0"/>
                <a:cs typeface="Times New Roman" pitchFamily="18" charset="0"/>
              </a:rPr>
              <a:t>India </a:t>
            </a:r>
            <a:r>
              <a:rPr lang="en-IN" dirty="0" smtClean="0">
                <a:latin typeface="Times New Roman" pitchFamily="18" charset="0"/>
                <a:cs typeface="Times New Roman" pitchFamily="18" charset="0"/>
              </a:rPr>
              <a:t>vs. </a:t>
            </a:r>
            <a:r>
              <a:rPr lang="en-IN" spc="-20" dirty="0" smtClean="0">
                <a:latin typeface="Times New Roman" pitchFamily="18" charset="0"/>
                <a:cs typeface="Times New Roman" pitchFamily="18" charset="0"/>
              </a:rPr>
              <a:t>CIT </a:t>
            </a:r>
            <a:r>
              <a:rPr lang="en-IN" spc="-5" dirty="0" smtClean="0">
                <a:latin typeface="Times New Roman" pitchFamily="18" charset="0"/>
                <a:cs typeface="Times New Roman" pitchFamily="18" charset="0"/>
              </a:rPr>
              <a:t>(1996) 219 </a:t>
            </a:r>
            <a:r>
              <a:rPr lang="en-IN" spc="-10" dirty="0" smtClean="0">
                <a:latin typeface="Times New Roman" pitchFamily="18" charset="0"/>
                <a:cs typeface="Times New Roman" pitchFamily="18" charset="0"/>
              </a:rPr>
              <a:t>ITR </a:t>
            </a:r>
            <a:r>
              <a:rPr lang="en-IN" spc="-5" dirty="0" smtClean="0">
                <a:latin typeface="Times New Roman" pitchFamily="18" charset="0"/>
                <a:cs typeface="Times New Roman" pitchFamily="18" charset="0"/>
              </a:rPr>
              <a:t>410</a:t>
            </a:r>
            <a:r>
              <a:rPr lang="en-IN" spc="19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(SC)</a:t>
            </a:r>
          </a:p>
          <a:p>
            <a:pPr marL="174625" indent="-162560">
              <a:lnSpc>
                <a:spcPct val="100000"/>
              </a:lnSpc>
              <a:buFont typeface="Wingdings"/>
              <a:buChar char=""/>
              <a:tabLst>
                <a:tab pos="175260" algn="l"/>
              </a:tabLst>
            </a:pPr>
            <a:endParaRPr lang="en-IN" spc="-5" dirty="0" smtClean="0">
              <a:latin typeface="Times New Roman" pitchFamily="18" charset="0"/>
              <a:cs typeface="Times New Roman" pitchFamily="18" charset="0"/>
            </a:endParaRPr>
          </a:p>
          <a:p>
            <a:pPr marL="174625" indent="-162560">
              <a:lnSpc>
                <a:spcPct val="100000"/>
              </a:lnSpc>
              <a:buFont typeface="Wingdings"/>
              <a:buChar char=""/>
              <a:tabLst>
                <a:tab pos="175260" algn="l"/>
              </a:tabLst>
            </a:pPr>
            <a:r>
              <a:rPr lang="en-IN" spc="-5" dirty="0" smtClean="0">
                <a:latin typeface="Times New Roman" pitchFamily="18" charset="0"/>
                <a:cs typeface="Times New Roman" pitchFamily="18" charset="0"/>
              </a:rPr>
              <a:t>CIT </a:t>
            </a:r>
            <a:r>
              <a:rPr lang="en-IN" spc="5" dirty="0" smtClean="0">
                <a:latin typeface="Times New Roman" pitchFamily="18" charset="0"/>
                <a:cs typeface="Times New Roman" pitchFamily="18" charset="0"/>
              </a:rPr>
              <a:t>vs. </a:t>
            </a:r>
            <a:r>
              <a:rPr lang="en-IN" spc="15" dirty="0" err="1" smtClean="0">
                <a:latin typeface="Times New Roman" pitchFamily="18" charset="0"/>
                <a:cs typeface="Times New Roman" pitchFamily="18" charset="0"/>
              </a:rPr>
              <a:t>Metachem</a:t>
            </a:r>
            <a:r>
              <a:rPr lang="en-IN" spc="15" dirty="0" smtClean="0">
                <a:latin typeface="Times New Roman" pitchFamily="18" charset="0"/>
                <a:cs typeface="Times New Roman" pitchFamily="18" charset="0"/>
              </a:rPr>
              <a:t> </a:t>
            </a:r>
            <a:r>
              <a:rPr lang="en-IN" spc="-5" dirty="0" smtClean="0">
                <a:latin typeface="Times New Roman" pitchFamily="18" charset="0"/>
                <a:cs typeface="Times New Roman" pitchFamily="18" charset="0"/>
              </a:rPr>
              <a:t>Industries (2000) 245 </a:t>
            </a:r>
            <a:r>
              <a:rPr lang="en-IN" dirty="0" smtClean="0">
                <a:latin typeface="Times New Roman" pitchFamily="18" charset="0"/>
                <a:cs typeface="Times New Roman" pitchFamily="18" charset="0"/>
              </a:rPr>
              <a:t>ITR </a:t>
            </a:r>
            <a:r>
              <a:rPr lang="en-IN" spc="-5" dirty="0" smtClean="0">
                <a:latin typeface="Times New Roman" pitchFamily="18" charset="0"/>
                <a:cs typeface="Times New Roman" pitchFamily="18" charset="0"/>
              </a:rPr>
              <a:t>160</a:t>
            </a:r>
            <a:r>
              <a:rPr lang="en-IN" spc="-160" dirty="0" smtClean="0">
                <a:latin typeface="Times New Roman" pitchFamily="18" charset="0"/>
                <a:cs typeface="Times New Roman" pitchFamily="18" charset="0"/>
              </a:rPr>
              <a:t> </a:t>
            </a:r>
            <a:r>
              <a:rPr lang="en-IN" spc="10" dirty="0" smtClean="0">
                <a:latin typeface="Times New Roman" pitchFamily="18" charset="0"/>
                <a:cs typeface="Times New Roman" pitchFamily="18" charset="0"/>
              </a:rPr>
              <a:t>(MP)</a:t>
            </a:r>
            <a:endParaRPr lang="en-IN" dirty="0" smtClean="0">
              <a:latin typeface="Times New Roman" pitchFamily="18" charset="0"/>
              <a:cs typeface="Times New Roman" pitchFamily="18" charset="0"/>
            </a:endParaRPr>
          </a:p>
          <a:p>
            <a:pPr marL="174625" indent="-162560">
              <a:lnSpc>
                <a:spcPct val="100000"/>
              </a:lnSpc>
              <a:buFont typeface="Wingdings"/>
              <a:buChar char=""/>
              <a:tabLst>
                <a:tab pos="175260" algn="l"/>
              </a:tabLst>
            </a:pPr>
            <a:endParaRPr lang="en-IN" spc="-5" dirty="0" smtClean="0">
              <a:latin typeface="Times New Roman" pitchFamily="18" charset="0"/>
              <a:cs typeface="Times New Roman" pitchFamily="18" charset="0"/>
            </a:endParaRPr>
          </a:p>
          <a:p>
            <a:pPr marL="174625" indent="-162560">
              <a:lnSpc>
                <a:spcPct val="100000"/>
              </a:lnSpc>
              <a:buFont typeface="Wingdings"/>
              <a:buChar char=""/>
              <a:tabLst>
                <a:tab pos="175260" algn="l"/>
              </a:tabLst>
            </a:pPr>
            <a:r>
              <a:rPr lang="en-IN" spc="-5" dirty="0" smtClean="0">
                <a:latin typeface="Times New Roman" pitchFamily="18" charset="0"/>
                <a:cs typeface="Times New Roman" pitchFamily="18" charset="0"/>
              </a:rPr>
              <a:t>CIT </a:t>
            </a:r>
            <a:r>
              <a:rPr lang="en-IN" spc="5" dirty="0" smtClean="0">
                <a:latin typeface="Times New Roman" pitchFamily="18" charset="0"/>
                <a:cs typeface="Times New Roman" pitchFamily="18" charset="0"/>
              </a:rPr>
              <a:t>vs. </a:t>
            </a:r>
            <a:r>
              <a:rPr lang="en-IN" spc="-5" dirty="0" smtClean="0">
                <a:latin typeface="Times New Roman" pitchFamily="18" charset="0"/>
                <a:cs typeface="Times New Roman" pitchFamily="18" charset="0"/>
              </a:rPr>
              <a:t>Oasis </a:t>
            </a:r>
            <a:r>
              <a:rPr lang="en-IN" dirty="0" smtClean="0">
                <a:latin typeface="Times New Roman" pitchFamily="18" charset="0"/>
                <a:cs typeface="Times New Roman" pitchFamily="18" charset="0"/>
              </a:rPr>
              <a:t>Hospitalities </a:t>
            </a:r>
            <a:r>
              <a:rPr lang="en-IN" spc="15" dirty="0" smtClean="0">
                <a:latin typeface="Times New Roman" pitchFamily="18" charset="0"/>
                <a:cs typeface="Times New Roman" pitchFamily="18" charset="0"/>
              </a:rPr>
              <a:t>Pvt. </a:t>
            </a:r>
            <a:r>
              <a:rPr lang="en-IN" spc="10" dirty="0" smtClean="0">
                <a:latin typeface="Times New Roman" pitchFamily="18" charset="0"/>
                <a:cs typeface="Times New Roman" pitchFamily="18" charset="0"/>
              </a:rPr>
              <a:t>Ltd., </a:t>
            </a:r>
            <a:r>
              <a:rPr lang="en-IN" spc="-5" dirty="0" smtClean="0">
                <a:latin typeface="Times New Roman" pitchFamily="18" charset="0"/>
                <a:cs typeface="Times New Roman" pitchFamily="18" charset="0"/>
              </a:rPr>
              <a:t>333 </a:t>
            </a:r>
            <a:r>
              <a:rPr lang="en-IN" dirty="0" smtClean="0">
                <a:latin typeface="Times New Roman" pitchFamily="18" charset="0"/>
                <a:cs typeface="Times New Roman" pitchFamily="18" charset="0"/>
              </a:rPr>
              <a:t>ITR </a:t>
            </a:r>
            <a:r>
              <a:rPr lang="en-IN" spc="-5" dirty="0" smtClean="0">
                <a:latin typeface="Times New Roman" pitchFamily="18" charset="0"/>
                <a:cs typeface="Times New Roman" pitchFamily="18" charset="0"/>
              </a:rPr>
              <a:t>119</a:t>
            </a:r>
            <a:r>
              <a:rPr lang="en-IN" spc="-17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(Delhi)(2011).</a:t>
            </a:r>
          </a:p>
          <a:p>
            <a:endParaRPr lang="en-IN" dirty="0"/>
          </a:p>
        </p:txBody>
      </p:sp>
      <p:pic>
        <p:nvPicPr>
          <p:cNvPr id="9" name="Picture 2" descr="Image result for investiga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43800" y="1928802"/>
            <a:ext cx="1800200" cy="4104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328</TotalTime>
  <Words>4483</Words>
  <Application>Microsoft Office PowerPoint</Application>
  <PresentationFormat>On-screen Show (4:3)</PresentationFormat>
  <Paragraphs>450</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Oriel</vt:lpstr>
      <vt:lpstr>PowerPoint Presentation</vt:lpstr>
      <vt:lpstr>    OBJECTS OF DEMONETISATION</vt:lpstr>
      <vt:lpstr>HISTORY OF EARLIER  DEMONETISATION</vt:lpstr>
      <vt:lpstr>HISTORY OF EARLIER  DEMONETISATION</vt:lpstr>
      <vt:lpstr>PowerPoint Presentation</vt:lpstr>
      <vt:lpstr>SECTION 68- CASH CREDIT</vt:lpstr>
      <vt:lpstr>INGREDIENTS OF  SECTION 68:</vt:lpstr>
      <vt:lpstr>ONUS LIES ON ASSESSEE TO PROVE THE FOLLOWING:</vt:lpstr>
      <vt:lpstr>AO TO CONDUCT PROPER ENQUIRIES  BEFORE MAKING ANY ADDITION…</vt:lpstr>
      <vt:lpstr>SOURCE OF SOURCE NEED NOT BE PROVED  BY THE ASSESSEE:</vt:lpstr>
      <vt:lpstr> SECTION 69   UNEXPLAINED INVESTMENTS</vt:lpstr>
      <vt:lpstr> INGREDIENTS OF SECTION  69 </vt:lpstr>
      <vt:lpstr>SECTION 69A-  UNEXPLAINED MONEY, ETC.</vt:lpstr>
      <vt:lpstr>INGREDIENTS OF SEC. 69A</vt:lpstr>
      <vt:lpstr>PowerPoint Presentation</vt:lpstr>
      <vt:lpstr> INGREDIENTS OF SEC. 69B</vt:lpstr>
      <vt:lpstr> SECTION 69C-   UNEXPLAINED EXPENDITURE, ETC.</vt:lpstr>
      <vt:lpstr> INGREDIENTS OF SECTION  69C </vt:lpstr>
      <vt:lpstr>IMPACT OF DEMONETISATION</vt:lpstr>
      <vt:lpstr>STATUTORY DISCLOSURES</vt:lpstr>
      <vt:lpstr>PowerPoint Presentation</vt:lpstr>
      <vt:lpstr>PowerPoint Presentation</vt:lpstr>
      <vt:lpstr>Rule 114E: Furnishing of Statement of Financial Transaction (inserted w.e.f. 15.11.2016)</vt:lpstr>
      <vt:lpstr>PowerPoint Presentation</vt:lpstr>
      <vt:lpstr>THE TAXATION LAWS (SECOND AMENDMENT) ACT,2016</vt:lpstr>
      <vt:lpstr>SECTION 115BBE-   TAXATION OF DEEMED  INCOME  U/S. 68-69D</vt:lpstr>
      <vt:lpstr> TAXATION</vt:lpstr>
      <vt:lpstr> TAXATION</vt:lpstr>
      <vt:lpstr>PowerPoint Presentation</vt:lpstr>
      <vt:lpstr>SET OFF OF LOSS AGAINST INCOME DEEMED  u/s. 68-69D</vt:lpstr>
      <vt:lpstr> OTHER TAX IMPLICATIONS</vt:lpstr>
      <vt:lpstr>NOTIFICATION F.NO. 225/391/2017 DATED 24-11-2017</vt:lpstr>
      <vt:lpstr>PENAL PROVISIONS</vt:lpstr>
      <vt:lpstr>  SECTION 271AAC</vt:lpstr>
      <vt:lpstr> SECTION 271AAC</vt:lpstr>
      <vt:lpstr>SECTION 271AAC</vt:lpstr>
      <vt:lpstr>SECTION 271AAB</vt:lpstr>
      <vt:lpstr>AMENDMENT IN SECTION 271AAB</vt:lpstr>
      <vt:lpstr>JUDICIAL PRECEDENTS</vt:lpstr>
      <vt:lpstr>ONUS OF PROOF</vt:lpstr>
      <vt:lpstr>ONUS OF PROOF</vt:lpstr>
      <vt:lpstr>PowerPoint Presentation</vt:lpstr>
      <vt:lpstr>PowerPoint Presentation</vt:lpstr>
      <vt:lpstr>PowerPoint Presentation</vt:lpstr>
      <vt:lpstr>PowerPoint Presentation</vt:lpstr>
      <vt:lpstr>PowerPoint Presentation</vt:lpstr>
      <vt:lpstr>BOOKS NOT MAINTAINED</vt:lpstr>
      <vt:lpstr>AMOUNT SEIZED AFTER THE CUT OFF DATE ?</vt:lpstr>
      <vt:lpstr> BUSINESS RECEIPTS</vt:lpstr>
      <vt:lpstr>IT DEPARTMENT CHECKLIST TO TRACE UNACCOUNTED DEMONETISATION CASH</vt:lpstr>
      <vt:lpstr>PowerPoint Presentation</vt:lpstr>
      <vt:lpstr>PowerPoint Presentation</vt:lpstr>
      <vt:lpstr>Different Scenarios that could arise in tax assessments</vt:lpstr>
      <vt:lpstr>Different Scenarios that could arise in tax assessments</vt:lpstr>
      <vt:lpstr>Different Scenarios that could arise in tax assessments</vt:lpstr>
      <vt:lpstr>IMPORTANT CASE LAWS RELATING TO TAXABILITY OF BLACK MONEY</vt:lpstr>
      <vt:lpstr>IMPORTANT CASE LAWS RELATING TO TAXABILITY OF BLACK MONEY</vt:lpstr>
      <vt:lpstr>IMPORTANT CASE LAWS RELATING TO TAXABILITY OF BLACK MONEY</vt:lpstr>
      <vt:lpstr>IMPORTANT CASE LAWS RELATING TO TAXABILITY OF BLACK MONEY</vt:lpstr>
      <vt:lpstr>PowerPoint Presentation</vt:lpstr>
      <vt:lpstr>IMPORTANT CASE LAWS RELATING TO TAXABILITY OF BLACK MONEY</vt:lpstr>
      <vt:lpstr>IMPORTANT CASE LAWS RELATING TO TAXABILITY OF BLACK MONEY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TAXATION ISSUES  IN DEMONETISATION</dc:title>
  <dc:creator>DHEERAJ</dc:creator>
  <cp:lastModifiedBy>ICAI13</cp:lastModifiedBy>
  <cp:revision>129</cp:revision>
  <dcterms:created xsi:type="dcterms:W3CDTF">2019-11-25T10:24:22Z</dcterms:created>
  <dcterms:modified xsi:type="dcterms:W3CDTF">2019-11-28T10:06:24Z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2019-07-27T00:00:00Z</vt:filetime>
  </property>
  <property fmtid="{D5CDD505-2E9C-101B-9397-08002B2CF9AE}" pid="3" name="Creator">
    <vt:lpwstr>Online2PDF.com</vt:lpwstr>
  </property>
  <property fmtid="{D5CDD505-2E9C-101B-9397-08002B2CF9AE}" pid="4" name="LastSaved">
    <vt:filetime>2019-07-27T00:00:00Z</vt:filetime>
  </property>
</Properties>
</file>